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83"/>
  </p:notesMasterIdLst>
  <p:handoutMasterIdLst>
    <p:handoutMasterId r:id="rId84"/>
  </p:handoutMasterIdLst>
  <p:sldIdLst>
    <p:sldId id="256" r:id="rId2"/>
    <p:sldId id="576" r:id="rId3"/>
    <p:sldId id="578" r:id="rId4"/>
    <p:sldId id="579" r:id="rId5"/>
    <p:sldId id="580" r:id="rId6"/>
    <p:sldId id="581" r:id="rId7"/>
    <p:sldId id="582" r:id="rId8"/>
    <p:sldId id="583" r:id="rId9"/>
    <p:sldId id="584" r:id="rId10"/>
    <p:sldId id="585" r:id="rId11"/>
    <p:sldId id="586" r:id="rId12"/>
    <p:sldId id="587" r:id="rId13"/>
    <p:sldId id="613" r:id="rId14"/>
    <p:sldId id="614" r:id="rId15"/>
    <p:sldId id="665" r:id="rId16"/>
    <p:sldId id="767" r:id="rId17"/>
    <p:sldId id="768" r:id="rId18"/>
    <p:sldId id="769" r:id="rId19"/>
    <p:sldId id="775" r:id="rId20"/>
    <p:sldId id="774" r:id="rId21"/>
    <p:sldId id="773" r:id="rId22"/>
    <p:sldId id="771" r:id="rId23"/>
    <p:sldId id="777" r:id="rId24"/>
    <p:sldId id="776" r:id="rId25"/>
    <p:sldId id="666" r:id="rId26"/>
    <p:sldId id="667" r:id="rId27"/>
    <p:sldId id="668" r:id="rId28"/>
    <p:sldId id="662" r:id="rId29"/>
    <p:sldId id="761" r:id="rId30"/>
    <p:sldId id="663" r:id="rId31"/>
    <p:sldId id="664" r:id="rId32"/>
    <p:sldId id="764" r:id="rId33"/>
    <p:sldId id="765" r:id="rId34"/>
    <p:sldId id="600" r:id="rId35"/>
    <p:sldId id="606" r:id="rId36"/>
    <p:sldId id="607" r:id="rId37"/>
    <p:sldId id="608" r:id="rId38"/>
    <p:sldId id="610" r:id="rId39"/>
    <p:sldId id="611" r:id="rId40"/>
    <p:sldId id="615" r:id="rId41"/>
    <p:sldId id="616" r:id="rId42"/>
    <p:sldId id="617" r:id="rId43"/>
    <p:sldId id="618" r:id="rId44"/>
    <p:sldId id="619" r:id="rId45"/>
    <p:sldId id="620" r:id="rId46"/>
    <p:sldId id="621" r:id="rId47"/>
    <p:sldId id="622" r:id="rId48"/>
    <p:sldId id="623" r:id="rId49"/>
    <p:sldId id="624" r:id="rId50"/>
    <p:sldId id="766" r:id="rId51"/>
    <p:sldId id="625" r:id="rId52"/>
    <p:sldId id="626" r:id="rId53"/>
    <p:sldId id="627" r:id="rId54"/>
    <p:sldId id="628" r:id="rId55"/>
    <p:sldId id="629" r:id="rId56"/>
    <p:sldId id="630" r:id="rId57"/>
    <p:sldId id="631" r:id="rId58"/>
    <p:sldId id="632" r:id="rId59"/>
    <p:sldId id="633" r:id="rId60"/>
    <p:sldId id="778" r:id="rId61"/>
    <p:sldId id="634" r:id="rId62"/>
    <p:sldId id="635" r:id="rId63"/>
    <p:sldId id="636" r:id="rId64"/>
    <p:sldId id="637" r:id="rId65"/>
    <p:sldId id="638" r:id="rId66"/>
    <p:sldId id="639" r:id="rId67"/>
    <p:sldId id="640" r:id="rId68"/>
    <p:sldId id="641" r:id="rId69"/>
    <p:sldId id="642" r:id="rId70"/>
    <p:sldId id="643" r:id="rId71"/>
    <p:sldId id="644" r:id="rId72"/>
    <p:sldId id="645" r:id="rId73"/>
    <p:sldId id="646" r:id="rId74"/>
    <p:sldId id="647" r:id="rId75"/>
    <p:sldId id="648" r:id="rId76"/>
    <p:sldId id="649" r:id="rId77"/>
    <p:sldId id="650" r:id="rId78"/>
    <p:sldId id="651" r:id="rId79"/>
    <p:sldId id="652" r:id="rId80"/>
    <p:sldId id="653" r:id="rId81"/>
    <p:sldId id="559" r:id="rId8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23C73E"/>
    <a:srgbClr val="C8E826"/>
    <a:srgbClr val="CE1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2" autoAdjust="0"/>
    <p:restoredTop sz="94840" autoAdjust="0"/>
  </p:normalViewPr>
  <p:slideViewPr>
    <p:cSldViewPr>
      <p:cViewPr varScale="1">
        <p:scale>
          <a:sx n="62" d="100"/>
          <a:sy n="62" d="100"/>
        </p:scale>
        <p:origin x="1392" y="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ita Shirsat" userId="d3cea5b6e0c28af1" providerId="LiveId" clId="{41FE76EE-B93C-44D1-89B8-94A78FDB3BE7}"/>
    <pc:docChg chg="undo custSel addSld delSld modSld">
      <pc:chgData name="Kavita Shirsat" userId="d3cea5b6e0c28af1" providerId="LiveId" clId="{41FE76EE-B93C-44D1-89B8-94A78FDB3BE7}" dt="2023-10-03T04:39:57.976" v="136" actId="20577"/>
      <pc:docMkLst>
        <pc:docMk/>
      </pc:docMkLst>
      <pc:sldChg chg="modSp new mod">
        <pc:chgData name="Kavita Shirsat" userId="d3cea5b6e0c28af1" providerId="LiveId" clId="{41FE76EE-B93C-44D1-89B8-94A78FDB3BE7}" dt="2023-09-06T04:25:02.223" v="10" actId="20577"/>
        <pc:sldMkLst>
          <pc:docMk/>
          <pc:sldMk cId="2052611278" sldId="767"/>
        </pc:sldMkLst>
        <pc:spChg chg="mod">
          <ac:chgData name="Kavita Shirsat" userId="d3cea5b6e0c28af1" providerId="LiveId" clId="{41FE76EE-B93C-44D1-89B8-94A78FDB3BE7}" dt="2023-09-06T04:25:02.223" v="10" actId="20577"/>
          <ac:spMkLst>
            <pc:docMk/>
            <pc:sldMk cId="2052611278" sldId="767"/>
            <ac:spMk id="2" creationId="{7B7F17DB-2ED0-B40A-585B-26886B2B76A2}"/>
          </ac:spMkLst>
        </pc:spChg>
        <pc:spChg chg="mod">
          <ac:chgData name="Kavita Shirsat" userId="d3cea5b6e0c28af1" providerId="LiveId" clId="{41FE76EE-B93C-44D1-89B8-94A78FDB3BE7}" dt="2023-09-06T04:24:44.891" v="1"/>
          <ac:spMkLst>
            <pc:docMk/>
            <pc:sldMk cId="2052611278" sldId="767"/>
            <ac:spMk id="3" creationId="{1BF19169-DFA0-9C99-5773-2A59AB9AB8D0}"/>
          </ac:spMkLst>
        </pc:spChg>
      </pc:sldChg>
      <pc:sldChg chg="addSp delSp modSp new mod">
        <pc:chgData name="Kavita Shirsat" userId="d3cea5b6e0c28af1" providerId="LiveId" clId="{41FE76EE-B93C-44D1-89B8-94A78FDB3BE7}" dt="2023-09-06T04:29:05.527" v="21" actId="11529"/>
        <pc:sldMkLst>
          <pc:docMk/>
          <pc:sldMk cId="1121678847" sldId="768"/>
        </pc:sldMkLst>
        <pc:spChg chg="del mod">
          <ac:chgData name="Kavita Shirsat" userId="d3cea5b6e0c28af1" providerId="LiveId" clId="{41FE76EE-B93C-44D1-89B8-94A78FDB3BE7}" dt="2023-09-06T04:28:02.577" v="14" actId="22"/>
          <ac:spMkLst>
            <pc:docMk/>
            <pc:sldMk cId="1121678847" sldId="768"/>
            <ac:spMk id="3" creationId="{EA2963C9-A729-E178-E537-492685ECC16E}"/>
          </ac:spMkLst>
        </pc:spChg>
        <pc:spChg chg="add del">
          <ac:chgData name="Kavita Shirsat" userId="d3cea5b6e0c28af1" providerId="LiveId" clId="{41FE76EE-B93C-44D1-89B8-94A78FDB3BE7}" dt="2023-09-06T04:29:05.527" v="21" actId="11529"/>
          <ac:spMkLst>
            <pc:docMk/>
            <pc:sldMk cId="1121678847" sldId="768"/>
            <ac:spMk id="7" creationId="{1F0C2ADE-0710-7167-B5D3-DA4F1EF41038}"/>
          </ac:spMkLst>
        </pc:spChg>
        <pc:picChg chg="add mod ord modCrop">
          <ac:chgData name="Kavita Shirsat" userId="d3cea5b6e0c28af1" providerId="LiveId" clId="{41FE76EE-B93C-44D1-89B8-94A78FDB3BE7}" dt="2023-09-06T04:28:33.782" v="19" actId="1076"/>
          <ac:picMkLst>
            <pc:docMk/>
            <pc:sldMk cId="1121678847" sldId="768"/>
            <ac:picMk id="6" creationId="{82844948-F0E8-062C-0EE1-EE8DDDA99C3D}"/>
          </ac:picMkLst>
        </pc:picChg>
      </pc:sldChg>
      <pc:sldChg chg="addSp delSp modSp new add del mod">
        <pc:chgData name="Kavita Shirsat" userId="d3cea5b6e0c28af1" providerId="LiveId" clId="{41FE76EE-B93C-44D1-89B8-94A78FDB3BE7}" dt="2023-09-06T04:49:57.053" v="75" actId="14100"/>
        <pc:sldMkLst>
          <pc:docMk/>
          <pc:sldMk cId="2866677255" sldId="769"/>
        </pc:sldMkLst>
        <pc:spChg chg="del">
          <ac:chgData name="Kavita Shirsat" userId="d3cea5b6e0c28af1" providerId="LiveId" clId="{41FE76EE-B93C-44D1-89B8-94A78FDB3BE7}" dt="2023-09-06T04:33:29.134" v="23" actId="22"/>
          <ac:spMkLst>
            <pc:docMk/>
            <pc:sldMk cId="2866677255" sldId="769"/>
            <ac:spMk id="3" creationId="{DFFAB663-70B3-4105-8DCE-528CDC47A746}"/>
          </ac:spMkLst>
        </pc:spChg>
        <pc:spChg chg="add mod">
          <ac:chgData name="Kavita Shirsat" userId="d3cea5b6e0c28af1" providerId="LiveId" clId="{41FE76EE-B93C-44D1-89B8-94A78FDB3BE7}" dt="2023-09-06T04:49:39.952" v="71" actId="478"/>
          <ac:spMkLst>
            <pc:docMk/>
            <pc:sldMk cId="2866677255" sldId="769"/>
            <ac:spMk id="8" creationId="{BA2D5561-D547-F001-A60E-6B3E6BBD9A02}"/>
          </ac:spMkLst>
        </pc:spChg>
        <pc:picChg chg="add del mod ord modCrop">
          <ac:chgData name="Kavita Shirsat" userId="d3cea5b6e0c28af1" providerId="LiveId" clId="{41FE76EE-B93C-44D1-89B8-94A78FDB3BE7}" dt="2023-09-06T04:49:39.952" v="71" actId="478"/>
          <ac:picMkLst>
            <pc:docMk/>
            <pc:sldMk cId="2866677255" sldId="769"/>
            <ac:picMk id="6" creationId="{2A8C7EDD-41E3-21BA-4D54-10A6CCF9DBBB}"/>
          </ac:picMkLst>
        </pc:picChg>
        <pc:picChg chg="add mod modCrop">
          <ac:chgData name="Kavita Shirsat" userId="d3cea5b6e0c28af1" providerId="LiveId" clId="{41FE76EE-B93C-44D1-89B8-94A78FDB3BE7}" dt="2023-09-06T04:49:57.053" v="75" actId="14100"/>
          <ac:picMkLst>
            <pc:docMk/>
            <pc:sldMk cId="2866677255" sldId="769"/>
            <ac:picMk id="10" creationId="{7F73AFD5-7BDF-2411-426B-536231FF8C5F}"/>
          </ac:picMkLst>
        </pc:picChg>
      </pc:sldChg>
      <pc:sldChg chg="addSp delSp modSp new del mod">
        <pc:chgData name="Kavita Shirsat" userId="d3cea5b6e0c28af1" providerId="LiveId" clId="{41FE76EE-B93C-44D1-89B8-94A78FDB3BE7}" dt="2023-09-06T04:40:05.429" v="46" actId="47"/>
        <pc:sldMkLst>
          <pc:docMk/>
          <pc:sldMk cId="654101369" sldId="770"/>
        </pc:sldMkLst>
        <pc:spChg chg="del">
          <ac:chgData name="Kavita Shirsat" userId="d3cea5b6e0c28af1" providerId="LiveId" clId="{41FE76EE-B93C-44D1-89B8-94A78FDB3BE7}" dt="2023-09-06T04:35:23.990" v="29" actId="22"/>
          <ac:spMkLst>
            <pc:docMk/>
            <pc:sldMk cId="654101369" sldId="770"/>
            <ac:spMk id="3" creationId="{FC83849D-E397-AC82-7EEC-61FF38B2B367}"/>
          </ac:spMkLst>
        </pc:spChg>
        <pc:picChg chg="add mod ord modCrop">
          <ac:chgData name="Kavita Shirsat" userId="d3cea5b6e0c28af1" providerId="LiveId" clId="{41FE76EE-B93C-44D1-89B8-94A78FDB3BE7}" dt="2023-09-06T04:35:46.907" v="34" actId="14100"/>
          <ac:picMkLst>
            <pc:docMk/>
            <pc:sldMk cId="654101369" sldId="770"/>
            <ac:picMk id="6" creationId="{1CA193AC-36B4-5E22-E34A-F556C570ECD1}"/>
          </ac:picMkLst>
        </pc:picChg>
      </pc:sldChg>
      <pc:sldChg chg="addSp delSp modSp new mod">
        <pc:chgData name="Kavita Shirsat" userId="d3cea5b6e0c28af1" providerId="LiveId" clId="{41FE76EE-B93C-44D1-89B8-94A78FDB3BE7}" dt="2023-09-06T04:40:38.814" v="47" actId="732"/>
        <pc:sldMkLst>
          <pc:docMk/>
          <pc:sldMk cId="2573878468" sldId="771"/>
        </pc:sldMkLst>
        <pc:spChg chg="del">
          <ac:chgData name="Kavita Shirsat" userId="d3cea5b6e0c28af1" providerId="LiveId" clId="{41FE76EE-B93C-44D1-89B8-94A78FDB3BE7}" dt="2023-09-06T04:36:43.056" v="36" actId="22"/>
          <ac:spMkLst>
            <pc:docMk/>
            <pc:sldMk cId="2573878468" sldId="771"/>
            <ac:spMk id="3" creationId="{B5D3EA25-85E7-6F17-0AA7-6D6E5B326F1A}"/>
          </ac:spMkLst>
        </pc:spChg>
        <pc:picChg chg="add mod ord modCrop">
          <ac:chgData name="Kavita Shirsat" userId="d3cea5b6e0c28af1" providerId="LiveId" clId="{41FE76EE-B93C-44D1-89B8-94A78FDB3BE7}" dt="2023-09-06T04:40:38.814" v="47" actId="732"/>
          <ac:picMkLst>
            <pc:docMk/>
            <pc:sldMk cId="2573878468" sldId="771"/>
            <ac:picMk id="6" creationId="{14747D65-AEAB-4065-BD19-77577F443B6F}"/>
          </ac:picMkLst>
        </pc:picChg>
      </pc:sldChg>
      <pc:sldChg chg="addSp modSp new del mod">
        <pc:chgData name="Kavita Shirsat" userId="d3cea5b6e0c28af1" providerId="LiveId" clId="{41FE76EE-B93C-44D1-89B8-94A78FDB3BE7}" dt="2023-09-06T04:48:47.250" v="68" actId="47"/>
        <pc:sldMkLst>
          <pc:docMk/>
          <pc:sldMk cId="394515121" sldId="772"/>
        </pc:sldMkLst>
        <pc:picChg chg="add mod modCrop">
          <ac:chgData name="Kavita Shirsat" userId="d3cea5b6e0c28af1" providerId="LiveId" clId="{41FE76EE-B93C-44D1-89B8-94A78FDB3BE7}" dt="2023-09-06T04:42:25.898" v="54" actId="14100"/>
          <ac:picMkLst>
            <pc:docMk/>
            <pc:sldMk cId="394515121" sldId="772"/>
            <ac:picMk id="6" creationId="{D17D4DF0-74CB-0C24-27C5-8CF67F42B9C6}"/>
          </ac:picMkLst>
        </pc:picChg>
      </pc:sldChg>
      <pc:sldChg chg="addSp delSp modSp new mod">
        <pc:chgData name="Kavita Shirsat" userId="d3cea5b6e0c28af1" providerId="LiveId" clId="{41FE76EE-B93C-44D1-89B8-94A78FDB3BE7}" dt="2023-09-06T04:44:27.202" v="58" actId="732"/>
        <pc:sldMkLst>
          <pc:docMk/>
          <pc:sldMk cId="4001110392" sldId="773"/>
        </pc:sldMkLst>
        <pc:spChg chg="del">
          <ac:chgData name="Kavita Shirsat" userId="d3cea5b6e0c28af1" providerId="LiveId" clId="{41FE76EE-B93C-44D1-89B8-94A78FDB3BE7}" dt="2023-09-06T04:44:15.797" v="56" actId="22"/>
          <ac:spMkLst>
            <pc:docMk/>
            <pc:sldMk cId="4001110392" sldId="773"/>
            <ac:spMk id="3" creationId="{ACF7BDD2-13EE-47CF-5215-28477E2B4EBB}"/>
          </ac:spMkLst>
        </pc:spChg>
        <pc:picChg chg="add mod ord modCrop">
          <ac:chgData name="Kavita Shirsat" userId="d3cea5b6e0c28af1" providerId="LiveId" clId="{41FE76EE-B93C-44D1-89B8-94A78FDB3BE7}" dt="2023-09-06T04:44:27.202" v="58" actId="732"/>
          <ac:picMkLst>
            <pc:docMk/>
            <pc:sldMk cId="4001110392" sldId="773"/>
            <ac:picMk id="6" creationId="{AED7EC93-676B-FE6E-F8E1-79B9B0F9642E}"/>
          </ac:picMkLst>
        </pc:picChg>
      </pc:sldChg>
      <pc:sldChg chg="addSp delSp modSp new mod">
        <pc:chgData name="Kavita Shirsat" userId="d3cea5b6e0c28af1" providerId="LiveId" clId="{41FE76EE-B93C-44D1-89B8-94A78FDB3BE7}" dt="2023-09-06T04:46:20.165" v="67" actId="14100"/>
        <pc:sldMkLst>
          <pc:docMk/>
          <pc:sldMk cId="3250688385" sldId="774"/>
        </pc:sldMkLst>
        <pc:spChg chg="del">
          <ac:chgData name="Kavita Shirsat" userId="d3cea5b6e0c28af1" providerId="LiveId" clId="{41FE76EE-B93C-44D1-89B8-94A78FDB3BE7}" dt="2023-09-06T04:45:56.197" v="60" actId="22"/>
          <ac:spMkLst>
            <pc:docMk/>
            <pc:sldMk cId="3250688385" sldId="774"/>
            <ac:spMk id="3" creationId="{1F44F5CD-6B0C-F4E1-0C99-B75A3A7635C5}"/>
          </ac:spMkLst>
        </pc:spChg>
        <pc:picChg chg="add mod ord modCrop">
          <ac:chgData name="Kavita Shirsat" userId="d3cea5b6e0c28af1" providerId="LiveId" clId="{41FE76EE-B93C-44D1-89B8-94A78FDB3BE7}" dt="2023-09-06T04:46:20.165" v="67" actId="14100"/>
          <ac:picMkLst>
            <pc:docMk/>
            <pc:sldMk cId="3250688385" sldId="774"/>
            <ac:picMk id="6" creationId="{1C2D7544-4F8F-EA41-F9FA-8C10C611A6B9}"/>
          </ac:picMkLst>
        </pc:picChg>
      </pc:sldChg>
      <pc:sldChg chg="addSp delSp modSp new mod">
        <pc:chgData name="Kavita Shirsat" userId="d3cea5b6e0c28af1" providerId="LiveId" clId="{41FE76EE-B93C-44D1-89B8-94A78FDB3BE7}" dt="2023-09-06T04:52:06.173" v="82" actId="14100"/>
        <pc:sldMkLst>
          <pc:docMk/>
          <pc:sldMk cId="337331007" sldId="775"/>
        </pc:sldMkLst>
        <pc:spChg chg="del">
          <ac:chgData name="Kavita Shirsat" userId="d3cea5b6e0c28af1" providerId="LiveId" clId="{41FE76EE-B93C-44D1-89B8-94A78FDB3BE7}" dt="2023-09-06T04:51:48.369" v="77" actId="22"/>
          <ac:spMkLst>
            <pc:docMk/>
            <pc:sldMk cId="337331007" sldId="775"/>
            <ac:spMk id="3" creationId="{F4E76772-CEB5-52B4-124F-412A6DBDB75D}"/>
          </ac:spMkLst>
        </pc:spChg>
        <pc:picChg chg="add mod ord modCrop">
          <ac:chgData name="Kavita Shirsat" userId="d3cea5b6e0c28af1" providerId="LiveId" clId="{41FE76EE-B93C-44D1-89B8-94A78FDB3BE7}" dt="2023-09-06T04:52:06.173" v="82" actId="14100"/>
          <ac:picMkLst>
            <pc:docMk/>
            <pc:sldMk cId="337331007" sldId="775"/>
            <ac:picMk id="6" creationId="{EDC51C3D-A635-5EF2-E3EA-455C24463349}"/>
          </ac:picMkLst>
        </pc:picChg>
      </pc:sldChg>
      <pc:sldChg chg="addSp delSp modSp new mod">
        <pc:chgData name="Kavita Shirsat" userId="d3cea5b6e0c28af1" providerId="LiveId" clId="{41FE76EE-B93C-44D1-89B8-94A78FDB3BE7}" dt="2023-09-06T05:12:10.142" v="92" actId="1076"/>
        <pc:sldMkLst>
          <pc:docMk/>
          <pc:sldMk cId="3839501038" sldId="776"/>
        </pc:sldMkLst>
        <pc:spChg chg="del">
          <ac:chgData name="Kavita Shirsat" userId="d3cea5b6e0c28af1" providerId="LiveId" clId="{41FE76EE-B93C-44D1-89B8-94A78FDB3BE7}" dt="2023-09-06T05:11:38.869" v="84" actId="22"/>
          <ac:spMkLst>
            <pc:docMk/>
            <pc:sldMk cId="3839501038" sldId="776"/>
            <ac:spMk id="3" creationId="{EF28DCA8-AD26-EFF6-1062-19AAA8AFEA57}"/>
          </ac:spMkLst>
        </pc:spChg>
        <pc:picChg chg="add mod ord modCrop">
          <ac:chgData name="Kavita Shirsat" userId="d3cea5b6e0c28af1" providerId="LiveId" clId="{41FE76EE-B93C-44D1-89B8-94A78FDB3BE7}" dt="2023-09-06T05:12:10.142" v="92" actId="1076"/>
          <ac:picMkLst>
            <pc:docMk/>
            <pc:sldMk cId="3839501038" sldId="776"/>
            <ac:picMk id="6" creationId="{F6C4DD12-A1F0-27F8-E181-4AD0A70A1531}"/>
          </ac:picMkLst>
        </pc:picChg>
      </pc:sldChg>
      <pc:sldChg chg="addSp delSp modSp new mod">
        <pc:chgData name="Kavita Shirsat" userId="d3cea5b6e0c28af1" providerId="LiveId" clId="{41FE76EE-B93C-44D1-89B8-94A78FDB3BE7}" dt="2023-09-06T05:13:41.149" v="102" actId="14100"/>
        <pc:sldMkLst>
          <pc:docMk/>
          <pc:sldMk cId="2504899175" sldId="777"/>
        </pc:sldMkLst>
        <pc:spChg chg="del">
          <ac:chgData name="Kavita Shirsat" userId="d3cea5b6e0c28af1" providerId="LiveId" clId="{41FE76EE-B93C-44D1-89B8-94A78FDB3BE7}" dt="2023-09-06T05:13:08.680" v="94" actId="22"/>
          <ac:spMkLst>
            <pc:docMk/>
            <pc:sldMk cId="2504899175" sldId="777"/>
            <ac:spMk id="3" creationId="{D6BB9E41-B4AA-358E-344C-B97E7D7D7DCF}"/>
          </ac:spMkLst>
        </pc:spChg>
        <pc:picChg chg="add mod ord modCrop">
          <ac:chgData name="Kavita Shirsat" userId="d3cea5b6e0c28af1" providerId="LiveId" clId="{41FE76EE-B93C-44D1-89B8-94A78FDB3BE7}" dt="2023-09-06T05:13:41.149" v="102" actId="14100"/>
          <ac:picMkLst>
            <pc:docMk/>
            <pc:sldMk cId="2504899175" sldId="777"/>
            <ac:picMk id="6" creationId="{F541098C-85BD-D591-2FE0-963E0405CCDC}"/>
          </ac:picMkLst>
        </pc:picChg>
      </pc:sldChg>
      <pc:sldChg chg="addSp delSp modSp new mod">
        <pc:chgData name="Kavita Shirsat" userId="d3cea5b6e0c28af1" providerId="LiveId" clId="{41FE76EE-B93C-44D1-89B8-94A78FDB3BE7}" dt="2023-10-03T04:39:57.976" v="136" actId="20577"/>
        <pc:sldMkLst>
          <pc:docMk/>
          <pc:sldMk cId="2606240021" sldId="778"/>
        </pc:sldMkLst>
        <pc:spChg chg="add del">
          <ac:chgData name="Kavita Shirsat" userId="d3cea5b6e0c28af1" providerId="LiveId" clId="{41FE76EE-B93C-44D1-89B8-94A78FDB3BE7}" dt="2023-10-03T04:35:45.913" v="110"/>
          <ac:spMkLst>
            <pc:docMk/>
            <pc:sldMk cId="2606240021" sldId="778"/>
            <ac:spMk id="3" creationId="{39D3033E-57CA-7F13-9536-30A7C8A12647}"/>
          </ac:spMkLst>
        </pc:spChg>
        <pc:spChg chg="add del mod">
          <ac:chgData name="Kavita Shirsat" userId="d3cea5b6e0c28af1" providerId="LiveId" clId="{41FE76EE-B93C-44D1-89B8-94A78FDB3BE7}" dt="2023-10-03T04:35:33.579" v="109"/>
          <ac:spMkLst>
            <pc:docMk/>
            <pc:sldMk cId="2606240021" sldId="778"/>
            <ac:spMk id="6" creationId="{636EA611-4EF6-CBDA-C21C-8B046FCE79CF}"/>
          </ac:spMkLst>
        </pc:spChg>
        <pc:spChg chg="add mod">
          <ac:chgData name="Kavita Shirsat" userId="d3cea5b6e0c28af1" providerId="LiveId" clId="{41FE76EE-B93C-44D1-89B8-94A78FDB3BE7}" dt="2023-10-03T04:39:57.976" v="136" actId="20577"/>
          <ac:spMkLst>
            <pc:docMk/>
            <pc:sldMk cId="2606240021" sldId="778"/>
            <ac:spMk id="9" creationId="{AA21C2A9-62E1-15F5-2B80-9CBD146CEB2D}"/>
          </ac:spMkLst>
        </pc:spChg>
        <pc:graphicFrameChg chg="add del mod">
          <ac:chgData name="Kavita Shirsat" userId="d3cea5b6e0c28af1" providerId="LiveId" clId="{41FE76EE-B93C-44D1-89B8-94A78FDB3BE7}" dt="2023-10-03T04:35:33.579" v="109"/>
          <ac:graphicFrameMkLst>
            <pc:docMk/>
            <pc:sldMk cId="2606240021" sldId="778"/>
            <ac:graphicFrameMk id="5" creationId="{E7FBFF8A-0E66-6C1D-8952-FFA0437CBDEB}"/>
          </ac:graphicFrameMkLst>
        </pc:graphicFrameChg>
        <pc:graphicFrameChg chg="add mod modGraphic">
          <ac:chgData name="Kavita Shirsat" userId="d3cea5b6e0c28af1" providerId="LiveId" clId="{41FE76EE-B93C-44D1-89B8-94A78FDB3BE7}" dt="2023-10-03T04:38:14.893" v="117" actId="1076"/>
          <ac:graphicFrameMkLst>
            <pc:docMk/>
            <pc:sldMk cId="2606240021" sldId="778"/>
            <ac:graphicFrameMk id="7" creationId="{F4C3CDB4-28F2-FEF4-CCE6-BE492492E1D9}"/>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BB1C4D8B-30D2-4FCD-A1C5-EE33AF3F6B4D}" type="datetimeFigureOut">
              <a:rPr lang="en-US"/>
              <a:pPr>
                <a:defRPr/>
              </a:pPr>
              <a:t>10/3/2023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1E80C9D7-C14A-4A2A-A728-4FB98B872B89}" type="slidenum">
              <a:rPr lang="en-US"/>
              <a:pPr>
                <a:defRPr/>
              </a:pPr>
              <a:t>‹#›</a:t>
            </a:fld>
            <a:endParaRPr lang="en-US"/>
          </a:p>
        </p:txBody>
      </p:sp>
    </p:spTree>
    <p:extLst>
      <p:ext uri="{BB962C8B-B14F-4D97-AF65-F5344CB8AC3E}">
        <p14:creationId xmlns:p14="http://schemas.microsoft.com/office/powerpoint/2010/main" val="11003361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8B6D89D7-4C5C-49B4-932A-E5535A152101}" type="datetimeFigureOut">
              <a:rPr lang="en-US"/>
              <a:pPr>
                <a:defRPr/>
              </a:pPr>
              <a:t>9/27/2023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925CBE7F-4B61-4F27-973D-4BB71C85BC4E}" type="slidenum">
              <a:rPr lang="en-US"/>
              <a:pPr>
                <a:defRPr/>
              </a:pPr>
              <a:t>‹#›</a:t>
            </a:fld>
            <a:endParaRPr lang="en-US"/>
          </a:p>
        </p:txBody>
      </p:sp>
    </p:spTree>
    <p:extLst>
      <p:ext uri="{BB962C8B-B14F-4D97-AF65-F5344CB8AC3E}">
        <p14:creationId xmlns:p14="http://schemas.microsoft.com/office/powerpoint/2010/main" val="27521415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CAAA2D-136B-4046-A334-5FDEA0C8DC75}" type="slidenum">
              <a:rPr lang="en-US" smtClean="0"/>
              <a:pPr fontAlgn="base">
                <a:spcBef>
                  <a:spcPct val="0"/>
                </a:spcBef>
                <a:spcAft>
                  <a:spcPct val="0"/>
                </a:spcAft>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4358B34A-2666-40EF-A0C4-21665F7E4FA7}"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9336B1A-41C5-43FC-8239-EDB3EEFE4C8C}"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FA3B748F-8016-421D-8D51-3F4CB042D6C6}"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285E4EBE-E984-4FC9-91CD-9570FE23765F}"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7C78ABF-EF8F-4724-A8B1-E30B05C14BB0}"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649FBC5A-1B7E-41FA-B88E-F5195D05A38F}" type="slidenum">
              <a:rPr lang="en-US" smtClean="0"/>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fld id="{D3B73662-86D3-4372-BAF2-C73FA49BC243}" type="datetime1">
              <a:rPr lang="en-US"/>
              <a:pPr>
                <a:defRPr/>
              </a:pPr>
              <a:t>9/27/2023</a:t>
            </a:fld>
            <a:endParaRPr lang="en-US"/>
          </a:p>
        </p:txBody>
      </p:sp>
      <p:sp>
        <p:nvSpPr>
          <p:cNvPr id="12" name="Footer Placeholder 16"/>
          <p:cNvSpPr>
            <a:spLocks noGrp="1"/>
          </p:cNvSpPr>
          <p:nvPr>
            <p:ph type="ftr" sz="quarter" idx="11"/>
          </p:nvPr>
        </p:nvSpPr>
        <p:spPr/>
        <p:txBody>
          <a:bodyPr/>
          <a:lstStyle>
            <a:lvl1pPr>
              <a:defRPr/>
            </a:lvl1pPr>
          </a:lstStyle>
          <a:p>
            <a:pPr>
              <a:defRPr/>
            </a:pPr>
            <a:r>
              <a:rPr lang="en-US"/>
              <a:t>Department of Computer Science and Engineering, IIT Kharagpur.</a:t>
            </a:r>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8FBF4CA8-7502-49F6-97B7-FABF8FE8324D}"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8DA31B2B-CC35-401E-AC4E-226DE2483BED}" type="datetime1">
              <a:rPr lang="en-US"/>
              <a:pPr>
                <a:defRPr/>
              </a:pPr>
              <a:t>9/27/2023</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Department of Computer Science and Engineering, IIT Kharagpur.</a:t>
            </a:r>
          </a:p>
        </p:txBody>
      </p:sp>
      <p:sp>
        <p:nvSpPr>
          <p:cNvPr id="6" name="Slide Number Placeholder 22"/>
          <p:cNvSpPr>
            <a:spLocks noGrp="1"/>
          </p:cNvSpPr>
          <p:nvPr>
            <p:ph type="sldNum" sz="quarter" idx="12"/>
          </p:nvPr>
        </p:nvSpPr>
        <p:spPr/>
        <p:txBody>
          <a:bodyPr/>
          <a:lstStyle>
            <a:lvl1pPr>
              <a:defRPr/>
            </a:lvl1pPr>
          </a:lstStyle>
          <a:p>
            <a:pPr>
              <a:defRPr/>
            </a:pPr>
            <a:fld id="{24CC5429-4994-47AC-8137-F69C7B3FC8A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D0A3493C-44A5-4627-B75B-B42B338A5F44}" type="datetime1">
              <a:rPr lang="en-US"/>
              <a:pPr>
                <a:defRPr/>
              </a:pPr>
              <a:t>9/27/2023</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Department of Computer Science and Engineering, IIT Kharagpur.</a:t>
            </a:r>
          </a:p>
        </p:txBody>
      </p:sp>
      <p:sp>
        <p:nvSpPr>
          <p:cNvPr id="6" name="Slide Number Placeholder 22"/>
          <p:cNvSpPr>
            <a:spLocks noGrp="1"/>
          </p:cNvSpPr>
          <p:nvPr>
            <p:ph type="sldNum" sz="quarter" idx="12"/>
          </p:nvPr>
        </p:nvSpPr>
        <p:spPr/>
        <p:txBody>
          <a:bodyPr/>
          <a:lstStyle>
            <a:lvl1pPr>
              <a:defRPr/>
            </a:lvl1pPr>
          </a:lstStyle>
          <a:p>
            <a:pPr>
              <a:defRPr/>
            </a:pPr>
            <a:fld id="{41AEC959-2E3B-48A0-8A51-11BD36696BD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E05676C1-9D4E-496C-86D4-5C5E93D96E9E}" type="datetime1">
              <a:rPr lang="en-US"/>
              <a:pPr>
                <a:defRPr/>
              </a:pPr>
              <a:t>9/27/2023</a:t>
            </a:fld>
            <a:endParaRPr lang="en-US"/>
          </a:p>
        </p:txBody>
      </p:sp>
      <p:sp>
        <p:nvSpPr>
          <p:cNvPr id="5" name="Footer Placeholder 2"/>
          <p:cNvSpPr>
            <a:spLocks noGrp="1"/>
          </p:cNvSpPr>
          <p:nvPr>
            <p:ph type="ftr" sz="quarter" idx="11"/>
          </p:nvPr>
        </p:nvSpPr>
        <p:spPr/>
        <p:txBody>
          <a:bodyPr/>
          <a:lstStyle>
            <a:lvl1pPr>
              <a:defRPr/>
            </a:lvl1pPr>
          </a:lstStyle>
          <a:p>
            <a:pPr>
              <a:defRPr/>
            </a:pPr>
            <a:r>
              <a:rPr lang="en-US"/>
              <a:t>Department of Computer Science and Engineering, IIT Kharagpur.</a:t>
            </a:r>
          </a:p>
        </p:txBody>
      </p:sp>
      <p:sp>
        <p:nvSpPr>
          <p:cNvPr id="6" name="Slide Number Placeholder 22"/>
          <p:cNvSpPr>
            <a:spLocks noGrp="1"/>
          </p:cNvSpPr>
          <p:nvPr>
            <p:ph type="sldNum" sz="quarter" idx="12"/>
          </p:nvPr>
        </p:nvSpPr>
        <p:spPr/>
        <p:txBody>
          <a:bodyPr/>
          <a:lstStyle>
            <a:lvl1pPr>
              <a:defRPr/>
            </a:lvl1pPr>
          </a:lstStyle>
          <a:p>
            <a:pPr>
              <a:defRPr/>
            </a:pPr>
            <a:fld id="{80EE7860-A516-4C37-88BB-EA52275B68E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fld id="{9E047212-67E4-4315-91BB-0C14924DECB9}" type="datetime1">
              <a:rPr lang="en-US"/>
              <a:pPr>
                <a:defRPr/>
              </a:pPr>
              <a:t>9/27/2023</a:t>
            </a:fld>
            <a:endParaRPr 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r>
              <a:rPr lang="en-US"/>
              <a:t>Department of Computer Science and Engineering, IIT Kharagpur.</a:t>
            </a:r>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22EE2D22-17DA-4EB9-B00B-B2727D17F51F}"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C090B0DF-E328-4236-B613-60A5E96F25A3}" type="datetime1">
              <a:rPr lang="en-US"/>
              <a:pPr>
                <a:defRPr/>
              </a:pPr>
              <a:t>9/27/2023</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a:t>Department of Computer Science and Engineering, IIT Kharagpur.</a:t>
            </a:r>
          </a:p>
        </p:txBody>
      </p:sp>
      <p:sp>
        <p:nvSpPr>
          <p:cNvPr id="7" name="Slide Number Placeholder 22"/>
          <p:cNvSpPr>
            <a:spLocks noGrp="1"/>
          </p:cNvSpPr>
          <p:nvPr>
            <p:ph type="sldNum" sz="quarter" idx="12"/>
          </p:nvPr>
        </p:nvSpPr>
        <p:spPr/>
        <p:txBody>
          <a:bodyPr/>
          <a:lstStyle>
            <a:lvl1pPr>
              <a:defRPr/>
            </a:lvl1pPr>
          </a:lstStyle>
          <a:p>
            <a:pPr>
              <a:defRPr/>
            </a:pPr>
            <a:fld id="{7BA6AAD4-EA7F-4D1F-8D2E-DFF3D716F8A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89F07D5A-FB59-45F6-883A-66E8081A2566}" type="datetime1">
              <a:rPr lang="en-US"/>
              <a:pPr>
                <a:defRPr/>
              </a:pPr>
              <a:t>9/27/2023</a:t>
            </a:fld>
            <a:endParaRPr lang="en-US"/>
          </a:p>
        </p:txBody>
      </p:sp>
      <p:sp>
        <p:nvSpPr>
          <p:cNvPr id="8" name="Footer Placeholder 2"/>
          <p:cNvSpPr>
            <a:spLocks noGrp="1"/>
          </p:cNvSpPr>
          <p:nvPr>
            <p:ph type="ftr" sz="quarter" idx="11"/>
          </p:nvPr>
        </p:nvSpPr>
        <p:spPr/>
        <p:txBody>
          <a:bodyPr/>
          <a:lstStyle>
            <a:lvl1pPr>
              <a:defRPr/>
            </a:lvl1pPr>
          </a:lstStyle>
          <a:p>
            <a:pPr>
              <a:defRPr/>
            </a:pPr>
            <a:r>
              <a:rPr lang="en-US"/>
              <a:t>Department of Computer Science and Engineering, IIT Kharagpur.</a:t>
            </a:r>
          </a:p>
        </p:txBody>
      </p:sp>
      <p:sp>
        <p:nvSpPr>
          <p:cNvPr id="9" name="Slide Number Placeholder 22"/>
          <p:cNvSpPr>
            <a:spLocks noGrp="1"/>
          </p:cNvSpPr>
          <p:nvPr>
            <p:ph type="sldNum" sz="quarter" idx="12"/>
          </p:nvPr>
        </p:nvSpPr>
        <p:spPr/>
        <p:txBody>
          <a:bodyPr/>
          <a:lstStyle>
            <a:lvl1pPr>
              <a:defRPr/>
            </a:lvl1pPr>
          </a:lstStyle>
          <a:p>
            <a:pPr>
              <a:defRPr/>
            </a:pPr>
            <a:fld id="{DA8CFFB8-B3F4-438A-9A92-C77A6DDD2F1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86475469-D34B-4BCC-895A-2F97849E5E6C}" type="datetime1">
              <a:rPr lang="en-US"/>
              <a:pPr>
                <a:defRPr/>
              </a:pPr>
              <a:t>9/27/2023</a:t>
            </a:fld>
            <a:endParaRPr lang="en-US"/>
          </a:p>
        </p:txBody>
      </p:sp>
      <p:sp>
        <p:nvSpPr>
          <p:cNvPr id="4" name="Footer Placeholder 2"/>
          <p:cNvSpPr>
            <a:spLocks noGrp="1"/>
          </p:cNvSpPr>
          <p:nvPr>
            <p:ph type="ftr" sz="quarter" idx="11"/>
          </p:nvPr>
        </p:nvSpPr>
        <p:spPr/>
        <p:txBody>
          <a:bodyPr/>
          <a:lstStyle>
            <a:lvl1pPr>
              <a:defRPr/>
            </a:lvl1pPr>
          </a:lstStyle>
          <a:p>
            <a:pPr>
              <a:defRPr/>
            </a:pPr>
            <a:r>
              <a:rPr lang="en-US"/>
              <a:t>Department of Computer Science and Engineering, IIT Kharagpur.</a:t>
            </a:r>
          </a:p>
        </p:txBody>
      </p:sp>
      <p:sp>
        <p:nvSpPr>
          <p:cNvPr id="5" name="Slide Number Placeholder 22"/>
          <p:cNvSpPr>
            <a:spLocks noGrp="1"/>
          </p:cNvSpPr>
          <p:nvPr>
            <p:ph type="sldNum" sz="quarter" idx="12"/>
          </p:nvPr>
        </p:nvSpPr>
        <p:spPr/>
        <p:txBody>
          <a:bodyPr/>
          <a:lstStyle>
            <a:lvl1pPr>
              <a:defRPr/>
            </a:lvl1pPr>
          </a:lstStyle>
          <a:p>
            <a:pPr>
              <a:defRPr/>
            </a:pPr>
            <a:fld id="{B3CAD220-BF92-4D38-A28B-A26B8C216E8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A6C3EE32-7524-4CF4-A068-519DD453D69A}" type="datetime1">
              <a:rPr lang="en-US"/>
              <a:pPr>
                <a:defRPr/>
              </a:pPr>
              <a:t>9/27/2023</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Department of Computer Science and Engineering, IIT Kharagpur.</a:t>
            </a:r>
          </a:p>
        </p:txBody>
      </p:sp>
      <p:sp>
        <p:nvSpPr>
          <p:cNvPr id="4" name="Slide Number Placeholder 22"/>
          <p:cNvSpPr>
            <a:spLocks noGrp="1"/>
          </p:cNvSpPr>
          <p:nvPr>
            <p:ph type="sldNum" sz="quarter" idx="12"/>
          </p:nvPr>
        </p:nvSpPr>
        <p:spPr/>
        <p:txBody>
          <a:bodyPr/>
          <a:lstStyle>
            <a:lvl1pPr>
              <a:defRPr/>
            </a:lvl1pPr>
          </a:lstStyle>
          <a:p>
            <a:pPr>
              <a:defRPr/>
            </a:pPr>
            <a:fld id="{36950804-F3F9-4F1D-AEE5-720993E91FD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fld id="{2F0461B8-45AB-4E2D-ADC5-D62662C5798A}" type="datetime1">
              <a:rPr lang="en-US"/>
              <a:pPr>
                <a:defRPr/>
              </a:pPr>
              <a:t>9/27/2023</a:t>
            </a:fld>
            <a:endParaRPr lang="en-US"/>
          </a:p>
        </p:txBody>
      </p:sp>
      <p:sp>
        <p:nvSpPr>
          <p:cNvPr id="8" name="Footer Placeholder 5"/>
          <p:cNvSpPr>
            <a:spLocks noGrp="1"/>
          </p:cNvSpPr>
          <p:nvPr>
            <p:ph type="ftr" sz="quarter" idx="11"/>
          </p:nvPr>
        </p:nvSpPr>
        <p:spPr/>
        <p:txBody>
          <a:bodyPr/>
          <a:lstStyle>
            <a:lvl1pPr>
              <a:defRPr/>
            </a:lvl1pPr>
          </a:lstStyle>
          <a:p>
            <a:pPr>
              <a:defRPr/>
            </a:pPr>
            <a:r>
              <a:rPr lang="en-US"/>
              <a:t>Department of Computer Science and Engineering, IIT Kharagpur.</a:t>
            </a:r>
          </a:p>
        </p:txBody>
      </p:sp>
      <p:sp>
        <p:nvSpPr>
          <p:cNvPr id="9" name="Slide Number Placeholder 6"/>
          <p:cNvSpPr>
            <a:spLocks noGrp="1"/>
          </p:cNvSpPr>
          <p:nvPr>
            <p:ph type="sldNum" sz="quarter" idx="12"/>
          </p:nvPr>
        </p:nvSpPr>
        <p:spPr/>
        <p:txBody>
          <a:bodyPr/>
          <a:lstStyle>
            <a:lvl1pPr>
              <a:defRPr/>
            </a:lvl1pPr>
          </a:lstStyle>
          <a:p>
            <a:pPr>
              <a:defRPr/>
            </a:pPr>
            <a:fld id="{8741D968-2D97-48D0-B5FB-338EB9A6431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fld id="{1A6499C1-53B3-47A3-81B2-FC7CDF9EA85B}" type="datetime1">
              <a:rPr lang="en-US"/>
              <a:pPr>
                <a:defRPr/>
              </a:pPr>
              <a:t>9/27/2023</a:t>
            </a:fld>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r>
              <a:rPr lang="en-US"/>
              <a:t>Department of Computer Science and Engineering, IIT Kharagpur.</a:t>
            </a:r>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7F2761AB-CE4B-4FBF-8A6C-C651BBED26C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a:p>
        </p:txBody>
      </p:sp>
      <p:sp>
        <p:nvSpPr>
          <p:cNvPr id="1028"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defRPr/>
            </a:pPr>
            <a:fld id="{1E28ABF5-F866-4010-AE2B-A678011625DC}" type="datetime1">
              <a:rPr lang="en-US"/>
              <a:pPr>
                <a:defRPr/>
              </a:pPr>
              <a:t>9/27/2023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pPr>
              <a:defRPr/>
            </a:pPr>
            <a:r>
              <a:rPr lang="en-US"/>
              <a:t>Department of Computer Science and Engineering, IIT Kharagpur.</a:t>
            </a:r>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defRPr/>
            </a:pPr>
            <a:fld id="{F6D853F1-2E8C-4BFF-AD29-6FE9B46AD3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733" r:id="rId1"/>
    <p:sldLayoutId id="2147484726" r:id="rId2"/>
    <p:sldLayoutId id="2147484734" r:id="rId3"/>
    <p:sldLayoutId id="2147484727" r:id="rId4"/>
    <p:sldLayoutId id="2147484728" r:id="rId5"/>
    <p:sldLayoutId id="2147484729" r:id="rId6"/>
    <p:sldLayoutId id="2147484730" r:id="rId7"/>
    <p:sldLayoutId id="2147484735" r:id="rId8"/>
    <p:sldLayoutId id="2147484736" r:id="rId9"/>
    <p:sldLayoutId id="2147484731" r:id="rId10"/>
    <p:sldLayoutId id="2147484732" r:id="rId11"/>
  </p:sldLayoutIdLst>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7.e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6.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ubtitle 7"/>
          <p:cNvSpPr>
            <a:spLocks noGrp="1"/>
          </p:cNvSpPr>
          <p:nvPr>
            <p:ph type="subTitle" idx="1"/>
          </p:nvPr>
        </p:nvSpPr>
        <p:spPr>
          <a:xfrm>
            <a:off x="1143000" y="3733800"/>
            <a:ext cx="6400800" cy="457200"/>
          </a:xfrm>
        </p:spPr>
        <p:txBody>
          <a:bodyPr/>
          <a:lstStyle/>
          <a:p>
            <a:pPr eaLnBrk="1" hangingPunct="1"/>
            <a:endParaRPr lang="en-US" sz="2800" b="1" dirty="0">
              <a:solidFill>
                <a:schemeClr val="tx1"/>
              </a:solidFill>
            </a:endParaRPr>
          </a:p>
        </p:txBody>
      </p:sp>
      <p:sp>
        <p:nvSpPr>
          <p:cNvPr id="6147" name="Title 1"/>
          <p:cNvSpPr>
            <a:spLocks noGrp="1"/>
          </p:cNvSpPr>
          <p:nvPr>
            <p:ph type="ctrTitle"/>
          </p:nvPr>
        </p:nvSpPr>
        <p:spPr>
          <a:xfrm>
            <a:off x="762000" y="1524000"/>
            <a:ext cx="8001000" cy="1470025"/>
          </a:xfrm>
        </p:spPr>
        <p:txBody>
          <a:bodyPr/>
          <a:lstStyle/>
          <a:p>
            <a:r>
              <a:rPr lang="en-US" sz="3600" b="1" dirty="0">
                <a:solidFill>
                  <a:srgbClr val="FFFF00"/>
                </a:solidFill>
                <a:latin typeface="Batang" pitchFamily="18" charset="-127"/>
                <a:ea typeface="Batang" pitchFamily="18" charset="-127"/>
              </a:rPr>
              <a:t>Data Mining</a:t>
            </a:r>
            <a:br>
              <a:rPr lang="en-US" sz="3600" b="1" dirty="0"/>
            </a:br>
            <a:r>
              <a:rPr lang="en-US" sz="3600" b="1" dirty="0"/>
              <a:t> Clustering  &amp;  Association </a:t>
            </a:r>
            <a:endParaRPr sz="3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Slide Number Placeholder 1"/>
          <p:cNvSpPr>
            <a:spLocks noGrp="1"/>
          </p:cNvSpPr>
          <p:nvPr>
            <p:ph type="sldNum" sz="quarter" idx="12"/>
          </p:nvPr>
        </p:nvSpPr>
        <p:spPr>
          <a:noFill/>
        </p:spPr>
        <p:txBody>
          <a:bodyPr/>
          <a:lstStyle/>
          <a:p>
            <a:fld id="{64CFF98B-3A62-4BDA-AB25-72AAF3CBA60D}" type="slidenum">
              <a:rPr lang="en-US" smtClean="0"/>
              <a:pPr/>
              <a:t>10</a:t>
            </a:fld>
            <a:endParaRPr lang="en-US"/>
          </a:p>
        </p:txBody>
      </p:sp>
      <p:sp>
        <p:nvSpPr>
          <p:cNvPr id="2054" name="Slide Number Placeholder 5"/>
          <p:cNvSpPr txBox="1">
            <a:spLocks/>
          </p:cNvSpPr>
          <p:nvPr/>
        </p:nvSpPr>
        <p:spPr bwMode="auto">
          <a:xfrm>
            <a:off x="7239000" y="6477000"/>
            <a:ext cx="1905000" cy="381000"/>
          </a:xfrm>
          <a:prstGeom prst="rect">
            <a:avLst/>
          </a:prstGeom>
          <a:noFill/>
          <a:ln w="9525">
            <a:noFill/>
            <a:miter lim="800000"/>
            <a:headEnd/>
            <a:tailEnd/>
          </a:ln>
        </p:spPr>
        <p:txBody>
          <a:bodyPr anchor="b"/>
          <a:lstStyle/>
          <a:p>
            <a:pPr algn="r"/>
            <a:fld id="{75D550C7-D992-4C5E-891C-7ED193624105}" type="slidenum">
              <a:rPr lang="en-US" sz="1200"/>
              <a:pPr algn="r"/>
              <a:t>10</a:t>
            </a:fld>
            <a:endParaRPr lang="en-US" sz="1200" dirty="0"/>
          </a:p>
        </p:txBody>
      </p:sp>
      <p:sp>
        <p:nvSpPr>
          <p:cNvPr id="6" name="Rectangle 2"/>
          <p:cNvSpPr txBox="1">
            <a:spLocks noChangeArrowheads="1"/>
          </p:cNvSpPr>
          <p:nvPr/>
        </p:nvSpPr>
        <p:spPr>
          <a:xfrm>
            <a:off x="1447800" y="152400"/>
            <a:ext cx="7296150" cy="498475"/>
          </a:xfrm>
          <a:prstGeom prst="rect">
            <a:avLst/>
          </a:prstGeom>
        </p:spPr>
        <p:txBody>
          <a:bodyPr/>
          <a:lstStyle/>
          <a:p>
            <a:pPr algn="ctr">
              <a:defRPr/>
            </a:pPr>
            <a:r>
              <a:rPr lang="en-US" sz="3200" b="1" dirty="0">
                <a:solidFill>
                  <a:srgbClr val="3333FF"/>
                </a:solidFill>
                <a:latin typeface="+mn-lt"/>
                <a:cs typeface="Times New Roman" pitchFamily="18" charset="0"/>
              </a:rPr>
              <a:t>K-Means Clustering (contd.)</a:t>
            </a:r>
            <a:endParaRPr lang="en-US" altLang="ko-KR" sz="2800" kern="0" dirty="0">
              <a:solidFill>
                <a:srgbClr val="3333FF"/>
              </a:solidFill>
              <a:latin typeface="+mn-lt"/>
              <a:ea typeface="굴림" pitchFamily="34" charset="-127"/>
              <a:cs typeface="+mj-cs"/>
            </a:endParaRPr>
          </a:p>
        </p:txBody>
      </p:sp>
      <p:sp>
        <p:nvSpPr>
          <p:cNvPr id="7" name="Rectangle 3"/>
          <p:cNvSpPr txBox="1">
            <a:spLocks noChangeArrowheads="1"/>
          </p:cNvSpPr>
          <p:nvPr/>
        </p:nvSpPr>
        <p:spPr>
          <a:xfrm>
            <a:off x="457200" y="1371600"/>
            <a:ext cx="8153400" cy="5181600"/>
          </a:xfrm>
          <a:prstGeom prst="rect">
            <a:avLst/>
          </a:prstGeom>
        </p:spPr>
        <p:txBody>
          <a:bodyPr/>
          <a:lstStyle/>
          <a:p>
            <a:pPr marL="342900" indent="-342900">
              <a:spcBef>
                <a:spcPct val="20000"/>
              </a:spcBef>
              <a:buClr>
                <a:schemeClr val="folHlink"/>
              </a:buClr>
              <a:buSzPct val="60000"/>
              <a:buFont typeface="Wingdings" pitchFamily="2" charset="2"/>
              <a:buChar char="n"/>
              <a:defRPr/>
            </a:pPr>
            <a:r>
              <a:rPr lang="en-US" altLang="ko-KR" sz="2800" kern="0">
                <a:solidFill>
                  <a:srgbClr val="000000"/>
                </a:solidFill>
                <a:latin typeface="+mn-lt"/>
                <a:ea typeface="굴림" pitchFamily="34" charset="-127"/>
              </a:rPr>
              <a:t>Example</a:t>
            </a:r>
          </a:p>
        </p:txBody>
      </p:sp>
      <p:grpSp>
        <p:nvGrpSpPr>
          <p:cNvPr id="2" name="Group 4"/>
          <p:cNvGrpSpPr>
            <a:grpSpLocks/>
          </p:cNvGrpSpPr>
          <p:nvPr/>
        </p:nvGrpSpPr>
        <p:grpSpPr bwMode="auto">
          <a:xfrm>
            <a:off x="3200400" y="1981200"/>
            <a:ext cx="2286000" cy="2057400"/>
            <a:chOff x="528" y="240"/>
            <a:chExt cx="2142" cy="1872"/>
          </a:xfrm>
        </p:grpSpPr>
        <p:graphicFrame>
          <p:nvGraphicFramePr>
            <p:cNvPr id="2052" name="Object 2"/>
            <p:cNvGraphicFramePr>
              <a:graphicFrameLocks noChangeAspect="1"/>
            </p:cNvGraphicFramePr>
            <p:nvPr/>
          </p:nvGraphicFramePr>
          <p:xfrm>
            <a:off x="528" y="240"/>
            <a:ext cx="2142" cy="1872"/>
          </p:xfrm>
          <a:graphic>
            <a:graphicData uri="http://schemas.openxmlformats.org/presentationml/2006/ole">
              <mc:AlternateContent xmlns:mc="http://schemas.openxmlformats.org/markup-compatibility/2006">
                <mc:Choice xmlns:v="urn:schemas-microsoft-com:vml" Requires="v">
                  <p:oleObj name="Worksheet" r:id="rId2" imgW="3400349" imgH="2914802" progId="Excel.Sheet.8">
                    <p:embed/>
                  </p:oleObj>
                </mc:Choice>
                <mc:Fallback>
                  <p:oleObj name="Worksheet" r:id="rId2" imgW="3400349" imgH="2914802" progId="Excel.Sheet.8">
                    <p:embed/>
                    <p:pic>
                      <p:nvPicPr>
                        <p:cNvPr id="2052" name="Object 2"/>
                        <p:cNvPicPr>
                          <a:picLocks noRot="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240"/>
                          <a:ext cx="2142" cy="187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2238" name="Freeform 6"/>
            <p:cNvSpPr>
              <a:spLocks/>
            </p:cNvSpPr>
            <p:nvPr/>
          </p:nvSpPr>
          <p:spPr bwMode="auto">
            <a:xfrm>
              <a:off x="1008" y="557"/>
              <a:ext cx="852" cy="1260"/>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2"/>
                <a:gd name="T64" fmla="*/ 0 h 1260"/>
                <a:gd name="T65" fmla="*/ 852 w 852"/>
                <a:gd name="T66" fmla="*/ 1260 h 12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a:solidFill>
                <a:schemeClr val="tx1"/>
              </a:solidFill>
              <a:round/>
              <a:headEnd/>
              <a:tailEnd/>
            </a:ln>
          </p:spPr>
          <p:txBody>
            <a:bodyPr wrap="none" anchor="ctr">
              <a:spAutoFit/>
            </a:bodyPr>
            <a:lstStyle/>
            <a:p>
              <a:endParaRPr lang="en-US"/>
            </a:p>
          </p:txBody>
        </p:sp>
        <p:sp>
          <p:nvSpPr>
            <p:cNvPr id="2239" name="Freeform 7"/>
            <p:cNvSpPr>
              <a:spLocks/>
            </p:cNvSpPr>
            <p:nvPr/>
          </p:nvSpPr>
          <p:spPr bwMode="auto">
            <a:xfrm>
              <a:off x="1587" y="889"/>
              <a:ext cx="768" cy="630"/>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8"/>
                <a:gd name="T67" fmla="*/ 0 h 630"/>
                <a:gd name="T68" fmla="*/ 768 w 768"/>
                <a:gd name="T69" fmla="*/ 630 h 6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a:solidFill>
                <a:schemeClr val="tx1"/>
              </a:solidFill>
              <a:round/>
              <a:headEnd/>
              <a:tailEnd/>
            </a:ln>
          </p:spPr>
          <p:txBody>
            <a:bodyPr wrap="none" anchor="ctr">
              <a:spAutoFit/>
            </a:bodyPr>
            <a:lstStyle/>
            <a:p>
              <a:endParaRPr lang="en-US"/>
            </a:p>
          </p:txBody>
        </p:sp>
      </p:grpSp>
      <p:grpSp>
        <p:nvGrpSpPr>
          <p:cNvPr id="3" name="Group 8"/>
          <p:cNvGrpSpPr>
            <a:grpSpLocks/>
          </p:cNvGrpSpPr>
          <p:nvPr/>
        </p:nvGrpSpPr>
        <p:grpSpPr bwMode="auto">
          <a:xfrm>
            <a:off x="6578600" y="2008188"/>
            <a:ext cx="2222500" cy="1990725"/>
            <a:chOff x="4144" y="1265"/>
            <a:chExt cx="1400" cy="1254"/>
          </a:xfrm>
        </p:grpSpPr>
        <p:sp>
          <p:nvSpPr>
            <p:cNvPr id="2154" name="Rectangle 9"/>
            <p:cNvSpPr>
              <a:spLocks noChangeArrowheads="1"/>
            </p:cNvSpPr>
            <p:nvPr/>
          </p:nvSpPr>
          <p:spPr bwMode="auto">
            <a:xfrm>
              <a:off x="4144" y="1265"/>
              <a:ext cx="1400" cy="1254"/>
            </a:xfrm>
            <a:prstGeom prst="rect">
              <a:avLst/>
            </a:prstGeom>
            <a:solidFill>
              <a:srgbClr val="FFFFFF"/>
            </a:solidFill>
            <a:ln w="0">
              <a:solidFill>
                <a:srgbClr val="000000"/>
              </a:solidFill>
              <a:miter lim="800000"/>
              <a:headEnd/>
              <a:tailEnd/>
            </a:ln>
          </p:spPr>
          <p:txBody>
            <a:bodyPr/>
            <a:lstStyle/>
            <a:p>
              <a:endParaRPr lang="en-US"/>
            </a:p>
          </p:txBody>
        </p:sp>
        <p:sp>
          <p:nvSpPr>
            <p:cNvPr id="2155" name="Rectangle 10"/>
            <p:cNvSpPr>
              <a:spLocks noChangeArrowheads="1"/>
            </p:cNvSpPr>
            <p:nvPr/>
          </p:nvSpPr>
          <p:spPr bwMode="auto">
            <a:xfrm>
              <a:off x="4278" y="1354"/>
              <a:ext cx="1201" cy="1012"/>
            </a:xfrm>
            <a:prstGeom prst="rect">
              <a:avLst/>
            </a:prstGeom>
            <a:solidFill>
              <a:srgbClr val="FFFFFF"/>
            </a:solidFill>
            <a:ln w="9525">
              <a:noFill/>
              <a:miter lim="800000"/>
              <a:headEnd/>
              <a:tailEnd/>
            </a:ln>
          </p:spPr>
          <p:txBody>
            <a:bodyPr/>
            <a:lstStyle/>
            <a:p>
              <a:endParaRPr lang="en-US"/>
            </a:p>
          </p:txBody>
        </p:sp>
        <p:sp>
          <p:nvSpPr>
            <p:cNvPr id="2156" name="Line 11"/>
            <p:cNvSpPr>
              <a:spLocks noChangeShapeType="1"/>
            </p:cNvSpPr>
            <p:nvPr/>
          </p:nvSpPr>
          <p:spPr bwMode="auto">
            <a:xfrm>
              <a:off x="4278" y="2264"/>
              <a:ext cx="1201" cy="1"/>
            </a:xfrm>
            <a:prstGeom prst="line">
              <a:avLst/>
            </a:prstGeom>
            <a:noFill/>
            <a:ln w="0">
              <a:solidFill>
                <a:srgbClr val="000000"/>
              </a:solidFill>
              <a:round/>
              <a:headEnd/>
              <a:tailEnd/>
            </a:ln>
          </p:spPr>
          <p:txBody>
            <a:bodyPr/>
            <a:lstStyle/>
            <a:p>
              <a:endParaRPr lang="en-US"/>
            </a:p>
          </p:txBody>
        </p:sp>
        <p:sp>
          <p:nvSpPr>
            <p:cNvPr id="2157" name="Line 12"/>
            <p:cNvSpPr>
              <a:spLocks noChangeShapeType="1"/>
            </p:cNvSpPr>
            <p:nvPr/>
          </p:nvSpPr>
          <p:spPr bwMode="auto">
            <a:xfrm>
              <a:off x="4278" y="2163"/>
              <a:ext cx="1201" cy="1"/>
            </a:xfrm>
            <a:prstGeom prst="line">
              <a:avLst/>
            </a:prstGeom>
            <a:noFill/>
            <a:ln w="0">
              <a:solidFill>
                <a:srgbClr val="000000"/>
              </a:solidFill>
              <a:round/>
              <a:headEnd/>
              <a:tailEnd/>
            </a:ln>
          </p:spPr>
          <p:txBody>
            <a:bodyPr/>
            <a:lstStyle/>
            <a:p>
              <a:endParaRPr lang="en-US"/>
            </a:p>
          </p:txBody>
        </p:sp>
        <p:sp>
          <p:nvSpPr>
            <p:cNvPr id="2158" name="Line 13"/>
            <p:cNvSpPr>
              <a:spLocks noChangeShapeType="1"/>
            </p:cNvSpPr>
            <p:nvPr/>
          </p:nvSpPr>
          <p:spPr bwMode="auto">
            <a:xfrm>
              <a:off x="4278" y="2061"/>
              <a:ext cx="1201" cy="1"/>
            </a:xfrm>
            <a:prstGeom prst="line">
              <a:avLst/>
            </a:prstGeom>
            <a:noFill/>
            <a:ln w="0">
              <a:solidFill>
                <a:srgbClr val="000000"/>
              </a:solidFill>
              <a:round/>
              <a:headEnd/>
              <a:tailEnd/>
            </a:ln>
          </p:spPr>
          <p:txBody>
            <a:bodyPr/>
            <a:lstStyle/>
            <a:p>
              <a:endParaRPr lang="en-US"/>
            </a:p>
          </p:txBody>
        </p:sp>
        <p:sp>
          <p:nvSpPr>
            <p:cNvPr id="2159" name="Line 14"/>
            <p:cNvSpPr>
              <a:spLocks noChangeShapeType="1"/>
            </p:cNvSpPr>
            <p:nvPr/>
          </p:nvSpPr>
          <p:spPr bwMode="auto">
            <a:xfrm>
              <a:off x="4278" y="1960"/>
              <a:ext cx="1201" cy="1"/>
            </a:xfrm>
            <a:prstGeom prst="line">
              <a:avLst/>
            </a:prstGeom>
            <a:noFill/>
            <a:ln w="0">
              <a:solidFill>
                <a:srgbClr val="000000"/>
              </a:solidFill>
              <a:round/>
              <a:headEnd/>
              <a:tailEnd/>
            </a:ln>
          </p:spPr>
          <p:txBody>
            <a:bodyPr/>
            <a:lstStyle/>
            <a:p>
              <a:endParaRPr lang="en-US"/>
            </a:p>
          </p:txBody>
        </p:sp>
        <p:sp>
          <p:nvSpPr>
            <p:cNvPr id="2160" name="Line 15"/>
            <p:cNvSpPr>
              <a:spLocks noChangeShapeType="1"/>
            </p:cNvSpPr>
            <p:nvPr/>
          </p:nvSpPr>
          <p:spPr bwMode="auto">
            <a:xfrm>
              <a:off x="4278" y="1858"/>
              <a:ext cx="1201" cy="1"/>
            </a:xfrm>
            <a:prstGeom prst="line">
              <a:avLst/>
            </a:prstGeom>
            <a:noFill/>
            <a:ln w="0">
              <a:solidFill>
                <a:srgbClr val="000000"/>
              </a:solidFill>
              <a:round/>
              <a:headEnd/>
              <a:tailEnd/>
            </a:ln>
          </p:spPr>
          <p:txBody>
            <a:bodyPr/>
            <a:lstStyle/>
            <a:p>
              <a:endParaRPr lang="en-US"/>
            </a:p>
          </p:txBody>
        </p:sp>
        <p:sp>
          <p:nvSpPr>
            <p:cNvPr id="2161" name="Line 16"/>
            <p:cNvSpPr>
              <a:spLocks noChangeShapeType="1"/>
            </p:cNvSpPr>
            <p:nvPr/>
          </p:nvSpPr>
          <p:spPr bwMode="auto">
            <a:xfrm>
              <a:off x="4278" y="1760"/>
              <a:ext cx="1201" cy="1"/>
            </a:xfrm>
            <a:prstGeom prst="line">
              <a:avLst/>
            </a:prstGeom>
            <a:noFill/>
            <a:ln w="0">
              <a:solidFill>
                <a:srgbClr val="000000"/>
              </a:solidFill>
              <a:round/>
              <a:headEnd/>
              <a:tailEnd/>
            </a:ln>
          </p:spPr>
          <p:txBody>
            <a:bodyPr/>
            <a:lstStyle/>
            <a:p>
              <a:endParaRPr lang="en-US"/>
            </a:p>
          </p:txBody>
        </p:sp>
        <p:sp>
          <p:nvSpPr>
            <p:cNvPr id="2162" name="Line 17"/>
            <p:cNvSpPr>
              <a:spLocks noChangeShapeType="1"/>
            </p:cNvSpPr>
            <p:nvPr/>
          </p:nvSpPr>
          <p:spPr bwMode="auto">
            <a:xfrm>
              <a:off x="4278" y="1659"/>
              <a:ext cx="1201" cy="1"/>
            </a:xfrm>
            <a:prstGeom prst="line">
              <a:avLst/>
            </a:prstGeom>
            <a:noFill/>
            <a:ln w="0">
              <a:solidFill>
                <a:srgbClr val="000000"/>
              </a:solidFill>
              <a:round/>
              <a:headEnd/>
              <a:tailEnd/>
            </a:ln>
          </p:spPr>
          <p:txBody>
            <a:bodyPr/>
            <a:lstStyle/>
            <a:p>
              <a:endParaRPr lang="en-US"/>
            </a:p>
          </p:txBody>
        </p:sp>
        <p:sp>
          <p:nvSpPr>
            <p:cNvPr id="2163" name="Line 18"/>
            <p:cNvSpPr>
              <a:spLocks noChangeShapeType="1"/>
            </p:cNvSpPr>
            <p:nvPr/>
          </p:nvSpPr>
          <p:spPr bwMode="auto">
            <a:xfrm>
              <a:off x="4278" y="1557"/>
              <a:ext cx="1201" cy="1"/>
            </a:xfrm>
            <a:prstGeom prst="line">
              <a:avLst/>
            </a:prstGeom>
            <a:noFill/>
            <a:ln w="0">
              <a:solidFill>
                <a:srgbClr val="000000"/>
              </a:solidFill>
              <a:round/>
              <a:headEnd/>
              <a:tailEnd/>
            </a:ln>
          </p:spPr>
          <p:txBody>
            <a:bodyPr/>
            <a:lstStyle/>
            <a:p>
              <a:endParaRPr lang="en-US"/>
            </a:p>
          </p:txBody>
        </p:sp>
        <p:sp>
          <p:nvSpPr>
            <p:cNvPr id="2164" name="Line 19"/>
            <p:cNvSpPr>
              <a:spLocks noChangeShapeType="1"/>
            </p:cNvSpPr>
            <p:nvPr/>
          </p:nvSpPr>
          <p:spPr bwMode="auto">
            <a:xfrm>
              <a:off x="4278" y="1456"/>
              <a:ext cx="1201" cy="1"/>
            </a:xfrm>
            <a:prstGeom prst="line">
              <a:avLst/>
            </a:prstGeom>
            <a:noFill/>
            <a:ln w="0">
              <a:solidFill>
                <a:srgbClr val="000000"/>
              </a:solidFill>
              <a:round/>
              <a:headEnd/>
              <a:tailEnd/>
            </a:ln>
          </p:spPr>
          <p:txBody>
            <a:bodyPr/>
            <a:lstStyle/>
            <a:p>
              <a:endParaRPr lang="en-US"/>
            </a:p>
          </p:txBody>
        </p:sp>
        <p:sp>
          <p:nvSpPr>
            <p:cNvPr id="2165" name="Line 20"/>
            <p:cNvSpPr>
              <a:spLocks noChangeShapeType="1"/>
            </p:cNvSpPr>
            <p:nvPr/>
          </p:nvSpPr>
          <p:spPr bwMode="auto">
            <a:xfrm>
              <a:off x="4278" y="1354"/>
              <a:ext cx="1201" cy="1"/>
            </a:xfrm>
            <a:prstGeom prst="line">
              <a:avLst/>
            </a:prstGeom>
            <a:noFill/>
            <a:ln w="0">
              <a:solidFill>
                <a:srgbClr val="000000"/>
              </a:solidFill>
              <a:round/>
              <a:headEnd/>
              <a:tailEnd/>
            </a:ln>
          </p:spPr>
          <p:txBody>
            <a:bodyPr/>
            <a:lstStyle/>
            <a:p>
              <a:endParaRPr lang="en-US"/>
            </a:p>
          </p:txBody>
        </p:sp>
        <p:sp>
          <p:nvSpPr>
            <p:cNvPr id="2166" name="Line 21"/>
            <p:cNvSpPr>
              <a:spLocks noChangeShapeType="1"/>
            </p:cNvSpPr>
            <p:nvPr/>
          </p:nvSpPr>
          <p:spPr bwMode="auto">
            <a:xfrm>
              <a:off x="4399" y="1354"/>
              <a:ext cx="1" cy="1012"/>
            </a:xfrm>
            <a:prstGeom prst="line">
              <a:avLst/>
            </a:prstGeom>
            <a:noFill/>
            <a:ln w="0">
              <a:solidFill>
                <a:srgbClr val="000000"/>
              </a:solidFill>
              <a:round/>
              <a:headEnd/>
              <a:tailEnd/>
            </a:ln>
          </p:spPr>
          <p:txBody>
            <a:bodyPr/>
            <a:lstStyle/>
            <a:p>
              <a:endParaRPr lang="en-US"/>
            </a:p>
          </p:txBody>
        </p:sp>
        <p:sp>
          <p:nvSpPr>
            <p:cNvPr id="2167" name="Line 22"/>
            <p:cNvSpPr>
              <a:spLocks noChangeShapeType="1"/>
            </p:cNvSpPr>
            <p:nvPr/>
          </p:nvSpPr>
          <p:spPr bwMode="auto">
            <a:xfrm>
              <a:off x="4516" y="1354"/>
              <a:ext cx="1" cy="1012"/>
            </a:xfrm>
            <a:prstGeom prst="line">
              <a:avLst/>
            </a:prstGeom>
            <a:noFill/>
            <a:ln w="0">
              <a:solidFill>
                <a:srgbClr val="000000"/>
              </a:solidFill>
              <a:round/>
              <a:headEnd/>
              <a:tailEnd/>
            </a:ln>
          </p:spPr>
          <p:txBody>
            <a:bodyPr/>
            <a:lstStyle/>
            <a:p>
              <a:endParaRPr lang="en-US"/>
            </a:p>
          </p:txBody>
        </p:sp>
        <p:sp>
          <p:nvSpPr>
            <p:cNvPr id="2168" name="Line 23"/>
            <p:cNvSpPr>
              <a:spLocks noChangeShapeType="1"/>
            </p:cNvSpPr>
            <p:nvPr/>
          </p:nvSpPr>
          <p:spPr bwMode="auto">
            <a:xfrm>
              <a:off x="4638" y="1354"/>
              <a:ext cx="1" cy="1012"/>
            </a:xfrm>
            <a:prstGeom prst="line">
              <a:avLst/>
            </a:prstGeom>
            <a:noFill/>
            <a:ln w="0">
              <a:solidFill>
                <a:srgbClr val="000000"/>
              </a:solidFill>
              <a:round/>
              <a:headEnd/>
              <a:tailEnd/>
            </a:ln>
          </p:spPr>
          <p:txBody>
            <a:bodyPr/>
            <a:lstStyle/>
            <a:p>
              <a:endParaRPr lang="en-US"/>
            </a:p>
          </p:txBody>
        </p:sp>
        <p:sp>
          <p:nvSpPr>
            <p:cNvPr id="2169" name="Line 24"/>
            <p:cNvSpPr>
              <a:spLocks noChangeShapeType="1"/>
            </p:cNvSpPr>
            <p:nvPr/>
          </p:nvSpPr>
          <p:spPr bwMode="auto">
            <a:xfrm>
              <a:off x="4759" y="1354"/>
              <a:ext cx="1" cy="1012"/>
            </a:xfrm>
            <a:prstGeom prst="line">
              <a:avLst/>
            </a:prstGeom>
            <a:noFill/>
            <a:ln w="0">
              <a:solidFill>
                <a:srgbClr val="000000"/>
              </a:solidFill>
              <a:round/>
              <a:headEnd/>
              <a:tailEnd/>
            </a:ln>
          </p:spPr>
          <p:txBody>
            <a:bodyPr/>
            <a:lstStyle/>
            <a:p>
              <a:endParaRPr lang="en-US"/>
            </a:p>
          </p:txBody>
        </p:sp>
        <p:sp>
          <p:nvSpPr>
            <p:cNvPr id="2170" name="Line 25"/>
            <p:cNvSpPr>
              <a:spLocks noChangeShapeType="1"/>
            </p:cNvSpPr>
            <p:nvPr/>
          </p:nvSpPr>
          <p:spPr bwMode="auto">
            <a:xfrm>
              <a:off x="4880" y="1354"/>
              <a:ext cx="1" cy="1012"/>
            </a:xfrm>
            <a:prstGeom prst="line">
              <a:avLst/>
            </a:prstGeom>
            <a:noFill/>
            <a:ln w="0">
              <a:solidFill>
                <a:srgbClr val="000000"/>
              </a:solidFill>
              <a:round/>
              <a:headEnd/>
              <a:tailEnd/>
            </a:ln>
          </p:spPr>
          <p:txBody>
            <a:bodyPr/>
            <a:lstStyle/>
            <a:p>
              <a:endParaRPr lang="en-US"/>
            </a:p>
          </p:txBody>
        </p:sp>
        <p:sp>
          <p:nvSpPr>
            <p:cNvPr id="2171" name="Line 26"/>
            <p:cNvSpPr>
              <a:spLocks noChangeShapeType="1"/>
            </p:cNvSpPr>
            <p:nvPr/>
          </p:nvSpPr>
          <p:spPr bwMode="auto">
            <a:xfrm>
              <a:off x="4998" y="1354"/>
              <a:ext cx="1" cy="1012"/>
            </a:xfrm>
            <a:prstGeom prst="line">
              <a:avLst/>
            </a:prstGeom>
            <a:noFill/>
            <a:ln w="0">
              <a:solidFill>
                <a:srgbClr val="000000"/>
              </a:solidFill>
              <a:round/>
              <a:headEnd/>
              <a:tailEnd/>
            </a:ln>
          </p:spPr>
          <p:txBody>
            <a:bodyPr/>
            <a:lstStyle/>
            <a:p>
              <a:endParaRPr lang="en-US"/>
            </a:p>
          </p:txBody>
        </p:sp>
        <p:sp>
          <p:nvSpPr>
            <p:cNvPr id="2172" name="Line 27"/>
            <p:cNvSpPr>
              <a:spLocks noChangeShapeType="1"/>
            </p:cNvSpPr>
            <p:nvPr/>
          </p:nvSpPr>
          <p:spPr bwMode="auto">
            <a:xfrm>
              <a:off x="5119" y="1354"/>
              <a:ext cx="1" cy="1012"/>
            </a:xfrm>
            <a:prstGeom prst="line">
              <a:avLst/>
            </a:prstGeom>
            <a:noFill/>
            <a:ln w="0">
              <a:solidFill>
                <a:srgbClr val="000000"/>
              </a:solidFill>
              <a:round/>
              <a:headEnd/>
              <a:tailEnd/>
            </a:ln>
          </p:spPr>
          <p:txBody>
            <a:bodyPr/>
            <a:lstStyle/>
            <a:p>
              <a:endParaRPr lang="en-US"/>
            </a:p>
          </p:txBody>
        </p:sp>
        <p:sp>
          <p:nvSpPr>
            <p:cNvPr id="2173" name="Line 28"/>
            <p:cNvSpPr>
              <a:spLocks noChangeShapeType="1"/>
            </p:cNvSpPr>
            <p:nvPr/>
          </p:nvSpPr>
          <p:spPr bwMode="auto">
            <a:xfrm>
              <a:off x="5240" y="1354"/>
              <a:ext cx="1" cy="1012"/>
            </a:xfrm>
            <a:prstGeom prst="line">
              <a:avLst/>
            </a:prstGeom>
            <a:noFill/>
            <a:ln w="0">
              <a:solidFill>
                <a:srgbClr val="000000"/>
              </a:solidFill>
              <a:round/>
              <a:headEnd/>
              <a:tailEnd/>
            </a:ln>
          </p:spPr>
          <p:txBody>
            <a:bodyPr/>
            <a:lstStyle/>
            <a:p>
              <a:endParaRPr lang="en-US"/>
            </a:p>
          </p:txBody>
        </p:sp>
        <p:sp>
          <p:nvSpPr>
            <p:cNvPr id="2174" name="Line 29"/>
            <p:cNvSpPr>
              <a:spLocks noChangeShapeType="1"/>
            </p:cNvSpPr>
            <p:nvPr/>
          </p:nvSpPr>
          <p:spPr bwMode="auto">
            <a:xfrm>
              <a:off x="5358" y="1354"/>
              <a:ext cx="1" cy="1012"/>
            </a:xfrm>
            <a:prstGeom prst="line">
              <a:avLst/>
            </a:prstGeom>
            <a:noFill/>
            <a:ln w="0">
              <a:solidFill>
                <a:srgbClr val="000000"/>
              </a:solidFill>
              <a:round/>
              <a:headEnd/>
              <a:tailEnd/>
            </a:ln>
          </p:spPr>
          <p:txBody>
            <a:bodyPr/>
            <a:lstStyle/>
            <a:p>
              <a:endParaRPr lang="en-US"/>
            </a:p>
          </p:txBody>
        </p:sp>
        <p:sp>
          <p:nvSpPr>
            <p:cNvPr id="2175" name="Line 30"/>
            <p:cNvSpPr>
              <a:spLocks noChangeShapeType="1"/>
            </p:cNvSpPr>
            <p:nvPr/>
          </p:nvSpPr>
          <p:spPr bwMode="auto">
            <a:xfrm>
              <a:off x="5479" y="1354"/>
              <a:ext cx="1" cy="1012"/>
            </a:xfrm>
            <a:prstGeom prst="line">
              <a:avLst/>
            </a:prstGeom>
            <a:noFill/>
            <a:ln w="0">
              <a:solidFill>
                <a:srgbClr val="000000"/>
              </a:solidFill>
              <a:round/>
              <a:headEnd/>
              <a:tailEnd/>
            </a:ln>
          </p:spPr>
          <p:txBody>
            <a:bodyPr/>
            <a:lstStyle/>
            <a:p>
              <a:endParaRPr lang="en-US"/>
            </a:p>
          </p:txBody>
        </p:sp>
        <p:sp>
          <p:nvSpPr>
            <p:cNvPr id="2176" name="Rectangle 31"/>
            <p:cNvSpPr>
              <a:spLocks noChangeArrowheads="1"/>
            </p:cNvSpPr>
            <p:nvPr/>
          </p:nvSpPr>
          <p:spPr bwMode="auto">
            <a:xfrm>
              <a:off x="4278" y="1354"/>
              <a:ext cx="1201" cy="1012"/>
            </a:xfrm>
            <a:prstGeom prst="rect">
              <a:avLst/>
            </a:prstGeom>
            <a:noFill/>
            <a:ln w="6350">
              <a:solidFill>
                <a:srgbClr val="000000"/>
              </a:solidFill>
              <a:miter lim="800000"/>
              <a:headEnd/>
              <a:tailEnd/>
            </a:ln>
          </p:spPr>
          <p:txBody>
            <a:bodyPr/>
            <a:lstStyle/>
            <a:p>
              <a:endParaRPr lang="en-US"/>
            </a:p>
          </p:txBody>
        </p:sp>
        <p:sp>
          <p:nvSpPr>
            <p:cNvPr id="2177" name="Line 32"/>
            <p:cNvSpPr>
              <a:spLocks noChangeShapeType="1"/>
            </p:cNvSpPr>
            <p:nvPr/>
          </p:nvSpPr>
          <p:spPr bwMode="auto">
            <a:xfrm>
              <a:off x="4278" y="1354"/>
              <a:ext cx="1" cy="1012"/>
            </a:xfrm>
            <a:prstGeom prst="line">
              <a:avLst/>
            </a:prstGeom>
            <a:noFill/>
            <a:ln w="0">
              <a:solidFill>
                <a:srgbClr val="000000"/>
              </a:solidFill>
              <a:round/>
              <a:headEnd/>
              <a:tailEnd/>
            </a:ln>
          </p:spPr>
          <p:txBody>
            <a:bodyPr/>
            <a:lstStyle/>
            <a:p>
              <a:endParaRPr lang="en-US"/>
            </a:p>
          </p:txBody>
        </p:sp>
        <p:sp>
          <p:nvSpPr>
            <p:cNvPr id="2178" name="Line 33"/>
            <p:cNvSpPr>
              <a:spLocks noChangeShapeType="1"/>
            </p:cNvSpPr>
            <p:nvPr/>
          </p:nvSpPr>
          <p:spPr bwMode="auto">
            <a:xfrm>
              <a:off x="4266" y="2366"/>
              <a:ext cx="12" cy="1"/>
            </a:xfrm>
            <a:prstGeom prst="line">
              <a:avLst/>
            </a:prstGeom>
            <a:noFill/>
            <a:ln w="0">
              <a:solidFill>
                <a:srgbClr val="000000"/>
              </a:solidFill>
              <a:round/>
              <a:headEnd/>
              <a:tailEnd/>
            </a:ln>
          </p:spPr>
          <p:txBody>
            <a:bodyPr/>
            <a:lstStyle/>
            <a:p>
              <a:endParaRPr lang="en-US"/>
            </a:p>
          </p:txBody>
        </p:sp>
        <p:sp>
          <p:nvSpPr>
            <p:cNvPr id="2179" name="Line 34"/>
            <p:cNvSpPr>
              <a:spLocks noChangeShapeType="1"/>
            </p:cNvSpPr>
            <p:nvPr/>
          </p:nvSpPr>
          <p:spPr bwMode="auto">
            <a:xfrm>
              <a:off x="4266" y="2264"/>
              <a:ext cx="12" cy="1"/>
            </a:xfrm>
            <a:prstGeom prst="line">
              <a:avLst/>
            </a:prstGeom>
            <a:noFill/>
            <a:ln w="0">
              <a:solidFill>
                <a:srgbClr val="000000"/>
              </a:solidFill>
              <a:round/>
              <a:headEnd/>
              <a:tailEnd/>
            </a:ln>
          </p:spPr>
          <p:txBody>
            <a:bodyPr/>
            <a:lstStyle/>
            <a:p>
              <a:endParaRPr lang="en-US"/>
            </a:p>
          </p:txBody>
        </p:sp>
        <p:sp>
          <p:nvSpPr>
            <p:cNvPr id="2180" name="Line 35"/>
            <p:cNvSpPr>
              <a:spLocks noChangeShapeType="1"/>
            </p:cNvSpPr>
            <p:nvPr/>
          </p:nvSpPr>
          <p:spPr bwMode="auto">
            <a:xfrm>
              <a:off x="4266" y="2163"/>
              <a:ext cx="12" cy="1"/>
            </a:xfrm>
            <a:prstGeom prst="line">
              <a:avLst/>
            </a:prstGeom>
            <a:noFill/>
            <a:ln w="0">
              <a:solidFill>
                <a:srgbClr val="000000"/>
              </a:solidFill>
              <a:round/>
              <a:headEnd/>
              <a:tailEnd/>
            </a:ln>
          </p:spPr>
          <p:txBody>
            <a:bodyPr/>
            <a:lstStyle/>
            <a:p>
              <a:endParaRPr lang="en-US"/>
            </a:p>
          </p:txBody>
        </p:sp>
        <p:sp>
          <p:nvSpPr>
            <p:cNvPr id="2181" name="Line 36"/>
            <p:cNvSpPr>
              <a:spLocks noChangeShapeType="1"/>
            </p:cNvSpPr>
            <p:nvPr/>
          </p:nvSpPr>
          <p:spPr bwMode="auto">
            <a:xfrm>
              <a:off x="4266" y="2061"/>
              <a:ext cx="12" cy="1"/>
            </a:xfrm>
            <a:prstGeom prst="line">
              <a:avLst/>
            </a:prstGeom>
            <a:noFill/>
            <a:ln w="0">
              <a:solidFill>
                <a:srgbClr val="000000"/>
              </a:solidFill>
              <a:round/>
              <a:headEnd/>
              <a:tailEnd/>
            </a:ln>
          </p:spPr>
          <p:txBody>
            <a:bodyPr/>
            <a:lstStyle/>
            <a:p>
              <a:endParaRPr lang="en-US"/>
            </a:p>
          </p:txBody>
        </p:sp>
        <p:sp>
          <p:nvSpPr>
            <p:cNvPr id="2182" name="Line 37"/>
            <p:cNvSpPr>
              <a:spLocks noChangeShapeType="1"/>
            </p:cNvSpPr>
            <p:nvPr/>
          </p:nvSpPr>
          <p:spPr bwMode="auto">
            <a:xfrm>
              <a:off x="4266" y="1960"/>
              <a:ext cx="12" cy="1"/>
            </a:xfrm>
            <a:prstGeom prst="line">
              <a:avLst/>
            </a:prstGeom>
            <a:noFill/>
            <a:ln w="0">
              <a:solidFill>
                <a:srgbClr val="000000"/>
              </a:solidFill>
              <a:round/>
              <a:headEnd/>
              <a:tailEnd/>
            </a:ln>
          </p:spPr>
          <p:txBody>
            <a:bodyPr/>
            <a:lstStyle/>
            <a:p>
              <a:endParaRPr lang="en-US"/>
            </a:p>
          </p:txBody>
        </p:sp>
        <p:sp>
          <p:nvSpPr>
            <p:cNvPr id="2183" name="Line 38"/>
            <p:cNvSpPr>
              <a:spLocks noChangeShapeType="1"/>
            </p:cNvSpPr>
            <p:nvPr/>
          </p:nvSpPr>
          <p:spPr bwMode="auto">
            <a:xfrm>
              <a:off x="4266" y="1858"/>
              <a:ext cx="12" cy="1"/>
            </a:xfrm>
            <a:prstGeom prst="line">
              <a:avLst/>
            </a:prstGeom>
            <a:noFill/>
            <a:ln w="0">
              <a:solidFill>
                <a:srgbClr val="000000"/>
              </a:solidFill>
              <a:round/>
              <a:headEnd/>
              <a:tailEnd/>
            </a:ln>
          </p:spPr>
          <p:txBody>
            <a:bodyPr/>
            <a:lstStyle/>
            <a:p>
              <a:endParaRPr lang="en-US"/>
            </a:p>
          </p:txBody>
        </p:sp>
        <p:sp>
          <p:nvSpPr>
            <p:cNvPr id="2184" name="Line 39"/>
            <p:cNvSpPr>
              <a:spLocks noChangeShapeType="1"/>
            </p:cNvSpPr>
            <p:nvPr/>
          </p:nvSpPr>
          <p:spPr bwMode="auto">
            <a:xfrm>
              <a:off x="4266" y="1760"/>
              <a:ext cx="12" cy="1"/>
            </a:xfrm>
            <a:prstGeom prst="line">
              <a:avLst/>
            </a:prstGeom>
            <a:noFill/>
            <a:ln w="0">
              <a:solidFill>
                <a:srgbClr val="000000"/>
              </a:solidFill>
              <a:round/>
              <a:headEnd/>
              <a:tailEnd/>
            </a:ln>
          </p:spPr>
          <p:txBody>
            <a:bodyPr/>
            <a:lstStyle/>
            <a:p>
              <a:endParaRPr lang="en-US"/>
            </a:p>
          </p:txBody>
        </p:sp>
        <p:sp>
          <p:nvSpPr>
            <p:cNvPr id="2185" name="Line 40"/>
            <p:cNvSpPr>
              <a:spLocks noChangeShapeType="1"/>
            </p:cNvSpPr>
            <p:nvPr/>
          </p:nvSpPr>
          <p:spPr bwMode="auto">
            <a:xfrm>
              <a:off x="4266" y="1659"/>
              <a:ext cx="12" cy="1"/>
            </a:xfrm>
            <a:prstGeom prst="line">
              <a:avLst/>
            </a:prstGeom>
            <a:noFill/>
            <a:ln w="0">
              <a:solidFill>
                <a:srgbClr val="000000"/>
              </a:solidFill>
              <a:round/>
              <a:headEnd/>
              <a:tailEnd/>
            </a:ln>
          </p:spPr>
          <p:txBody>
            <a:bodyPr/>
            <a:lstStyle/>
            <a:p>
              <a:endParaRPr lang="en-US"/>
            </a:p>
          </p:txBody>
        </p:sp>
        <p:sp>
          <p:nvSpPr>
            <p:cNvPr id="2186" name="Line 41"/>
            <p:cNvSpPr>
              <a:spLocks noChangeShapeType="1"/>
            </p:cNvSpPr>
            <p:nvPr/>
          </p:nvSpPr>
          <p:spPr bwMode="auto">
            <a:xfrm>
              <a:off x="4266" y="1557"/>
              <a:ext cx="12" cy="1"/>
            </a:xfrm>
            <a:prstGeom prst="line">
              <a:avLst/>
            </a:prstGeom>
            <a:noFill/>
            <a:ln w="0">
              <a:solidFill>
                <a:srgbClr val="000000"/>
              </a:solidFill>
              <a:round/>
              <a:headEnd/>
              <a:tailEnd/>
            </a:ln>
          </p:spPr>
          <p:txBody>
            <a:bodyPr/>
            <a:lstStyle/>
            <a:p>
              <a:endParaRPr lang="en-US"/>
            </a:p>
          </p:txBody>
        </p:sp>
        <p:sp>
          <p:nvSpPr>
            <p:cNvPr id="2187" name="Line 42"/>
            <p:cNvSpPr>
              <a:spLocks noChangeShapeType="1"/>
            </p:cNvSpPr>
            <p:nvPr/>
          </p:nvSpPr>
          <p:spPr bwMode="auto">
            <a:xfrm>
              <a:off x="4266" y="1456"/>
              <a:ext cx="12" cy="1"/>
            </a:xfrm>
            <a:prstGeom prst="line">
              <a:avLst/>
            </a:prstGeom>
            <a:noFill/>
            <a:ln w="0">
              <a:solidFill>
                <a:srgbClr val="000000"/>
              </a:solidFill>
              <a:round/>
              <a:headEnd/>
              <a:tailEnd/>
            </a:ln>
          </p:spPr>
          <p:txBody>
            <a:bodyPr/>
            <a:lstStyle/>
            <a:p>
              <a:endParaRPr lang="en-US"/>
            </a:p>
          </p:txBody>
        </p:sp>
        <p:sp>
          <p:nvSpPr>
            <p:cNvPr id="2188" name="Line 43"/>
            <p:cNvSpPr>
              <a:spLocks noChangeShapeType="1"/>
            </p:cNvSpPr>
            <p:nvPr/>
          </p:nvSpPr>
          <p:spPr bwMode="auto">
            <a:xfrm>
              <a:off x="4266" y="1354"/>
              <a:ext cx="12" cy="1"/>
            </a:xfrm>
            <a:prstGeom prst="line">
              <a:avLst/>
            </a:prstGeom>
            <a:noFill/>
            <a:ln w="0">
              <a:solidFill>
                <a:srgbClr val="000000"/>
              </a:solidFill>
              <a:round/>
              <a:headEnd/>
              <a:tailEnd/>
            </a:ln>
          </p:spPr>
          <p:txBody>
            <a:bodyPr/>
            <a:lstStyle/>
            <a:p>
              <a:endParaRPr lang="en-US"/>
            </a:p>
          </p:txBody>
        </p:sp>
        <p:sp>
          <p:nvSpPr>
            <p:cNvPr id="2189" name="Line 44"/>
            <p:cNvSpPr>
              <a:spLocks noChangeShapeType="1"/>
            </p:cNvSpPr>
            <p:nvPr/>
          </p:nvSpPr>
          <p:spPr bwMode="auto">
            <a:xfrm>
              <a:off x="4278" y="2366"/>
              <a:ext cx="1201" cy="1"/>
            </a:xfrm>
            <a:prstGeom prst="line">
              <a:avLst/>
            </a:prstGeom>
            <a:noFill/>
            <a:ln w="0">
              <a:solidFill>
                <a:srgbClr val="000000"/>
              </a:solidFill>
              <a:round/>
              <a:headEnd/>
              <a:tailEnd/>
            </a:ln>
          </p:spPr>
          <p:txBody>
            <a:bodyPr/>
            <a:lstStyle/>
            <a:p>
              <a:endParaRPr lang="en-US"/>
            </a:p>
          </p:txBody>
        </p:sp>
        <p:sp>
          <p:nvSpPr>
            <p:cNvPr id="2190" name="Line 45"/>
            <p:cNvSpPr>
              <a:spLocks noChangeShapeType="1"/>
            </p:cNvSpPr>
            <p:nvPr/>
          </p:nvSpPr>
          <p:spPr bwMode="auto">
            <a:xfrm flipV="1">
              <a:off x="4278" y="2366"/>
              <a:ext cx="1" cy="13"/>
            </a:xfrm>
            <a:prstGeom prst="line">
              <a:avLst/>
            </a:prstGeom>
            <a:noFill/>
            <a:ln w="0">
              <a:solidFill>
                <a:srgbClr val="000000"/>
              </a:solidFill>
              <a:round/>
              <a:headEnd/>
              <a:tailEnd/>
            </a:ln>
          </p:spPr>
          <p:txBody>
            <a:bodyPr/>
            <a:lstStyle/>
            <a:p>
              <a:endParaRPr lang="en-US"/>
            </a:p>
          </p:txBody>
        </p:sp>
        <p:sp>
          <p:nvSpPr>
            <p:cNvPr id="2191" name="Line 46"/>
            <p:cNvSpPr>
              <a:spLocks noChangeShapeType="1"/>
            </p:cNvSpPr>
            <p:nvPr/>
          </p:nvSpPr>
          <p:spPr bwMode="auto">
            <a:xfrm flipV="1">
              <a:off x="4399" y="2366"/>
              <a:ext cx="1" cy="13"/>
            </a:xfrm>
            <a:prstGeom prst="line">
              <a:avLst/>
            </a:prstGeom>
            <a:noFill/>
            <a:ln w="0">
              <a:solidFill>
                <a:srgbClr val="000000"/>
              </a:solidFill>
              <a:round/>
              <a:headEnd/>
              <a:tailEnd/>
            </a:ln>
          </p:spPr>
          <p:txBody>
            <a:bodyPr/>
            <a:lstStyle/>
            <a:p>
              <a:endParaRPr lang="en-US"/>
            </a:p>
          </p:txBody>
        </p:sp>
        <p:sp>
          <p:nvSpPr>
            <p:cNvPr id="2192" name="Line 47"/>
            <p:cNvSpPr>
              <a:spLocks noChangeShapeType="1"/>
            </p:cNvSpPr>
            <p:nvPr/>
          </p:nvSpPr>
          <p:spPr bwMode="auto">
            <a:xfrm flipV="1">
              <a:off x="4516" y="2366"/>
              <a:ext cx="1" cy="13"/>
            </a:xfrm>
            <a:prstGeom prst="line">
              <a:avLst/>
            </a:prstGeom>
            <a:noFill/>
            <a:ln w="0">
              <a:solidFill>
                <a:srgbClr val="000000"/>
              </a:solidFill>
              <a:round/>
              <a:headEnd/>
              <a:tailEnd/>
            </a:ln>
          </p:spPr>
          <p:txBody>
            <a:bodyPr/>
            <a:lstStyle/>
            <a:p>
              <a:endParaRPr lang="en-US"/>
            </a:p>
          </p:txBody>
        </p:sp>
        <p:sp>
          <p:nvSpPr>
            <p:cNvPr id="2193" name="Line 48"/>
            <p:cNvSpPr>
              <a:spLocks noChangeShapeType="1"/>
            </p:cNvSpPr>
            <p:nvPr/>
          </p:nvSpPr>
          <p:spPr bwMode="auto">
            <a:xfrm flipV="1">
              <a:off x="4638" y="2366"/>
              <a:ext cx="1" cy="13"/>
            </a:xfrm>
            <a:prstGeom prst="line">
              <a:avLst/>
            </a:prstGeom>
            <a:noFill/>
            <a:ln w="0">
              <a:solidFill>
                <a:srgbClr val="000000"/>
              </a:solidFill>
              <a:round/>
              <a:headEnd/>
              <a:tailEnd/>
            </a:ln>
          </p:spPr>
          <p:txBody>
            <a:bodyPr/>
            <a:lstStyle/>
            <a:p>
              <a:endParaRPr lang="en-US"/>
            </a:p>
          </p:txBody>
        </p:sp>
        <p:sp>
          <p:nvSpPr>
            <p:cNvPr id="2194" name="Line 49"/>
            <p:cNvSpPr>
              <a:spLocks noChangeShapeType="1"/>
            </p:cNvSpPr>
            <p:nvPr/>
          </p:nvSpPr>
          <p:spPr bwMode="auto">
            <a:xfrm flipV="1">
              <a:off x="4759" y="2366"/>
              <a:ext cx="1" cy="13"/>
            </a:xfrm>
            <a:prstGeom prst="line">
              <a:avLst/>
            </a:prstGeom>
            <a:noFill/>
            <a:ln w="0">
              <a:solidFill>
                <a:srgbClr val="000000"/>
              </a:solidFill>
              <a:round/>
              <a:headEnd/>
              <a:tailEnd/>
            </a:ln>
          </p:spPr>
          <p:txBody>
            <a:bodyPr/>
            <a:lstStyle/>
            <a:p>
              <a:endParaRPr lang="en-US"/>
            </a:p>
          </p:txBody>
        </p:sp>
        <p:sp>
          <p:nvSpPr>
            <p:cNvPr id="2195" name="Line 50"/>
            <p:cNvSpPr>
              <a:spLocks noChangeShapeType="1"/>
            </p:cNvSpPr>
            <p:nvPr/>
          </p:nvSpPr>
          <p:spPr bwMode="auto">
            <a:xfrm flipV="1">
              <a:off x="4880" y="2366"/>
              <a:ext cx="1" cy="13"/>
            </a:xfrm>
            <a:prstGeom prst="line">
              <a:avLst/>
            </a:prstGeom>
            <a:noFill/>
            <a:ln w="0">
              <a:solidFill>
                <a:srgbClr val="000000"/>
              </a:solidFill>
              <a:round/>
              <a:headEnd/>
              <a:tailEnd/>
            </a:ln>
          </p:spPr>
          <p:txBody>
            <a:bodyPr/>
            <a:lstStyle/>
            <a:p>
              <a:endParaRPr lang="en-US"/>
            </a:p>
          </p:txBody>
        </p:sp>
        <p:sp>
          <p:nvSpPr>
            <p:cNvPr id="2196" name="Line 51"/>
            <p:cNvSpPr>
              <a:spLocks noChangeShapeType="1"/>
            </p:cNvSpPr>
            <p:nvPr/>
          </p:nvSpPr>
          <p:spPr bwMode="auto">
            <a:xfrm flipV="1">
              <a:off x="4998" y="2366"/>
              <a:ext cx="1" cy="13"/>
            </a:xfrm>
            <a:prstGeom prst="line">
              <a:avLst/>
            </a:prstGeom>
            <a:noFill/>
            <a:ln w="0">
              <a:solidFill>
                <a:srgbClr val="000000"/>
              </a:solidFill>
              <a:round/>
              <a:headEnd/>
              <a:tailEnd/>
            </a:ln>
          </p:spPr>
          <p:txBody>
            <a:bodyPr/>
            <a:lstStyle/>
            <a:p>
              <a:endParaRPr lang="en-US"/>
            </a:p>
          </p:txBody>
        </p:sp>
        <p:sp>
          <p:nvSpPr>
            <p:cNvPr id="2197" name="Line 52"/>
            <p:cNvSpPr>
              <a:spLocks noChangeShapeType="1"/>
            </p:cNvSpPr>
            <p:nvPr/>
          </p:nvSpPr>
          <p:spPr bwMode="auto">
            <a:xfrm flipV="1">
              <a:off x="5119" y="2366"/>
              <a:ext cx="1" cy="13"/>
            </a:xfrm>
            <a:prstGeom prst="line">
              <a:avLst/>
            </a:prstGeom>
            <a:noFill/>
            <a:ln w="0">
              <a:solidFill>
                <a:srgbClr val="000000"/>
              </a:solidFill>
              <a:round/>
              <a:headEnd/>
              <a:tailEnd/>
            </a:ln>
          </p:spPr>
          <p:txBody>
            <a:bodyPr/>
            <a:lstStyle/>
            <a:p>
              <a:endParaRPr lang="en-US"/>
            </a:p>
          </p:txBody>
        </p:sp>
        <p:sp>
          <p:nvSpPr>
            <p:cNvPr id="2198" name="Line 53"/>
            <p:cNvSpPr>
              <a:spLocks noChangeShapeType="1"/>
            </p:cNvSpPr>
            <p:nvPr/>
          </p:nvSpPr>
          <p:spPr bwMode="auto">
            <a:xfrm flipV="1">
              <a:off x="5240" y="2366"/>
              <a:ext cx="1" cy="13"/>
            </a:xfrm>
            <a:prstGeom prst="line">
              <a:avLst/>
            </a:prstGeom>
            <a:noFill/>
            <a:ln w="0">
              <a:solidFill>
                <a:srgbClr val="000000"/>
              </a:solidFill>
              <a:round/>
              <a:headEnd/>
              <a:tailEnd/>
            </a:ln>
          </p:spPr>
          <p:txBody>
            <a:bodyPr/>
            <a:lstStyle/>
            <a:p>
              <a:endParaRPr lang="en-US"/>
            </a:p>
          </p:txBody>
        </p:sp>
        <p:sp>
          <p:nvSpPr>
            <p:cNvPr id="2199" name="Line 54"/>
            <p:cNvSpPr>
              <a:spLocks noChangeShapeType="1"/>
            </p:cNvSpPr>
            <p:nvPr/>
          </p:nvSpPr>
          <p:spPr bwMode="auto">
            <a:xfrm flipV="1">
              <a:off x="5358" y="2366"/>
              <a:ext cx="1" cy="13"/>
            </a:xfrm>
            <a:prstGeom prst="line">
              <a:avLst/>
            </a:prstGeom>
            <a:noFill/>
            <a:ln w="0">
              <a:solidFill>
                <a:srgbClr val="000000"/>
              </a:solidFill>
              <a:round/>
              <a:headEnd/>
              <a:tailEnd/>
            </a:ln>
          </p:spPr>
          <p:txBody>
            <a:bodyPr/>
            <a:lstStyle/>
            <a:p>
              <a:endParaRPr lang="en-US"/>
            </a:p>
          </p:txBody>
        </p:sp>
        <p:sp>
          <p:nvSpPr>
            <p:cNvPr id="2200" name="Line 55"/>
            <p:cNvSpPr>
              <a:spLocks noChangeShapeType="1"/>
            </p:cNvSpPr>
            <p:nvPr/>
          </p:nvSpPr>
          <p:spPr bwMode="auto">
            <a:xfrm flipV="1">
              <a:off x="5479" y="2366"/>
              <a:ext cx="1" cy="13"/>
            </a:xfrm>
            <a:prstGeom prst="line">
              <a:avLst/>
            </a:prstGeom>
            <a:noFill/>
            <a:ln w="0">
              <a:solidFill>
                <a:srgbClr val="000000"/>
              </a:solidFill>
              <a:round/>
              <a:headEnd/>
              <a:tailEnd/>
            </a:ln>
          </p:spPr>
          <p:txBody>
            <a:bodyPr/>
            <a:lstStyle/>
            <a:p>
              <a:endParaRPr lang="en-US"/>
            </a:p>
          </p:txBody>
        </p:sp>
        <p:sp>
          <p:nvSpPr>
            <p:cNvPr id="2201" name="Freeform 56"/>
            <p:cNvSpPr>
              <a:spLocks/>
            </p:cNvSpPr>
            <p:nvPr/>
          </p:nvSpPr>
          <p:spPr bwMode="auto">
            <a:xfrm>
              <a:off x="4609" y="1930"/>
              <a:ext cx="57" cy="59"/>
            </a:xfrm>
            <a:custGeom>
              <a:avLst/>
              <a:gdLst>
                <a:gd name="T0" fmla="*/ 29 w 57"/>
                <a:gd name="T1" fmla="*/ 0 h 59"/>
                <a:gd name="T2" fmla="*/ 57 w 57"/>
                <a:gd name="T3" fmla="*/ 30 h 59"/>
                <a:gd name="T4" fmla="*/ 29 w 57"/>
                <a:gd name="T5" fmla="*/ 59 h 59"/>
                <a:gd name="T6" fmla="*/ 0 w 57"/>
                <a:gd name="T7" fmla="*/ 30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30"/>
                  </a:lnTo>
                  <a:lnTo>
                    <a:pt x="29" y="59"/>
                  </a:lnTo>
                  <a:lnTo>
                    <a:pt x="0" y="30"/>
                  </a:lnTo>
                  <a:lnTo>
                    <a:pt x="29" y="0"/>
                  </a:lnTo>
                  <a:close/>
                </a:path>
              </a:pathLst>
            </a:custGeom>
            <a:solidFill>
              <a:srgbClr val="00FFFF"/>
            </a:solidFill>
            <a:ln w="6350">
              <a:solidFill>
                <a:srgbClr val="000080"/>
              </a:solidFill>
              <a:round/>
              <a:headEnd/>
              <a:tailEnd/>
            </a:ln>
          </p:spPr>
          <p:txBody>
            <a:bodyPr/>
            <a:lstStyle/>
            <a:p>
              <a:endParaRPr lang="en-US"/>
            </a:p>
          </p:txBody>
        </p:sp>
        <p:sp>
          <p:nvSpPr>
            <p:cNvPr id="2202" name="Freeform 57"/>
            <p:cNvSpPr>
              <a:spLocks/>
            </p:cNvSpPr>
            <p:nvPr/>
          </p:nvSpPr>
          <p:spPr bwMode="auto">
            <a:xfrm>
              <a:off x="4609" y="1731"/>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US"/>
            </a:p>
          </p:txBody>
        </p:sp>
        <p:sp>
          <p:nvSpPr>
            <p:cNvPr id="2203" name="Freeform 58"/>
            <p:cNvSpPr>
              <a:spLocks/>
            </p:cNvSpPr>
            <p:nvPr/>
          </p:nvSpPr>
          <p:spPr bwMode="auto">
            <a:xfrm>
              <a:off x="5091" y="2032"/>
              <a:ext cx="56" cy="59"/>
            </a:xfrm>
            <a:custGeom>
              <a:avLst/>
              <a:gdLst>
                <a:gd name="T0" fmla="*/ 28 w 56"/>
                <a:gd name="T1" fmla="*/ 0 h 59"/>
                <a:gd name="T2" fmla="*/ 56 w 56"/>
                <a:gd name="T3" fmla="*/ 29 h 59"/>
                <a:gd name="T4" fmla="*/ 28 w 56"/>
                <a:gd name="T5" fmla="*/ 59 h 59"/>
                <a:gd name="T6" fmla="*/ 0 w 56"/>
                <a:gd name="T7" fmla="*/ 29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2204" name="Freeform 59"/>
            <p:cNvSpPr>
              <a:spLocks/>
            </p:cNvSpPr>
            <p:nvPr/>
          </p:nvSpPr>
          <p:spPr bwMode="auto">
            <a:xfrm>
              <a:off x="4731" y="1629"/>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2205" name="Freeform 60"/>
            <p:cNvSpPr>
              <a:spLocks/>
            </p:cNvSpPr>
            <p:nvPr/>
          </p:nvSpPr>
          <p:spPr bwMode="auto">
            <a:xfrm>
              <a:off x="4609" y="1528"/>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US"/>
            </a:p>
          </p:txBody>
        </p:sp>
        <p:sp>
          <p:nvSpPr>
            <p:cNvPr id="2206" name="Freeform 61"/>
            <p:cNvSpPr>
              <a:spLocks/>
            </p:cNvSpPr>
            <p:nvPr/>
          </p:nvSpPr>
          <p:spPr bwMode="auto">
            <a:xfrm>
              <a:off x="521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2207" name="Freeform 62"/>
            <p:cNvSpPr>
              <a:spLocks/>
            </p:cNvSpPr>
            <p:nvPr/>
          </p:nvSpPr>
          <p:spPr bwMode="auto">
            <a:xfrm>
              <a:off x="4731" y="1832"/>
              <a:ext cx="56" cy="60"/>
            </a:xfrm>
            <a:custGeom>
              <a:avLst/>
              <a:gdLst>
                <a:gd name="T0" fmla="*/ 28 w 56"/>
                <a:gd name="T1" fmla="*/ 0 h 60"/>
                <a:gd name="T2" fmla="*/ 56 w 56"/>
                <a:gd name="T3" fmla="*/ 30 h 60"/>
                <a:gd name="T4" fmla="*/ 28 w 56"/>
                <a:gd name="T5" fmla="*/ 60 h 60"/>
                <a:gd name="T6" fmla="*/ 0 w 56"/>
                <a:gd name="T7" fmla="*/ 30 h 60"/>
                <a:gd name="T8" fmla="*/ 28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2208" name="Freeform 63"/>
            <p:cNvSpPr>
              <a:spLocks/>
            </p:cNvSpPr>
            <p:nvPr/>
          </p:nvSpPr>
          <p:spPr bwMode="auto">
            <a:xfrm>
              <a:off x="4852" y="2235"/>
              <a:ext cx="57" cy="59"/>
            </a:xfrm>
            <a:custGeom>
              <a:avLst/>
              <a:gdLst>
                <a:gd name="T0" fmla="*/ 28 w 57"/>
                <a:gd name="T1" fmla="*/ 0 h 59"/>
                <a:gd name="T2" fmla="*/ 57 w 57"/>
                <a:gd name="T3" fmla="*/ 29 h 59"/>
                <a:gd name="T4" fmla="*/ 28 w 57"/>
                <a:gd name="T5" fmla="*/ 59 h 59"/>
                <a:gd name="T6" fmla="*/ 0 w 57"/>
                <a:gd name="T7" fmla="*/ 29 h 59"/>
                <a:gd name="T8" fmla="*/ 28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8" y="0"/>
                  </a:moveTo>
                  <a:lnTo>
                    <a:pt x="57" y="29"/>
                  </a:lnTo>
                  <a:lnTo>
                    <a:pt x="28" y="59"/>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2209" name="Freeform 64"/>
            <p:cNvSpPr>
              <a:spLocks/>
            </p:cNvSpPr>
            <p:nvPr/>
          </p:nvSpPr>
          <p:spPr bwMode="auto">
            <a:xfrm>
              <a:off x="5091" y="1930"/>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2210" name="Freeform 65"/>
            <p:cNvSpPr>
              <a:spLocks/>
            </p:cNvSpPr>
            <p:nvPr/>
          </p:nvSpPr>
          <p:spPr bwMode="auto">
            <a:xfrm>
              <a:off x="485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2211" name="Oval 66"/>
            <p:cNvSpPr>
              <a:spLocks noChangeArrowheads="1"/>
            </p:cNvSpPr>
            <p:nvPr/>
          </p:nvSpPr>
          <p:spPr bwMode="auto">
            <a:xfrm>
              <a:off x="4686" y="1811"/>
              <a:ext cx="53" cy="55"/>
            </a:xfrm>
            <a:prstGeom prst="ellipse">
              <a:avLst/>
            </a:prstGeom>
            <a:solidFill>
              <a:srgbClr val="FF0000"/>
            </a:solidFill>
            <a:ln w="6350">
              <a:solidFill>
                <a:srgbClr val="FF0000"/>
              </a:solidFill>
              <a:round/>
              <a:headEnd/>
              <a:tailEnd/>
            </a:ln>
          </p:spPr>
          <p:txBody>
            <a:bodyPr/>
            <a:lstStyle/>
            <a:p>
              <a:endParaRPr lang="en-US"/>
            </a:p>
          </p:txBody>
        </p:sp>
        <p:sp>
          <p:nvSpPr>
            <p:cNvPr id="2212" name="Oval 67"/>
            <p:cNvSpPr>
              <a:spLocks noChangeArrowheads="1"/>
            </p:cNvSpPr>
            <p:nvPr/>
          </p:nvSpPr>
          <p:spPr bwMode="auto">
            <a:xfrm>
              <a:off x="5054" y="1900"/>
              <a:ext cx="53" cy="55"/>
            </a:xfrm>
            <a:prstGeom prst="ellipse">
              <a:avLst/>
            </a:prstGeom>
            <a:solidFill>
              <a:srgbClr val="FF0000"/>
            </a:solidFill>
            <a:ln w="6350">
              <a:solidFill>
                <a:srgbClr val="FF0000"/>
              </a:solidFill>
              <a:round/>
              <a:headEnd/>
              <a:tailEnd/>
            </a:ln>
          </p:spPr>
          <p:txBody>
            <a:bodyPr/>
            <a:lstStyle/>
            <a:p>
              <a:endParaRPr lang="en-US"/>
            </a:p>
          </p:txBody>
        </p:sp>
        <p:sp>
          <p:nvSpPr>
            <p:cNvPr id="2213" name="Rectangle 68"/>
            <p:cNvSpPr>
              <a:spLocks noChangeArrowheads="1"/>
            </p:cNvSpPr>
            <p:nvPr/>
          </p:nvSpPr>
          <p:spPr bwMode="auto">
            <a:xfrm>
              <a:off x="4221" y="2336"/>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0</a:t>
              </a:r>
              <a:endParaRPr lang="ko-KR" altLang="en-US">
                <a:ea typeface="Gulim" pitchFamily="34" charset="-127"/>
              </a:endParaRPr>
            </a:p>
          </p:txBody>
        </p:sp>
        <p:sp>
          <p:nvSpPr>
            <p:cNvPr id="2214" name="Rectangle 69"/>
            <p:cNvSpPr>
              <a:spLocks noChangeArrowheads="1"/>
            </p:cNvSpPr>
            <p:nvPr/>
          </p:nvSpPr>
          <p:spPr bwMode="auto">
            <a:xfrm>
              <a:off x="4221" y="2235"/>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1</a:t>
              </a:r>
              <a:endParaRPr lang="ko-KR" altLang="en-US">
                <a:ea typeface="Gulim" pitchFamily="34" charset="-127"/>
              </a:endParaRPr>
            </a:p>
          </p:txBody>
        </p:sp>
        <p:sp>
          <p:nvSpPr>
            <p:cNvPr id="2215" name="Rectangle 70"/>
            <p:cNvSpPr>
              <a:spLocks noChangeArrowheads="1"/>
            </p:cNvSpPr>
            <p:nvPr/>
          </p:nvSpPr>
          <p:spPr bwMode="auto">
            <a:xfrm>
              <a:off x="4221" y="2133"/>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2</a:t>
              </a:r>
              <a:endParaRPr lang="ko-KR" altLang="en-US">
                <a:ea typeface="Gulim" pitchFamily="34" charset="-127"/>
              </a:endParaRPr>
            </a:p>
          </p:txBody>
        </p:sp>
        <p:sp>
          <p:nvSpPr>
            <p:cNvPr id="2216" name="Rectangle 71"/>
            <p:cNvSpPr>
              <a:spLocks noChangeArrowheads="1"/>
            </p:cNvSpPr>
            <p:nvPr/>
          </p:nvSpPr>
          <p:spPr bwMode="auto">
            <a:xfrm>
              <a:off x="4221" y="2032"/>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3</a:t>
              </a:r>
              <a:endParaRPr lang="ko-KR" altLang="en-US">
                <a:ea typeface="Gulim" pitchFamily="34" charset="-127"/>
              </a:endParaRPr>
            </a:p>
          </p:txBody>
        </p:sp>
        <p:sp>
          <p:nvSpPr>
            <p:cNvPr id="2217" name="Rectangle 72"/>
            <p:cNvSpPr>
              <a:spLocks noChangeArrowheads="1"/>
            </p:cNvSpPr>
            <p:nvPr/>
          </p:nvSpPr>
          <p:spPr bwMode="auto">
            <a:xfrm>
              <a:off x="4221" y="1930"/>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4</a:t>
              </a:r>
              <a:endParaRPr lang="ko-KR" altLang="en-US">
                <a:ea typeface="Gulim" pitchFamily="34" charset="-127"/>
              </a:endParaRPr>
            </a:p>
          </p:txBody>
        </p:sp>
        <p:sp>
          <p:nvSpPr>
            <p:cNvPr id="2218" name="Rectangle 73"/>
            <p:cNvSpPr>
              <a:spLocks noChangeArrowheads="1"/>
            </p:cNvSpPr>
            <p:nvPr/>
          </p:nvSpPr>
          <p:spPr bwMode="auto">
            <a:xfrm>
              <a:off x="4221" y="1828"/>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5</a:t>
              </a:r>
              <a:endParaRPr lang="ko-KR" altLang="en-US">
                <a:ea typeface="Gulim" pitchFamily="34" charset="-127"/>
              </a:endParaRPr>
            </a:p>
          </p:txBody>
        </p:sp>
        <p:sp>
          <p:nvSpPr>
            <p:cNvPr id="2219" name="Rectangle 74"/>
            <p:cNvSpPr>
              <a:spLocks noChangeArrowheads="1"/>
            </p:cNvSpPr>
            <p:nvPr/>
          </p:nvSpPr>
          <p:spPr bwMode="auto">
            <a:xfrm>
              <a:off x="4221" y="1731"/>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6</a:t>
              </a:r>
              <a:endParaRPr lang="ko-KR" altLang="en-US">
                <a:ea typeface="Gulim" pitchFamily="34" charset="-127"/>
              </a:endParaRPr>
            </a:p>
          </p:txBody>
        </p:sp>
        <p:sp>
          <p:nvSpPr>
            <p:cNvPr id="2220" name="Rectangle 75"/>
            <p:cNvSpPr>
              <a:spLocks noChangeArrowheads="1"/>
            </p:cNvSpPr>
            <p:nvPr/>
          </p:nvSpPr>
          <p:spPr bwMode="auto">
            <a:xfrm>
              <a:off x="4221" y="1629"/>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7</a:t>
              </a:r>
              <a:endParaRPr lang="ko-KR" altLang="en-US">
                <a:ea typeface="Gulim" pitchFamily="34" charset="-127"/>
              </a:endParaRPr>
            </a:p>
          </p:txBody>
        </p:sp>
        <p:sp>
          <p:nvSpPr>
            <p:cNvPr id="2221" name="Rectangle 76"/>
            <p:cNvSpPr>
              <a:spLocks noChangeArrowheads="1"/>
            </p:cNvSpPr>
            <p:nvPr/>
          </p:nvSpPr>
          <p:spPr bwMode="auto">
            <a:xfrm>
              <a:off x="4221" y="1528"/>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8</a:t>
              </a:r>
              <a:endParaRPr lang="ko-KR" altLang="en-US">
                <a:ea typeface="Gulim" pitchFamily="34" charset="-127"/>
              </a:endParaRPr>
            </a:p>
          </p:txBody>
        </p:sp>
        <p:sp>
          <p:nvSpPr>
            <p:cNvPr id="2222" name="Rectangle 77"/>
            <p:cNvSpPr>
              <a:spLocks noChangeArrowheads="1"/>
            </p:cNvSpPr>
            <p:nvPr/>
          </p:nvSpPr>
          <p:spPr bwMode="auto">
            <a:xfrm>
              <a:off x="4221" y="1426"/>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9</a:t>
              </a:r>
              <a:endParaRPr lang="ko-KR" altLang="en-US">
                <a:ea typeface="Gulim" pitchFamily="34" charset="-127"/>
              </a:endParaRPr>
            </a:p>
          </p:txBody>
        </p:sp>
        <p:sp>
          <p:nvSpPr>
            <p:cNvPr id="2223" name="Rectangle 78"/>
            <p:cNvSpPr>
              <a:spLocks noChangeArrowheads="1"/>
            </p:cNvSpPr>
            <p:nvPr/>
          </p:nvSpPr>
          <p:spPr bwMode="auto">
            <a:xfrm>
              <a:off x="4197" y="1324"/>
              <a:ext cx="73"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10</a:t>
              </a:r>
              <a:endParaRPr lang="ko-KR" altLang="en-US">
                <a:ea typeface="Gulim" pitchFamily="34" charset="-127"/>
              </a:endParaRPr>
            </a:p>
          </p:txBody>
        </p:sp>
        <p:sp>
          <p:nvSpPr>
            <p:cNvPr id="2224" name="Rectangle 79"/>
            <p:cNvSpPr>
              <a:spLocks noChangeArrowheads="1"/>
            </p:cNvSpPr>
            <p:nvPr/>
          </p:nvSpPr>
          <p:spPr bwMode="auto">
            <a:xfrm>
              <a:off x="4266"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0</a:t>
              </a:r>
              <a:endParaRPr lang="ko-KR" altLang="en-US">
                <a:ea typeface="Gulim" pitchFamily="34" charset="-127"/>
              </a:endParaRPr>
            </a:p>
          </p:txBody>
        </p:sp>
        <p:sp>
          <p:nvSpPr>
            <p:cNvPr id="2225" name="Rectangle 80"/>
            <p:cNvSpPr>
              <a:spLocks noChangeArrowheads="1"/>
            </p:cNvSpPr>
            <p:nvPr/>
          </p:nvSpPr>
          <p:spPr bwMode="auto">
            <a:xfrm>
              <a:off x="4387"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1</a:t>
              </a:r>
              <a:endParaRPr lang="ko-KR" altLang="en-US">
                <a:ea typeface="Gulim" pitchFamily="34" charset="-127"/>
              </a:endParaRPr>
            </a:p>
          </p:txBody>
        </p:sp>
        <p:sp>
          <p:nvSpPr>
            <p:cNvPr id="2226" name="Rectangle 81"/>
            <p:cNvSpPr>
              <a:spLocks noChangeArrowheads="1"/>
            </p:cNvSpPr>
            <p:nvPr/>
          </p:nvSpPr>
          <p:spPr bwMode="auto">
            <a:xfrm>
              <a:off x="4504"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2</a:t>
              </a:r>
              <a:endParaRPr lang="ko-KR" altLang="en-US">
                <a:ea typeface="Gulim" pitchFamily="34" charset="-127"/>
              </a:endParaRPr>
            </a:p>
          </p:txBody>
        </p:sp>
        <p:sp>
          <p:nvSpPr>
            <p:cNvPr id="2227" name="Rectangle 82"/>
            <p:cNvSpPr>
              <a:spLocks noChangeArrowheads="1"/>
            </p:cNvSpPr>
            <p:nvPr/>
          </p:nvSpPr>
          <p:spPr bwMode="auto">
            <a:xfrm>
              <a:off x="4626"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3</a:t>
              </a:r>
              <a:endParaRPr lang="ko-KR" altLang="en-US">
                <a:ea typeface="Gulim" pitchFamily="34" charset="-127"/>
              </a:endParaRPr>
            </a:p>
          </p:txBody>
        </p:sp>
        <p:sp>
          <p:nvSpPr>
            <p:cNvPr id="2228" name="Rectangle 83"/>
            <p:cNvSpPr>
              <a:spLocks noChangeArrowheads="1"/>
            </p:cNvSpPr>
            <p:nvPr/>
          </p:nvSpPr>
          <p:spPr bwMode="auto">
            <a:xfrm>
              <a:off x="4747"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4</a:t>
              </a:r>
              <a:endParaRPr lang="ko-KR" altLang="en-US">
                <a:ea typeface="Gulim" pitchFamily="34" charset="-127"/>
              </a:endParaRPr>
            </a:p>
          </p:txBody>
        </p:sp>
        <p:sp>
          <p:nvSpPr>
            <p:cNvPr id="2229" name="Rectangle 84"/>
            <p:cNvSpPr>
              <a:spLocks noChangeArrowheads="1"/>
            </p:cNvSpPr>
            <p:nvPr/>
          </p:nvSpPr>
          <p:spPr bwMode="auto">
            <a:xfrm>
              <a:off x="4868"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5</a:t>
              </a:r>
              <a:endParaRPr lang="ko-KR" altLang="en-US">
                <a:ea typeface="Gulim" pitchFamily="34" charset="-127"/>
              </a:endParaRPr>
            </a:p>
          </p:txBody>
        </p:sp>
        <p:sp>
          <p:nvSpPr>
            <p:cNvPr id="2230" name="Rectangle 85"/>
            <p:cNvSpPr>
              <a:spLocks noChangeArrowheads="1"/>
            </p:cNvSpPr>
            <p:nvPr/>
          </p:nvSpPr>
          <p:spPr bwMode="auto">
            <a:xfrm>
              <a:off x="4986"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6</a:t>
              </a:r>
              <a:endParaRPr lang="ko-KR" altLang="en-US">
                <a:ea typeface="Gulim" pitchFamily="34" charset="-127"/>
              </a:endParaRPr>
            </a:p>
          </p:txBody>
        </p:sp>
        <p:sp>
          <p:nvSpPr>
            <p:cNvPr id="2231" name="Rectangle 86"/>
            <p:cNvSpPr>
              <a:spLocks noChangeArrowheads="1"/>
            </p:cNvSpPr>
            <p:nvPr/>
          </p:nvSpPr>
          <p:spPr bwMode="auto">
            <a:xfrm>
              <a:off x="5107"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7</a:t>
              </a:r>
              <a:endParaRPr lang="ko-KR" altLang="en-US">
                <a:ea typeface="Gulim" pitchFamily="34" charset="-127"/>
              </a:endParaRPr>
            </a:p>
          </p:txBody>
        </p:sp>
        <p:sp>
          <p:nvSpPr>
            <p:cNvPr id="2232" name="Rectangle 87"/>
            <p:cNvSpPr>
              <a:spLocks noChangeArrowheads="1"/>
            </p:cNvSpPr>
            <p:nvPr/>
          </p:nvSpPr>
          <p:spPr bwMode="auto">
            <a:xfrm>
              <a:off x="5228"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8</a:t>
              </a:r>
              <a:endParaRPr lang="ko-KR" altLang="en-US">
                <a:ea typeface="Gulim" pitchFamily="34" charset="-127"/>
              </a:endParaRPr>
            </a:p>
          </p:txBody>
        </p:sp>
        <p:sp>
          <p:nvSpPr>
            <p:cNvPr id="2233" name="Rectangle 88"/>
            <p:cNvSpPr>
              <a:spLocks noChangeArrowheads="1"/>
            </p:cNvSpPr>
            <p:nvPr/>
          </p:nvSpPr>
          <p:spPr bwMode="auto">
            <a:xfrm>
              <a:off x="5346" y="2404"/>
              <a:ext cx="44"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9</a:t>
              </a:r>
              <a:endParaRPr lang="ko-KR" altLang="en-US">
                <a:ea typeface="Gulim" pitchFamily="34" charset="-127"/>
              </a:endParaRPr>
            </a:p>
          </p:txBody>
        </p:sp>
        <p:sp>
          <p:nvSpPr>
            <p:cNvPr id="2234" name="Rectangle 89"/>
            <p:cNvSpPr>
              <a:spLocks noChangeArrowheads="1"/>
            </p:cNvSpPr>
            <p:nvPr/>
          </p:nvSpPr>
          <p:spPr bwMode="auto">
            <a:xfrm>
              <a:off x="5455" y="2404"/>
              <a:ext cx="73" cy="68"/>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10</a:t>
              </a:r>
              <a:endParaRPr lang="ko-KR" altLang="en-US">
                <a:ea typeface="Gulim" pitchFamily="34" charset="-127"/>
              </a:endParaRPr>
            </a:p>
          </p:txBody>
        </p:sp>
        <p:sp>
          <p:nvSpPr>
            <p:cNvPr id="2235" name="Rectangle 90"/>
            <p:cNvSpPr>
              <a:spLocks noChangeArrowheads="1"/>
            </p:cNvSpPr>
            <p:nvPr/>
          </p:nvSpPr>
          <p:spPr bwMode="auto">
            <a:xfrm>
              <a:off x="4144" y="1265"/>
              <a:ext cx="1400" cy="1254"/>
            </a:xfrm>
            <a:prstGeom prst="rect">
              <a:avLst/>
            </a:prstGeom>
            <a:noFill/>
            <a:ln w="0">
              <a:solidFill>
                <a:srgbClr val="000000"/>
              </a:solidFill>
              <a:miter lim="800000"/>
              <a:headEnd/>
              <a:tailEnd/>
            </a:ln>
          </p:spPr>
          <p:txBody>
            <a:bodyPr/>
            <a:lstStyle/>
            <a:p>
              <a:endParaRPr lang="en-US"/>
            </a:p>
          </p:txBody>
        </p:sp>
        <p:sp>
          <p:nvSpPr>
            <p:cNvPr id="2236" name="Freeform 91"/>
            <p:cNvSpPr>
              <a:spLocks/>
            </p:cNvSpPr>
            <p:nvPr/>
          </p:nvSpPr>
          <p:spPr bwMode="auto">
            <a:xfrm>
              <a:off x="4426" y="1447"/>
              <a:ext cx="573" cy="873"/>
            </a:xfrm>
            <a:custGeom>
              <a:avLst/>
              <a:gdLst>
                <a:gd name="T0" fmla="*/ 71 w 852"/>
                <a:gd name="T1" fmla="*/ 44 h 1260"/>
                <a:gd name="T2" fmla="*/ 54 w 852"/>
                <a:gd name="T3" fmla="*/ 6 h 1260"/>
                <a:gd name="T4" fmla="*/ 32 w 852"/>
                <a:gd name="T5" fmla="*/ 3 h 1260"/>
                <a:gd name="T6" fmla="*/ 18 w 852"/>
                <a:gd name="T7" fmla="*/ 12 h 1260"/>
                <a:gd name="T8" fmla="*/ 0 w 852"/>
                <a:gd name="T9" fmla="*/ 59 h 1260"/>
                <a:gd name="T10" fmla="*/ 6 w 852"/>
                <a:gd name="T11" fmla="*/ 110 h 1260"/>
                <a:gd name="T12" fmla="*/ 50 w 852"/>
                <a:gd name="T13" fmla="*/ 178 h 1260"/>
                <a:gd name="T14" fmla="*/ 59 w 852"/>
                <a:gd name="T15" fmla="*/ 182 h 1260"/>
                <a:gd name="T16" fmla="*/ 62 w 852"/>
                <a:gd name="T17" fmla="*/ 184 h 1260"/>
                <a:gd name="T18" fmla="*/ 72 w 852"/>
                <a:gd name="T19" fmla="*/ 188 h 1260"/>
                <a:gd name="T20" fmla="*/ 85 w 852"/>
                <a:gd name="T21" fmla="*/ 196 h 1260"/>
                <a:gd name="T22" fmla="*/ 109 w 852"/>
                <a:gd name="T23" fmla="*/ 199 h 1260"/>
                <a:gd name="T24" fmla="*/ 108 w 852"/>
                <a:gd name="T25" fmla="*/ 163 h 1260"/>
                <a:gd name="T26" fmla="*/ 103 w 852"/>
                <a:gd name="T27" fmla="*/ 152 h 1260"/>
                <a:gd name="T28" fmla="*/ 95 w 852"/>
                <a:gd name="T29" fmla="*/ 136 h 1260"/>
                <a:gd name="T30" fmla="*/ 85 w 852"/>
                <a:gd name="T31" fmla="*/ 122 h 1260"/>
                <a:gd name="T32" fmla="*/ 83 w 852"/>
                <a:gd name="T33" fmla="*/ 116 h 1260"/>
                <a:gd name="T34" fmla="*/ 81 w 852"/>
                <a:gd name="T35" fmla="*/ 114 h 1260"/>
                <a:gd name="T36" fmla="*/ 77 w 852"/>
                <a:gd name="T37" fmla="*/ 103 h 1260"/>
                <a:gd name="T38" fmla="*/ 74 w 852"/>
                <a:gd name="T39" fmla="*/ 99 h 1260"/>
                <a:gd name="T40" fmla="*/ 71 w 852"/>
                <a:gd name="T41" fmla="*/ 44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2"/>
                <a:gd name="T64" fmla="*/ 0 h 1260"/>
                <a:gd name="T65" fmla="*/ 852 w 852"/>
                <a:gd name="T66" fmla="*/ 1260 h 12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a:solidFill>
                <a:schemeClr val="tx1"/>
              </a:solidFill>
              <a:round/>
              <a:headEnd/>
              <a:tailEnd/>
            </a:ln>
          </p:spPr>
          <p:txBody>
            <a:bodyPr wrap="none" anchor="ctr">
              <a:spAutoFit/>
            </a:bodyPr>
            <a:lstStyle/>
            <a:p>
              <a:endParaRPr lang="en-US"/>
            </a:p>
          </p:txBody>
        </p:sp>
        <p:sp>
          <p:nvSpPr>
            <p:cNvPr id="2237" name="Freeform 92"/>
            <p:cNvSpPr>
              <a:spLocks/>
            </p:cNvSpPr>
            <p:nvPr/>
          </p:nvSpPr>
          <p:spPr bwMode="auto">
            <a:xfrm>
              <a:off x="4846" y="1713"/>
              <a:ext cx="516" cy="436"/>
            </a:xfrm>
            <a:custGeom>
              <a:avLst/>
              <a:gdLst>
                <a:gd name="T0" fmla="*/ 26 w 768"/>
                <a:gd name="T1" fmla="*/ 10 h 630"/>
                <a:gd name="T2" fmla="*/ 10 w 768"/>
                <a:gd name="T3" fmla="*/ 12 h 630"/>
                <a:gd name="T4" fmla="*/ 1 w 768"/>
                <a:gd name="T5" fmla="*/ 27 h 630"/>
                <a:gd name="T6" fmla="*/ 2 w 768"/>
                <a:gd name="T7" fmla="*/ 49 h 630"/>
                <a:gd name="T8" fmla="*/ 7 w 768"/>
                <a:gd name="T9" fmla="*/ 57 h 630"/>
                <a:gd name="T10" fmla="*/ 15 w 768"/>
                <a:gd name="T11" fmla="*/ 66 h 630"/>
                <a:gd name="T12" fmla="*/ 32 w 768"/>
                <a:gd name="T13" fmla="*/ 87 h 630"/>
                <a:gd name="T14" fmla="*/ 35 w 768"/>
                <a:gd name="T15" fmla="*/ 91 h 630"/>
                <a:gd name="T16" fmla="*/ 45 w 768"/>
                <a:gd name="T17" fmla="*/ 94 h 630"/>
                <a:gd name="T18" fmla="*/ 61 w 768"/>
                <a:gd name="T19" fmla="*/ 100 h 630"/>
                <a:gd name="T20" fmla="*/ 82 w 768"/>
                <a:gd name="T21" fmla="*/ 96 h 630"/>
                <a:gd name="T22" fmla="*/ 90 w 768"/>
                <a:gd name="T23" fmla="*/ 93 h 630"/>
                <a:gd name="T24" fmla="*/ 94 w 768"/>
                <a:gd name="T25" fmla="*/ 84 h 630"/>
                <a:gd name="T26" fmla="*/ 98 w 768"/>
                <a:gd name="T27" fmla="*/ 75 h 630"/>
                <a:gd name="T28" fmla="*/ 99 w 768"/>
                <a:gd name="T29" fmla="*/ 69 h 630"/>
                <a:gd name="T30" fmla="*/ 101 w 768"/>
                <a:gd name="T31" fmla="*/ 66 h 630"/>
                <a:gd name="T32" fmla="*/ 105 w 768"/>
                <a:gd name="T33" fmla="*/ 47 h 630"/>
                <a:gd name="T34" fmla="*/ 104 w 768"/>
                <a:gd name="T35" fmla="*/ 28 h 630"/>
                <a:gd name="T36" fmla="*/ 99 w 768"/>
                <a:gd name="T37" fmla="*/ 18 h 630"/>
                <a:gd name="T38" fmla="*/ 64 w 768"/>
                <a:gd name="T39" fmla="*/ 0 h 630"/>
                <a:gd name="T40" fmla="*/ 28 w 768"/>
                <a:gd name="T41" fmla="*/ 5 h 630"/>
                <a:gd name="T42" fmla="*/ 26 w 768"/>
                <a:gd name="T43" fmla="*/ 10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8"/>
                <a:gd name="T67" fmla="*/ 0 h 630"/>
                <a:gd name="T68" fmla="*/ 768 w 768"/>
                <a:gd name="T69" fmla="*/ 630 h 6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a:solidFill>
                <a:schemeClr val="tx1"/>
              </a:solidFill>
              <a:round/>
              <a:headEnd/>
              <a:tailEnd/>
            </a:ln>
          </p:spPr>
          <p:txBody>
            <a:bodyPr wrap="none" anchor="ctr">
              <a:spAutoFit/>
            </a:bodyPr>
            <a:lstStyle/>
            <a:p>
              <a:endParaRPr lang="en-US"/>
            </a:p>
          </p:txBody>
        </p:sp>
      </p:grpSp>
      <p:sp>
        <p:nvSpPr>
          <p:cNvPr id="97" name="Line 93"/>
          <p:cNvSpPr>
            <a:spLocks noChangeShapeType="1"/>
          </p:cNvSpPr>
          <p:nvPr/>
        </p:nvSpPr>
        <p:spPr bwMode="auto">
          <a:xfrm>
            <a:off x="5638800" y="2971800"/>
            <a:ext cx="685800" cy="0"/>
          </a:xfrm>
          <a:prstGeom prst="line">
            <a:avLst/>
          </a:prstGeom>
          <a:noFill/>
          <a:ln w="9525">
            <a:solidFill>
              <a:schemeClr val="tx1"/>
            </a:solidFill>
            <a:round/>
            <a:headEnd/>
            <a:tailEnd type="triangle" w="med" len="med"/>
          </a:ln>
        </p:spPr>
        <p:txBody>
          <a:bodyPr wrap="none" anchor="ctr"/>
          <a:lstStyle/>
          <a:p>
            <a:endParaRPr lang="en-US"/>
          </a:p>
        </p:txBody>
      </p:sp>
      <p:grpSp>
        <p:nvGrpSpPr>
          <p:cNvPr id="4" name="Group 94"/>
          <p:cNvGrpSpPr>
            <a:grpSpLocks/>
          </p:cNvGrpSpPr>
          <p:nvPr/>
        </p:nvGrpSpPr>
        <p:grpSpPr bwMode="auto">
          <a:xfrm>
            <a:off x="6629400" y="4114800"/>
            <a:ext cx="2286000" cy="2286000"/>
            <a:chOff x="3312" y="2640"/>
            <a:chExt cx="1440" cy="1440"/>
          </a:xfrm>
        </p:grpSpPr>
        <p:graphicFrame>
          <p:nvGraphicFramePr>
            <p:cNvPr id="2051" name="Object 1"/>
            <p:cNvGraphicFramePr>
              <a:graphicFrameLocks noChangeAspect="1"/>
            </p:cNvGraphicFramePr>
            <p:nvPr/>
          </p:nvGraphicFramePr>
          <p:xfrm>
            <a:off x="3312" y="2832"/>
            <a:ext cx="1440" cy="1248"/>
          </p:xfrm>
          <a:graphic>
            <a:graphicData uri="http://schemas.openxmlformats.org/presentationml/2006/ole">
              <mc:AlternateContent xmlns:mc="http://schemas.openxmlformats.org/markup-compatibility/2006">
                <mc:Choice xmlns:v="urn:schemas-microsoft-com:vml" Requires="v">
                  <p:oleObj name="Worksheet" r:id="rId4" imgW="3419551" imgH="2933700" progId="Excel.Sheet.8">
                    <p:embed/>
                  </p:oleObj>
                </mc:Choice>
                <mc:Fallback>
                  <p:oleObj name="Worksheet" r:id="rId4" imgW="3419551" imgH="2933700" progId="Excel.Sheet.8">
                    <p:embed/>
                    <p:pic>
                      <p:nvPicPr>
                        <p:cNvPr id="2051"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2" y="2832"/>
                          <a:ext cx="1440"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3" name="Line 96"/>
            <p:cNvSpPr>
              <a:spLocks noChangeShapeType="1"/>
            </p:cNvSpPr>
            <p:nvPr/>
          </p:nvSpPr>
          <p:spPr bwMode="auto">
            <a:xfrm>
              <a:off x="3984" y="2640"/>
              <a:ext cx="0" cy="144"/>
            </a:xfrm>
            <a:prstGeom prst="line">
              <a:avLst/>
            </a:prstGeom>
            <a:noFill/>
            <a:ln w="9525">
              <a:solidFill>
                <a:schemeClr val="tx1"/>
              </a:solidFill>
              <a:round/>
              <a:headEnd/>
              <a:tailEnd type="triangle" w="med" len="med"/>
            </a:ln>
          </p:spPr>
          <p:txBody>
            <a:bodyPr wrap="none" anchor="ctr"/>
            <a:lstStyle/>
            <a:p>
              <a:endParaRPr lang="en-US"/>
            </a:p>
          </p:txBody>
        </p:sp>
      </p:grpSp>
      <p:grpSp>
        <p:nvGrpSpPr>
          <p:cNvPr id="5" name="Group 97"/>
          <p:cNvGrpSpPr>
            <a:grpSpLocks/>
          </p:cNvGrpSpPr>
          <p:nvPr/>
        </p:nvGrpSpPr>
        <p:grpSpPr bwMode="auto">
          <a:xfrm>
            <a:off x="3276600" y="4419600"/>
            <a:ext cx="3200400" cy="1981200"/>
            <a:chOff x="1200" y="2832"/>
            <a:chExt cx="2016" cy="1248"/>
          </a:xfrm>
        </p:grpSpPr>
        <p:grpSp>
          <p:nvGrpSpPr>
            <p:cNvPr id="8" name="Group 98"/>
            <p:cNvGrpSpPr>
              <a:grpSpLocks/>
            </p:cNvGrpSpPr>
            <p:nvPr/>
          </p:nvGrpSpPr>
          <p:grpSpPr bwMode="auto">
            <a:xfrm>
              <a:off x="1200" y="2832"/>
              <a:ext cx="1440" cy="1248"/>
              <a:chOff x="3108" y="2256"/>
              <a:chExt cx="2148" cy="1872"/>
            </a:xfrm>
          </p:grpSpPr>
          <p:graphicFrame>
            <p:nvGraphicFramePr>
              <p:cNvPr id="2050" name="Object 0"/>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name="Worksheet" r:id="rId6" imgW="3410102" imgH="2924251" progId="Excel.Sheet.8">
                      <p:embed/>
                    </p:oleObj>
                  </mc:Choice>
                  <mc:Fallback>
                    <p:oleObj name="Worksheet" r:id="rId6" imgW="3410102" imgH="2924251" progId="Excel.Sheet.8">
                      <p:embed/>
                      <p:pic>
                        <p:nvPicPr>
                          <p:cNvPr id="2050" name="Object 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8" y="2256"/>
                            <a:ext cx="2148"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 name="Freeform 100"/>
              <p:cNvSpPr>
                <a:spLocks/>
              </p:cNvSpPr>
              <p:nvPr/>
            </p:nvSpPr>
            <p:spPr bwMode="auto">
              <a:xfrm>
                <a:off x="3638" y="2571"/>
                <a:ext cx="728" cy="896"/>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8"/>
                  <a:gd name="T64" fmla="*/ 0 h 896"/>
                  <a:gd name="T65" fmla="*/ 728 w 728"/>
                  <a:gd name="T66" fmla="*/ 896 h 89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a:solidFill>
                  <a:schemeClr val="tx1"/>
                </a:solidFill>
                <a:round/>
                <a:headEnd/>
                <a:tailEnd/>
              </a:ln>
            </p:spPr>
            <p:txBody>
              <a:bodyPr wrap="none" anchor="ctr">
                <a:spAutoFit/>
              </a:bodyPr>
              <a:lstStyle/>
              <a:p>
                <a:endParaRPr lang="en-US"/>
              </a:p>
            </p:txBody>
          </p:sp>
          <p:sp>
            <p:nvSpPr>
              <p:cNvPr id="2152" name="Freeform 101"/>
              <p:cNvSpPr>
                <a:spLocks/>
              </p:cNvSpPr>
              <p:nvPr/>
            </p:nvSpPr>
            <p:spPr bwMode="auto">
              <a:xfrm>
                <a:off x="4090" y="2934"/>
                <a:ext cx="802" cy="889"/>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2"/>
                  <a:gd name="T79" fmla="*/ 0 h 889"/>
                  <a:gd name="T80" fmla="*/ 802 w 802"/>
                  <a:gd name="T81" fmla="*/ 889 h 88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a:solidFill>
                  <a:schemeClr val="tx1"/>
                </a:solidFill>
                <a:round/>
                <a:headEnd/>
                <a:tailEnd/>
              </a:ln>
            </p:spPr>
            <p:txBody>
              <a:bodyPr wrap="none" anchor="ctr">
                <a:spAutoFit/>
              </a:bodyPr>
              <a:lstStyle/>
              <a:p>
                <a:endParaRPr lang="en-US"/>
              </a:p>
            </p:txBody>
          </p:sp>
        </p:grpSp>
        <p:sp>
          <p:nvSpPr>
            <p:cNvPr id="2150" name="Line 102"/>
            <p:cNvSpPr>
              <a:spLocks noChangeShapeType="1"/>
            </p:cNvSpPr>
            <p:nvPr/>
          </p:nvSpPr>
          <p:spPr bwMode="auto">
            <a:xfrm flipH="1">
              <a:off x="2784" y="3264"/>
              <a:ext cx="432" cy="0"/>
            </a:xfrm>
            <a:prstGeom prst="line">
              <a:avLst/>
            </a:prstGeom>
            <a:noFill/>
            <a:ln w="9525">
              <a:solidFill>
                <a:schemeClr val="tx1"/>
              </a:solidFill>
              <a:round/>
              <a:headEnd/>
              <a:tailEnd type="triangle" w="med" len="med"/>
            </a:ln>
          </p:spPr>
          <p:txBody>
            <a:bodyPr wrap="none" anchor="ctr"/>
            <a:lstStyle/>
            <a:p>
              <a:endParaRPr lang="en-US"/>
            </a:p>
          </p:txBody>
        </p:sp>
      </p:grpSp>
      <p:sp>
        <p:nvSpPr>
          <p:cNvPr id="2062" name="Rectangle 103"/>
          <p:cNvSpPr>
            <a:spLocks noChangeArrowheads="1"/>
          </p:cNvSpPr>
          <p:nvPr/>
        </p:nvSpPr>
        <p:spPr bwMode="auto">
          <a:xfrm>
            <a:off x="101600" y="2084388"/>
            <a:ext cx="2222500" cy="1990725"/>
          </a:xfrm>
          <a:prstGeom prst="rect">
            <a:avLst/>
          </a:prstGeom>
          <a:solidFill>
            <a:srgbClr val="FFFFFF"/>
          </a:solidFill>
          <a:ln w="0">
            <a:solidFill>
              <a:srgbClr val="000000"/>
            </a:solidFill>
            <a:miter lim="800000"/>
            <a:headEnd/>
            <a:tailEnd/>
          </a:ln>
        </p:spPr>
        <p:txBody>
          <a:bodyPr/>
          <a:lstStyle/>
          <a:p>
            <a:endParaRPr lang="en-US"/>
          </a:p>
        </p:txBody>
      </p:sp>
      <p:sp>
        <p:nvSpPr>
          <p:cNvPr id="2063" name="Rectangle 104"/>
          <p:cNvSpPr>
            <a:spLocks noChangeArrowheads="1"/>
          </p:cNvSpPr>
          <p:nvPr/>
        </p:nvSpPr>
        <p:spPr bwMode="auto">
          <a:xfrm>
            <a:off x="314325" y="2225675"/>
            <a:ext cx="1906588" cy="1606550"/>
          </a:xfrm>
          <a:prstGeom prst="rect">
            <a:avLst/>
          </a:prstGeom>
          <a:solidFill>
            <a:srgbClr val="FFFFFF"/>
          </a:solidFill>
          <a:ln w="9525">
            <a:noFill/>
            <a:miter lim="800000"/>
            <a:headEnd/>
            <a:tailEnd/>
          </a:ln>
        </p:spPr>
        <p:txBody>
          <a:bodyPr/>
          <a:lstStyle/>
          <a:p>
            <a:endParaRPr lang="en-US"/>
          </a:p>
        </p:txBody>
      </p:sp>
      <p:sp>
        <p:nvSpPr>
          <p:cNvPr id="2064" name="Line 105"/>
          <p:cNvSpPr>
            <a:spLocks noChangeShapeType="1"/>
          </p:cNvSpPr>
          <p:nvPr/>
        </p:nvSpPr>
        <p:spPr bwMode="auto">
          <a:xfrm>
            <a:off x="314325" y="3670300"/>
            <a:ext cx="1906588" cy="1588"/>
          </a:xfrm>
          <a:prstGeom prst="line">
            <a:avLst/>
          </a:prstGeom>
          <a:noFill/>
          <a:ln w="0">
            <a:solidFill>
              <a:srgbClr val="000000"/>
            </a:solidFill>
            <a:round/>
            <a:headEnd/>
            <a:tailEnd/>
          </a:ln>
        </p:spPr>
        <p:txBody>
          <a:bodyPr/>
          <a:lstStyle/>
          <a:p>
            <a:endParaRPr lang="en-US"/>
          </a:p>
        </p:txBody>
      </p:sp>
      <p:sp>
        <p:nvSpPr>
          <p:cNvPr id="2065" name="Line 106"/>
          <p:cNvSpPr>
            <a:spLocks noChangeShapeType="1"/>
          </p:cNvSpPr>
          <p:nvPr/>
        </p:nvSpPr>
        <p:spPr bwMode="auto">
          <a:xfrm>
            <a:off x="314325" y="3509963"/>
            <a:ext cx="1906588" cy="1587"/>
          </a:xfrm>
          <a:prstGeom prst="line">
            <a:avLst/>
          </a:prstGeom>
          <a:noFill/>
          <a:ln w="0">
            <a:solidFill>
              <a:srgbClr val="000000"/>
            </a:solidFill>
            <a:round/>
            <a:headEnd/>
            <a:tailEnd/>
          </a:ln>
        </p:spPr>
        <p:txBody>
          <a:bodyPr/>
          <a:lstStyle/>
          <a:p>
            <a:endParaRPr lang="en-US"/>
          </a:p>
        </p:txBody>
      </p:sp>
      <p:sp>
        <p:nvSpPr>
          <p:cNvPr id="2066" name="Line 107"/>
          <p:cNvSpPr>
            <a:spLocks noChangeShapeType="1"/>
          </p:cNvSpPr>
          <p:nvPr/>
        </p:nvSpPr>
        <p:spPr bwMode="auto">
          <a:xfrm>
            <a:off x="314325" y="3348038"/>
            <a:ext cx="1906588" cy="1587"/>
          </a:xfrm>
          <a:prstGeom prst="line">
            <a:avLst/>
          </a:prstGeom>
          <a:noFill/>
          <a:ln w="0">
            <a:solidFill>
              <a:srgbClr val="000000"/>
            </a:solidFill>
            <a:round/>
            <a:headEnd/>
            <a:tailEnd/>
          </a:ln>
        </p:spPr>
        <p:txBody>
          <a:bodyPr/>
          <a:lstStyle/>
          <a:p>
            <a:endParaRPr lang="en-US"/>
          </a:p>
        </p:txBody>
      </p:sp>
      <p:sp>
        <p:nvSpPr>
          <p:cNvPr id="2067" name="Line 108"/>
          <p:cNvSpPr>
            <a:spLocks noChangeShapeType="1"/>
          </p:cNvSpPr>
          <p:nvPr/>
        </p:nvSpPr>
        <p:spPr bwMode="auto">
          <a:xfrm>
            <a:off x="314325" y="3187700"/>
            <a:ext cx="1906588" cy="1588"/>
          </a:xfrm>
          <a:prstGeom prst="line">
            <a:avLst/>
          </a:prstGeom>
          <a:noFill/>
          <a:ln w="0">
            <a:solidFill>
              <a:srgbClr val="000000"/>
            </a:solidFill>
            <a:round/>
            <a:headEnd/>
            <a:tailEnd/>
          </a:ln>
        </p:spPr>
        <p:txBody>
          <a:bodyPr/>
          <a:lstStyle/>
          <a:p>
            <a:endParaRPr lang="en-US"/>
          </a:p>
        </p:txBody>
      </p:sp>
      <p:sp>
        <p:nvSpPr>
          <p:cNvPr id="2068" name="Line 109"/>
          <p:cNvSpPr>
            <a:spLocks noChangeShapeType="1"/>
          </p:cNvSpPr>
          <p:nvPr/>
        </p:nvSpPr>
        <p:spPr bwMode="auto">
          <a:xfrm>
            <a:off x="314325" y="3025775"/>
            <a:ext cx="1906588" cy="1588"/>
          </a:xfrm>
          <a:prstGeom prst="line">
            <a:avLst/>
          </a:prstGeom>
          <a:noFill/>
          <a:ln w="0">
            <a:solidFill>
              <a:srgbClr val="000000"/>
            </a:solidFill>
            <a:round/>
            <a:headEnd/>
            <a:tailEnd/>
          </a:ln>
        </p:spPr>
        <p:txBody>
          <a:bodyPr/>
          <a:lstStyle/>
          <a:p>
            <a:endParaRPr lang="en-US"/>
          </a:p>
        </p:txBody>
      </p:sp>
      <p:sp>
        <p:nvSpPr>
          <p:cNvPr id="2069" name="Line 110"/>
          <p:cNvSpPr>
            <a:spLocks noChangeShapeType="1"/>
          </p:cNvSpPr>
          <p:nvPr/>
        </p:nvSpPr>
        <p:spPr bwMode="auto">
          <a:xfrm>
            <a:off x="314325" y="2870200"/>
            <a:ext cx="1906588" cy="1588"/>
          </a:xfrm>
          <a:prstGeom prst="line">
            <a:avLst/>
          </a:prstGeom>
          <a:noFill/>
          <a:ln w="0">
            <a:solidFill>
              <a:srgbClr val="000000"/>
            </a:solidFill>
            <a:round/>
            <a:headEnd/>
            <a:tailEnd/>
          </a:ln>
        </p:spPr>
        <p:txBody>
          <a:bodyPr/>
          <a:lstStyle/>
          <a:p>
            <a:endParaRPr lang="en-US"/>
          </a:p>
        </p:txBody>
      </p:sp>
      <p:sp>
        <p:nvSpPr>
          <p:cNvPr id="2070" name="Line 111"/>
          <p:cNvSpPr>
            <a:spLocks noChangeShapeType="1"/>
          </p:cNvSpPr>
          <p:nvPr/>
        </p:nvSpPr>
        <p:spPr bwMode="auto">
          <a:xfrm>
            <a:off x="314325" y="2709863"/>
            <a:ext cx="1906588" cy="1587"/>
          </a:xfrm>
          <a:prstGeom prst="line">
            <a:avLst/>
          </a:prstGeom>
          <a:noFill/>
          <a:ln w="0">
            <a:solidFill>
              <a:srgbClr val="000000"/>
            </a:solidFill>
            <a:round/>
            <a:headEnd/>
            <a:tailEnd/>
          </a:ln>
        </p:spPr>
        <p:txBody>
          <a:bodyPr/>
          <a:lstStyle/>
          <a:p>
            <a:endParaRPr lang="en-US"/>
          </a:p>
        </p:txBody>
      </p:sp>
      <p:sp>
        <p:nvSpPr>
          <p:cNvPr id="2071" name="Line 112"/>
          <p:cNvSpPr>
            <a:spLocks noChangeShapeType="1"/>
          </p:cNvSpPr>
          <p:nvPr/>
        </p:nvSpPr>
        <p:spPr bwMode="auto">
          <a:xfrm>
            <a:off x="314325" y="2547938"/>
            <a:ext cx="1906588" cy="1587"/>
          </a:xfrm>
          <a:prstGeom prst="line">
            <a:avLst/>
          </a:prstGeom>
          <a:noFill/>
          <a:ln w="0">
            <a:solidFill>
              <a:srgbClr val="000000"/>
            </a:solidFill>
            <a:round/>
            <a:headEnd/>
            <a:tailEnd/>
          </a:ln>
        </p:spPr>
        <p:txBody>
          <a:bodyPr/>
          <a:lstStyle/>
          <a:p>
            <a:endParaRPr lang="en-US"/>
          </a:p>
        </p:txBody>
      </p:sp>
      <p:sp>
        <p:nvSpPr>
          <p:cNvPr id="2072" name="Line 113"/>
          <p:cNvSpPr>
            <a:spLocks noChangeShapeType="1"/>
          </p:cNvSpPr>
          <p:nvPr/>
        </p:nvSpPr>
        <p:spPr bwMode="auto">
          <a:xfrm>
            <a:off x="314325" y="2387600"/>
            <a:ext cx="1906588" cy="1588"/>
          </a:xfrm>
          <a:prstGeom prst="line">
            <a:avLst/>
          </a:prstGeom>
          <a:noFill/>
          <a:ln w="0">
            <a:solidFill>
              <a:srgbClr val="000000"/>
            </a:solidFill>
            <a:round/>
            <a:headEnd/>
            <a:tailEnd/>
          </a:ln>
        </p:spPr>
        <p:txBody>
          <a:bodyPr/>
          <a:lstStyle/>
          <a:p>
            <a:endParaRPr lang="en-US"/>
          </a:p>
        </p:txBody>
      </p:sp>
      <p:sp>
        <p:nvSpPr>
          <p:cNvPr id="2073" name="Line 114"/>
          <p:cNvSpPr>
            <a:spLocks noChangeShapeType="1"/>
          </p:cNvSpPr>
          <p:nvPr/>
        </p:nvSpPr>
        <p:spPr bwMode="auto">
          <a:xfrm>
            <a:off x="314325" y="2225675"/>
            <a:ext cx="1906588" cy="1588"/>
          </a:xfrm>
          <a:prstGeom prst="line">
            <a:avLst/>
          </a:prstGeom>
          <a:noFill/>
          <a:ln w="0">
            <a:solidFill>
              <a:srgbClr val="000000"/>
            </a:solidFill>
            <a:round/>
            <a:headEnd/>
            <a:tailEnd/>
          </a:ln>
        </p:spPr>
        <p:txBody>
          <a:bodyPr/>
          <a:lstStyle/>
          <a:p>
            <a:endParaRPr lang="en-US"/>
          </a:p>
        </p:txBody>
      </p:sp>
      <p:sp>
        <p:nvSpPr>
          <p:cNvPr id="2074" name="Line 115"/>
          <p:cNvSpPr>
            <a:spLocks noChangeShapeType="1"/>
          </p:cNvSpPr>
          <p:nvPr/>
        </p:nvSpPr>
        <p:spPr bwMode="auto">
          <a:xfrm>
            <a:off x="506413" y="2225675"/>
            <a:ext cx="1587" cy="1606550"/>
          </a:xfrm>
          <a:prstGeom prst="line">
            <a:avLst/>
          </a:prstGeom>
          <a:noFill/>
          <a:ln w="0">
            <a:solidFill>
              <a:srgbClr val="000000"/>
            </a:solidFill>
            <a:round/>
            <a:headEnd/>
            <a:tailEnd/>
          </a:ln>
        </p:spPr>
        <p:txBody>
          <a:bodyPr/>
          <a:lstStyle/>
          <a:p>
            <a:endParaRPr lang="en-US"/>
          </a:p>
        </p:txBody>
      </p:sp>
      <p:sp>
        <p:nvSpPr>
          <p:cNvPr id="2075" name="Line 116"/>
          <p:cNvSpPr>
            <a:spLocks noChangeShapeType="1"/>
          </p:cNvSpPr>
          <p:nvPr/>
        </p:nvSpPr>
        <p:spPr bwMode="auto">
          <a:xfrm>
            <a:off x="692150" y="2225675"/>
            <a:ext cx="1588" cy="1606550"/>
          </a:xfrm>
          <a:prstGeom prst="line">
            <a:avLst/>
          </a:prstGeom>
          <a:noFill/>
          <a:ln w="0">
            <a:solidFill>
              <a:srgbClr val="000000"/>
            </a:solidFill>
            <a:round/>
            <a:headEnd/>
            <a:tailEnd/>
          </a:ln>
        </p:spPr>
        <p:txBody>
          <a:bodyPr/>
          <a:lstStyle/>
          <a:p>
            <a:endParaRPr lang="en-US"/>
          </a:p>
        </p:txBody>
      </p:sp>
      <p:sp>
        <p:nvSpPr>
          <p:cNvPr id="2076" name="Line 117"/>
          <p:cNvSpPr>
            <a:spLocks noChangeShapeType="1"/>
          </p:cNvSpPr>
          <p:nvPr/>
        </p:nvSpPr>
        <p:spPr bwMode="auto">
          <a:xfrm>
            <a:off x="885825" y="2225675"/>
            <a:ext cx="1588" cy="1606550"/>
          </a:xfrm>
          <a:prstGeom prst="line">
            <a:avLst/>
          </a:prstGeom>
          <a:noFill/>
          <a:ln w="0">
            <a:solidFill>
              <a:srgbClr val="000000"/>
            </a:solidFill>
            <a:round/>
            <a:headEnd/>
            <a:tailEnd/>
          </a:ln>
        </p:spPr>
        <p:txBody>
          <a:bodyPr/>
          <a:lstStyle/>
          <a:p>
            <a:endParaRPr lang="en-US"/>
          </a:p>
        </p:txBody>
      </p:sp>
      <p:sp>
        <p:nvSpPr>
          <p:cNvPr id="2077" name="Line 118"/>
          <p:cNvSpPr>
            <a:spLocks noChangeShapeType="1"/>
          </p:cNvSpPr>
          <p:nvPr/>
        </p:nvSpPr>
        <p:spPr bwMode="auto">
          <a:xfrm>
            <a:off x="1077913" y="2225675"/>
            <a:ext cx="1587" cy="1606550"/>
          </a:xfrm>
          <a:prstGeom prst="line">
            <a:avLst/>
          </a:prstGeom>
          <a:noFill/>
          <a:ln w="0">
            <a:solidFill>
              <a:srgbClr val="000000"/>
            </a:solidFill>
            <a:round/>
            <a:headEnd/>
            <a:tailEnd/>
          </a:ln>
        </p:spPr>
        <p:txBody>
          <a:bodyPr/>
          <a:lstStyle/>
          <a:p>
            <a:endParaRPr lang="en-US"/>
          </a:p>
        </p:txBody>
      </p:sp>
      <p:sp>
        <p:nvSpPr>
          <p:cNvPr id="2078" name="Line 119"/>
          <p:cNvSpPr>
            <a:spLocks noChangeShapeType="1"/>
          </p:cNvSpPr>
          <p:nvPr/>
        </p:nvSpPr>
        <p:spPr bwMode="auto">
          <a:xfrm>
            <a:off x="1270000" y="2225675"/>
            <a:ext cx="1588" cy="1606550"/>
          </a:xfrm>
          <a:prstGeom prst="line">
            <a:avLst/>
          </a:prstGeom>
          <a:noFill/>
          <a:ln w="0">
            <a:solidFill>
              <a:srgbClr val="000000"/>
            </a:solidFill>
            <a:round/>
            <a:headEnd/>
            <a:tailEnd/>
          </a:ln>
        </p:spPr>
        <p:txBody>
          <a:bodyPr/>
          <a:lstStyle/>
          <a:p>
            <a:endParaRPr lang="en-US"/>
          </a:p>
        </p:txBody>
      </p:sp>
      <p:sp>
        <p:nvSpPr>
          <p:cNvPr id="2079" name="Line 120"/>
          <p:cNvSpPr>
            <a:spLocks noChangeShapeType="1"/>
          </p:cNvSpPr>
          <p:nvPr/>
        </p:nvSpPr>
        <p:spPr bwMode="auto">
          <a:xfrm>
            <a:off x="1457325" y="2225675"/>
            <a:ext cx="1588" cy="1606550"/>
          </a:xfrm>
          <a:prstGeom prst="line">
            <a:avLst/>
          </a:prstGeom>
          <a:noFill/>
          <a:ln w="0">
            <a:solidFill>
              <a:srgbClr val="000000"/>
            </a:solidFill>
            <a:round/>
            <a:headEnd/>
            <a:tailEnd/>
          </a:ln>
        </p:spPr>
        <p:txBody>
          <a:bodyPr/>
          <a:lstStyle/>
          <a:p>
            <a:endParaRPr lang="en-US"/>
          </a:p>
        </p:txBody>
      </p:sp>
      <p:sp>
        <p:nvSpPr>
          <p:cNvPr id="2080" name="Line 121"/>
          <p:cNvSpPr>
            <a:spLocks noChangeShapeType="1"/>
          </p:cNvSpPr>
          <p:nvPr/>
        </p:nvSpPr>
        <p:spPr bwMode="auto">
          <a:xfrm>
            <a:off x="1649413" y="2225675"/>
            <a:ext cx="1587" cy="1606550"/>
          </a:xfrm>
          <a:prstGeom prst="line">
            <a:avLst/>
          </a:prstGeom>
          <a:noFill/>
          <a:ln w="0">
            <a:solidFill>
              <a:srgbClr val="000000"/>
            </a:solidFill>
            <a:round/>
            <a:headEnd/>
            <a:tailEnd/>
          </a:ln>
        </p:spPr>
        <p:txBody>
          <a:bodyPr/>
          <a:lstStyle/>
          <a:p>
            <a:endParaRPr lang="en-US"/>
          </a:p>
        </p:txBody>
      </p:sp>
      <p:sp>
        <p:nvSpPr>
          <p:cNvPr id="2081" name="Line 122"/>
          <p:cNvSpPr>
            <a:spLocks noChangeShapeType="1"/>
          </p:cNvSpPr>
          <p:nvPr/>
        </p:nvSpPr>
        <p:spPr bwMode="auto">
          <a:xfrm>
            <a:off x="1841500" y="2225675"/>
            <a:ext cx="1588" cy="1606550"/>
          </a:xfrm>
          <a:prstGeom prst="line">
            <a:avLst/>
          </a:prstGeom>
          <a:noFill/>
          <a:ln w="0">
            <a:solidFill>
              <a:srgbClr val="000000"/>
            </a:solidFill>
            <a:round/>
            <a:headEnd/>
            <a:tailEnd/>
          </a:ln>
        </p:spPr>
        <p:txBody>
          <a:bodyPr/>
          <a:lstStyle/>
          <a:p>
            <a:endParaRPr lang="en-US"/>
          </a:p>
        </p:txBody>
      </p:sp>
      <p:sp>
        <p:nvSpPr>
          <p:cNvPr id="2082" name="Line 123"/>
          <p:cNvSpPr>
            <a:spLocks noChangeShapeType="1"/>
          </p:cNvSpPr>
          <p:nvPr/>
        </p:nvSpPr>
        <p:spPr bwMode="auto">
          <a:xfrm>
            <a:off x="2028825" y="2225675"/>
            <a:ext cx="1588" cy="1606550"/>
          </a:xfrm>
          <a:prstGeom prst="line">
            <a:avLst/>
          </a:prstGeom>
          <a:noFill/>
          <a:ln w="0">
            <a:solidFill>
              <a:srgbClr val="000000"/>
            </a:solidFill>
            <a:round/>
            <a:headEnd/>
            <a:tailEnd/>
          </a:ln>
        </p:spPr>
        <p:txBody>
          <a:bodyPr/>
          <a:lstStyle/>
          <a:p>
            <a:endParaRPr lang="en-US"/>
          </a:p>
        </p:txBody>
      </p:sp>
      <p:sp>
        <p:nvSpPr>
          <p:cNvPr id="2083" name="Line 124"/>
          <p:cNvSpPr>
            <a:spLocks noChangeShapeType="1"/>
          </p:cNvSpPr>
          <p:nvPr/>
        </p:nvSpPr>
        <p:spPr bwMode="auto">
          <a:xfrm>
            <a:off x="2220913" y="2225675"/>
            <a:ext cx="1587" cy="1606550"/>
          </a:xfrm>
          <a:prstGeom prst="line">
            <a:avLst/>
          </a:prstGeom>
          <a:noFill/>
          <a:ln w="0">
            <a:solidFill>
              <a:srgbClr val="000000"/>
            </a:solidFill>
            <a:round/>
            <a:headEnd/>
            <a:tailEnd/>
          </a:ln>
        </p:spPr>
        <p:txBody>
          <a:bodyPr/>
          <a:lstStyle/>
          <a:p>
            <a:endParaRPr lang="en-US"/>
          </a:p>
        </p:txBody>
      </p:sp>
      <p:sp>
        <p:nvSpPr>
          <p:cNvPr id="2084" name="Rectangle 125"/>
          <p:cNvSpPr>
            <a:spLocks noChangeArrowheads="1"/>
          </p:cNvSpPr>
          <p:nvPr/>
        </p:nvSpPr>
        <p:spPr bwMode="auto">
          <a:xfrm>
            <a:off x="314325" y="2225675"/>
            <a:ext cx="1906588" cy="1606550"/>
          </a:xfrm>
          <a:prstGeom prst="rect">
            <a:avLst/>
          </a:prstGeom>
          <a:noFill/>
          <a:ln w="6350">
            <a:solidFill>
              <a:srgbClr val="000000"/>
            </a:solidFill>
            <a:miter lim="800000"/>
            <a:headEnd/>
            <a:tailEnd/>
          </a:ln>
        </p:spPr>
        <p:txBody>
          <a:bodyPr/>
          <a:lstStyle/>
          <a:p>
            <a:endParaRPr lang="en-US"/>
          </a:p>
        </p:txBody>
      </p:sp>
      <p:sp>
        <p:nvSpPr>
          <p:cNvPr id="2085" name="Line 126"/>
          <p:cNvSpPr>
            <a:spLocks noChangeShapeType="1"/>
          </p:cNvSpPr>
          <p:nvPr/>
        </p:nvSpPr>
        <p:spPr bwMode="auto">
          <a:xfrm>
            <a:off x="314325" y="2225675"/>
            <a:ext cx="1588" cy="1606550"/>
          </a:xfrm>
          <a:prstGeom prst="line">
            <a:avLst/>
          </a:prstGeom>
          <a:noFill/>
          <a:ln w="0">
            <a:solidFill>
              <a:srgbClr val="000000"/>
            </a:solidFill>
            <a:round/>
            <a:headEnd/>
            <a:tailEnd/>
          </a:ln>
        </p:spPr>
        <p:txBody>
          <a:bodyPr/>
          <a:lstStyle/>
          <a:p>
            <a:endParaRPr lang="en-US"/>
          </a:p>
        </p:txBody>
      </p:sp>
      <p:sp>
        <p:nvSpPr>
          <p:cNvPr id="2086" name="Line 127"/>
          <p:cNvSpPr>
            <a:spLocks noChangeShapeType="1"/>
          </p:cNvSpPr>
          <p:nvPr/>
        </p:nvSpPr>
        <p:spPr bwMode="auto">
          <a:xfrm>
            <a:off x="295275" y="3832225"/>
            <a:ext cx="19050" cy="1588"/>
          </a:xfrm>
          <a:prstGeom prst="line">
            <a:avLst/>
          </a:prstGeom>
          <a:noFill/>
          <a:ln w="0">
            <a:solidFill>
              <a:srgbClr val="000000"/>
            </a:solidFill>
            <a:round/>
            <a:headEnd/>
            <a:tailEnd/>
          </a:ln>
        </p:spPr>
        <p:txBody>
          <a:bodyPr/>
          <a:lstStyle/>
          <a:p>
            <a:endParaRPr lang="en-US"/>
          </a:p>
        </p:txBody>
      </p:sp>
      <p:sp>
        <p:nvSpPr>
          <p:cNvPr id="2087" name="Line 128"/>
          <p:cNvSpPr>
            <a:spLocks noChangeShapeType="1"/>
          </p:cNvSpPr>
          <p:nvPr/>
        </p:nvSpPr>
        <p:spPr bwMode="auto">
          <a:xfrm>
            <a:off x="295275" y="3670300"/>
            <a:ext cx="19050" cy="1588"/>
          </a:xfrm>
          <a:prstGeom prst="line">
            <a:avLst/>
          </a:prstGeom>
          <a:noFill/>
          <a:ln w="0">
            <a:solidFill>
              <a:srgbClr val="000000"/>
            </a:solidFill>
            <a:round/>
            <a:headEnd/>
            <a:tailEnd/>
          </a:ln>
        </p:spPr>
        <p:txBody>
          <a:bodyPr/>
          <a:lstStyle/>
          <a:p>
            <a:endParaRPr lang="en-US"/>
          </a:p>
        </p:txBody>
      </p:sp>
      <p:sp>
        <p:nvSpPr>
          <p:cNvPr id="2088" name="Line 129"/>
          <p:cNvSpPr>
            <a:spLocks noChangeShapeType="1"/>
          </p:cNvSpPr>
          <p:nvPr/>
        </p:nvSpPr>
        <p:spPr bwMode="auto">
          <a:xfrm>
            <a:off x="295275" y="3509963"/>
            <a:ext cx="19050" cy="1587"/>
          </a:xfrm>
          <a:prstGeom prst="line">
            <a:avLst/>
          </a:prstGeom>
          <a:noFill/>
          <a:ln w="0">
            <a:solidFill>
              <a:srgbClr val="000000"/>
            </a:solidFill>
            <a:round/>
            <a:headEnd/>
            <a:tailEnd/>
          </a:ln>
        </p:spPr>
        <p:txBody>
          <a:bodyPr/>
          <a:lstStyle/>
          <a:p>
            <a:endParaRPr lang="en-US"/>
          </a:p>
        </p:txBody>
      </p:sp>
      <p:sp>
        <p:nvSpPr>
          <p:cNvPr id="2089" name="Line 130"/>
          <p:cNvSpPr>
            <a:spLocks noChangeShapeType="1"/>
          </p:cNvSpPr>
          <p:nvPr/>
        </p:nvSpPr>
        <p:spPr bwMode="auto">
          <a:xfrm>
            <a:off x="295275" y="3348038"/>
            <a:ext cx="19050" cy="1587"/>
          </a:xfrm>
          <a:prstGeom prst="line">
            <a:avLst/>
          </a:prstGeom>
          <a:noFill/>
          <a:ln w="0">
            <a:solidFill>
              <a:srgbClr val="000000"/>
            </a:solidFill>
            <a:round/>
            <a:headEnd/>
            <a:tailEnd/>
          </a:ln>
        </p:spPr>
        <p:txBody>
          <a:bodyPr/>
          <a:lstStyle/>
          <a:p>
            <a:endParaRPr lang="en-US"/>
          </a:p>
        </p:txBody>
      </p:sp>
      <p:sp>
        <p:nvSpPr>
          <p:cNvPr id="2090" name="Line 131"/>
          <p:cNvSpPr>
            <a:spLocks noChangeShapeType="1"/>
          </p:cNvSpPr>
          <p:nvPr/>
        </p:nvSpPr>
        <p:spPr bwMode="auto">
          <a:xfrm>
            <a:off x="295275" y="3187700"/>
            <a:ext cx="19050" cy="1588"/>
          </a:xfrm>
          <a:prstGeom prst="line">
            <a:avLst/>
          </a:prstGeom>
          <a:noFill/>
          <a:ln w="0">
            <a:solidFill>
              <a:srgbClr val="000000"/>
            </a:solidFill>
            <a:round/>
            <a:headEnd/>
            <a:tailEnd/>
          </a:ln>
        </p:spPr>
        <p:txBody>
          <a:bodyPr/>
          <a:lstStyle/>
          <a:p>
            <a:endParaRPr lang="en-US"/>
          </a:p>
        </p:txBody>
      </p:sp>
      <p:sp>
        <p:nvSpPr>
          <p:cNvPr id="2091" name="Line 132"/>
          <p:cNvSpPr>
            <a:spLocks noChangeShapeType="1"/>
          </p:cNvSpPr>
          <p:nvPr/>
        </p:nvSpPr>
        <p:spPr bwMode="auto">
          <a:xfrm>
            <a:off x="295275" y="3025775"/>
            <a:ext cx="19050" cy="1588"/>
          </a:xfrm>
          <a:prstGeom prst="line">
            <a:avLst/>
          </a:prstGeom>
          <a:noFill/>
          <a:ln w="0">
            <a:solidFill>
              <a:srgbClr val="000000"/>
            </a:solidFill>
            <a:round/>
            <a:headEnd/>
            <a:tailEnd/>
          </a:ln>
        </p:spPr>
        <p:txBody>
          <a:bodyPr/>
          <a:lstStyle/>
          <a:p>
            <a:endParaRPr lang="en-US"/>
          </a:p>
        </p:txBody>
      </p:sp>
      <p:sp>
        <p:nvSpPr>
          <p:cNvPr id="2092" name="Line 133"/>
          <p:cNvSpPr>
            <a:spLocks noChangeShapeType="1"/>
          </p:cNvSpPr>
          <p:nvPr/>
        </p:nvSpPr>
        <p:spPr bwMode="auto">
          <a:xfrm>
            <a:off x="295275" y="2870200"/>
            <a:ext cx="19050" cy="1588"/>
          </a:xfrm>
          <a:prstGeom prst="line">
            <a:avLst/>
          </a:prstGeom>
          <a:noFill/>
          <a:ln w="0">
            <a:solidFill>
              <a:srgbClr val="000000"/>
            </a:solidFill>
            <a:round/>
            <a:headEnd/>
            <a:tailEnd/>
          </a:ln>
        </p:spPr>
        <p:txBody>
          <a:bodyPr/>
          <a:lstStyle/>
          <a:p>
            <a:endParaRPr lang="en-US"/>
          </a:p>
        </p:txBody>
      </p:sp>
      <p:sp>
        <p:nvSpPr>
          <p:cNvPr id="2093" name="Line 134"/>
          <p:cNvSpPr>
            <a:spLocks noChangeShapeType="1"/>
          </p:cNvSpPr>
          <p:nvPr/>
        </p:nvSpPr>
        <p:spPr bwMode="auto">
          <a:xfrm>
            <a:off x="295275" y="2709863"/>
            <a:ext cx="19050" cy="1587"/>
          </a:xfrm>
          <a:prstGeom prst="line">
            <a:avLst/>
          </a:prstGeom>
          <a:noFill/>
          <a:ln w="0">
            <a:solidFill>
              <a:srgbClr val="000000"/>
            </a:solidFill>
            <a:round/>
            <a:headEnd/>
            <a:tailEnd/>
          </a:ln>
        </p:spPr>
        <p:txBody>
          <a:bodyPr/>
          <a:lstStyle/>
          <a:p>
            <a:endParaRPr lang="en-US"/>
          </a:p>
        </p:txBody>
      </p:sp>
      <p:sp>
        <p:nvSpPr>
          <p:cNvPr id="2094" name="Line 135"/>
          <p:cNvSpPr>
            <a:spLocks noChangeShapeType="1"/>
          </p:cNvSpPr>
          <p:nvPr/>
        </p:nvSpPr>
        <p:spPr bwMode="auto">
          <a:xfrm>
            <a:off x="295275" y="2547938"/>
            <a:ext cx="19050" cy="1587"/>
          </a:xfrm>
          <a:prstGeom prst="line">
            <a:avLst/>
          </a:prstGeom>
          <a:noFill/>
          <a:ln w="0">
            <a:solidFill>
              <a:srgbClr val="000000"/>
            </a:solidFill>
            <a:round/>
            <a:headEnd/>
            <a:tailEnd/>
          </a:ln>
        </p:spPr>
        <p:txBody>
          <a:bodyPr/>
          <a:lstStyle/>
          <a:p>
            <a:endParaRPr lang="en-US"/>
          </a:p>
        </p:txBody>
      </p:sp>
      <p:sp>
        <p:nvSpPr>
          <p:cNvPr id="2095" name="Line 136"/>
          <p:cNvSpPr>
            <a:spLocks noChangeShapeType="1"/>
          </p:cNvSpPr>
          <p:nvPr/>
        </p:nvSpPr>
        <p:spPr bwMode="auto">
          <a:xfrm>
            <a:off x="295275" y="2387600"/>
            <a:ext cx="19050" cy="1588"/>
          </a:xfrm>
          <a:prstGeom prst="line">
            <a:avLst/>
          </a:prstGeom>
          <a:noFill/>
          <a:ln w="0">
            <a:solidFill>
              <a:srgbClr val="000000"/>
            </a:solidFill>
            <a:round/>
            <a:headEnd/>
            <a:tailEnd/>
          </a:ln>
        </p:spPr>
        <p:txBody>
          <a:bodyPr/>
          <a:lstStyle/>
          <a:p>
            <a:endParaRPr lang="en-US"/>
          </a:p>
        </p:txBody>
      </p:sp>
      <p:sp>
        <p:nvSpPr>
          <p:cNvPr id="2096" name="Line 137"/>
          <p:cNvSpPr>
            <a:spLocks noChangeShapeType="1"/>
          </p:cNvSpPr>
          <p:nvPr/>
        </p:nvSpPr>
        <p:spPr bwMode="auto">
          <a:xfrm>
            <a:off x="295275" y="2225675"/>
            <a:ext cx="19050" cy="1588"/>
          </a:xfrm>
          <a:prstGeom prst="line">
            <a:avLst/>
          </a:prstGeom>
          <a:noFill/>
          <a:ln w="0">
            <a:solidFill>
              <a:srgbClr val="000000"/>
            </a:solidFill>
            <a:round/>
            <a:headEnd/>
            <a:tailEnd/>
          </a:ln>
        </p:spPr>
        <p:txBody>
          <a:bodyPr/>
          <a:lstStyle/>
          <a:p>
            <a:endParaRPr lang="en-US"/>
          </a:p>
        </p:txBody>
      </p:sp>
      <p:sp>
        <p:nvSpPr>
          <p:cNvPr id="2097" name="Line 138"/>
          <p:cNvSpPr>
            <a:spLocks noChangeShapeType="1"/>
          </p:cNvSpPr>
          <p:nvPr/>
        </p:nvSpPr>
        <p:spPr bwMode="auto">
          <a:xfrm>
            <a:off x="314325" y="3832225"/>
            <a:ext cx="1906588" cy="1588"/>
          </a:xfrm>
          <a:prstGeom prst="line">
            <a:avLst/>
          </a:prstGeom>
          <a:noFill/>
          <a:ln w="0">
            <a:solidFill>
              <a:srgbClr val="000000"/>
            </a:solidFill>
            <a:round/>
            <a:headEnd/>
            <a:tailEnd/>
          </a:ln>
        </p:spPr>
        <p:txBody>
          <a:bodyPr/>
          <a:lstStyle/>
          <a:p>
            <a:endParaRPr lang="en-US"/>
          </a:p>
        </p:txBody>
      </p:sp>
      <p:sp>
        <p:nvSpPr>
          <p:cNvPr id="2098" name="Line 139"/>
          <p:cNvSpPr>
            <a:spLocks noChangeShapeType="1"/>
          </p:cNvSpPr>
          <p:nvPr/>
        </p:nvSpPr>
        <p:spPr bwMode="auto">
          <a:xfrm flipV="1">
            <a:off x="314325" y="3832225"/>
            <a:ext cx="1588" cy="20638"/>
          </a:xfrm>
          <a:prstGeom prst="line">
            <a:avLst/>
          </a:prstGeom>
          <a:noFill/>
          <a:ln w="0">
            <a:solidFill>
              <a:srgbClr val="000000"/>
            </a:solidFill>
            <a:round/>
            <a:headEnd/>
            <a:tailEnd/>
          </a:ln>
        </p:spPr>
        <p:txBody>
          <a:bodyPr/>
          <a:lstStyle/>
          <a:p>
            <a:endParaRPr lang="en-US"/>
          </a:p>
        </p:txBody>
      </p:sp>
      <p:sp>
        <p:nvSpPr>
          <p:cNvPr id="2099" name="Line 140"/>
          <p:cNvSpPr>
            <a:spLocks noChangeShapeType="1"/>
          </p:cNvSpPr>
          <p:nvPr/>
        </p:nvSpPr>
        <p:spPr bwMode="auto">
          <a:xfrm flipV="1">
            <a:off x="506413" y="3832225"/>
            <a:ext cx="1587" cy="20638"/>
          </a:xfrm>
          <a:prstGeom prst="line">
            <a:avLst/>
          </a:prstGeom>
          <a:noFill/>
          <a:ln w="0">
            <a:solidFill>
              <a:srgbClr val="000000"/>
            </a:solidFill>
            <a:round/>
            <a:headEnd/>
            <a:tailEnd/>
          </a:ln>
        </p:spPr>
        <p:txBody>
          <a:bodyPr/>
          <a:lstStyle/>
          <a:p>
            <a:endParaRPr lang="en-US"/>
          </a:p>
        </p:txBody>
      </p:sp>
      <p:sp>
        <p:nvSpPr>
          <p:cNvPr id="2100" name="Line 141"/>
          <p:cNvSpPr>
            <a:spLocks noChangeShapeType="1"/>
          </p:cNvSpPr>
          <p:nvPr/>
        </p:nvSpPr>
        <p:spPr bwMode="auto">
          <a:xfrm flipV="1">
            <a:off x="692150" y="3832225"/>
            <a:ext cx="1588" cy="20638"/>
          </a:xfrm>
          <a:prstGeom prst="line">
            <a:avLst/>
          </a:prstGeom>
          <a:noFill/>
          <a:ln w="0">
            <a:solidFill>
              <a:srgbClr val="000000"/>
            </a:solidFill>
            <a:round/>
            <a:headEnd/>
            <a:tailEnd/>
          </a:ln>
        </p:spPr>
        <p:txBody>
          <a:bodyPr/>
          <a:lstStyle/>
          <a:p>
            <a:endParaRPr lang="en-US"/>
          </a:p>
        </p:txBody>
      </p:sp>
      <p:sp>
        <p:nvSpPr>
          <p:cNvPr id="2101" name="Line 142"/>
          <p:cNvSpPr>
            <a:spLocks noChangeShapeType="1"/>
          </p:cNvSpPr>
          <p:nvPr/>
        </p:nvSpPr>
        <p:spPr bwMode="auto">
          <a:xfrm flipV="1">
            <a:off x="885825" y="3832225"/>
            <a:ext cx="1588" cy="20638"/>
          </a:xfrm>
          <a:prstGeom prst="line">
            <a:avLst/>
          </a:prstGeom>
          <a:noFill/>
          <a:ln w="0">
            <a:solidFill>
              <a:srgbClr val="000000"/>
            </a:solidFill>
            <a:round/>
            <a:headEnd/>
            <a:tailEnd/>
          </a:ln>
        </p:spPr>
        <p:txBody>
          <a:bodyPr/>
          <a:lstStyle/>
          <a:p>
            <a:endParaRPr lang="en-US"/>
          </a:p>
        </p:txBody>
      </p:sp>
      <p:sp>
        <p:nvSpPr>
          <p:cNvPr id="2102" name="Line 143"/>
          <p:cNvSpPr>
            <a:spLocks noChangeShapeType="1"/>
          </p:cNvSpPr>
          <p:nvPr/>
        </p:nvSpPr>
        <p:spPr bwMode="auto">
          <a:xfrm flipV="1">
            <a:off x="1077913" y="3832225"/>
            <a:ext cx="1587" cy="20638"/>
          </a:xfrm>
          <a:prstGeom prst="line">
            <a:avLst/>
          </a:prstGeom>
          <a:noFill/>
          <a:ln w="0">
            <a:solidFill>
              <a:srgbClr val="000000"/>
            </a:solidFill>
            <a:round/>
            <a:headEnd/>
            <a:tailEnd/>
          </a:ln>
        </p:spPr>
        <p:txBody>
          <a:bodyPr/>
          <a:lstStyle/>
          <a:p>
            <a:endParaRPr lang="en-US"/>
          </a:p>
        </p:txBody>
      </p:sp>
      <p:sp>
        <p:nvSpPr>
          <p:cNvPr id="2103" name="Line 144"/>
          <p:cNvSpPr>
            <a:spLocks noChangeShapeType="1"/>
          </p:cNvSpPr>
          <p:nvPr/>
        </p:nvSpPr>
        <p:spPr bwMode="auto">
          <a:xfrm flipV="1">
            <a:off x="1270000" y="3832225"/>
            <a:ext cx="1588" cy="20638"/>
          </a:xfrm>
          <a:prstGeom prst="line">
            <a:avLst/>
          </a:prstGeom>
          <a:noFill/>
          <a:ln w="0">
            <a:solidFill>
              <a:srgbClr val="000000"/>
            </a:solidFill>
            <a:round/>
            <a:headEnd/>
            <a:tailEnd/>
          </a:ln>
        </p:spPr>
        <p:txBody>
          <a:bodyPr/>
          <a:lstStyle/>
          <a:p>
            <a:endParaRPr lang="en-US"/>
          </a:p>
        </p:txBody>
      </p:sp>
      <p:sp>
        <p:nvSpPr>
          <p:cNvPr id="2104" name="Line 145"/>
          <p:cNvSpPr>
            <a:spLocks noChangeShapeType="1"/>
          </p:cNvSpPr>
          <p:nvPr/>
        </p:nvSpPr>
        <p:spPr bwMode="auto">
          <a:xfrm flipV="1">
            <a:off x="1457325" y="3832225"/>
            <a:ext cx="1588" cy="20638"/>
          </a:xfrm>
          <a:prstGeom prst="line">
            <a:avLst/>
          </a:prstGeom>
          <a:noFill/>
          <a:ln w="0">
            <a:solidFill>
              <a:srgbClr val="000000"/>
            </a:solidFill>
            <a:round/>
            <a:headEnd/>
            <a:tailEnd/>
          </a:ln>
        </p:spPr>
        <p:txBody>
          <a:bodyPr/>
          <a:lstStyle/>
          <a:p>
            <a:endParaRPr lang="en-US"/>
          </a:p>
        </p:txBody>
      </p:sp>
      <p:sp>
        <p:nvSpPr>
          <p:cNvPr id="2105" name="Line 146"/>
          <p:cNvSpPr>
            <a:spLocks noChangeShapeType="1"/>
          </p:cNvSpPr>
          <p:nvPr/>
        </p:nvSpPr>
        <p:spPr bwMode="auto">
          <a:xfrm flipV="1">
            <a:off x="1649413" y="3832225"/>
            <a:ext cx="1587" cy="20638"/>
          </a:xfrm>
          <a:prstGeom prst="line">
            <a:avLst/>
          </a:prstGeom>
          <a:noFill/>
          <a:ln w="0">
            <a:solidFill>
              <a:srgbClr val="000000"/>
            </a:solidFill>
            <a:round/>
            <a:headEnd/>
            <a:tailEnd/>
          </a:ln>
        </p:spPr>
        <p:txBody>
          <a:bodyPr/>
          <a:lstStyle/>
          <a:p>
            <a:endParaRPr lang="en-US"/>
          </a:p>
        </p:txBody>
      </p:sp>
      <p:sp>
        <p:nvSpPr>
          <p:cNvPr id="2106" name="Line 147"/>
          <p:cNvSpPr>
            <a:spLocks noChangeShapeType="1"/>
          </p:cNvSpPr>
          <p:nvPr/>
        </p:nvSpPr>
        <p:spPr bwMode="auto">
          <a:xfrm flipV="1">
            <a:off x="1841500" y="3832225"/>
            <a:ext cx="1588" cy="20638"/>
          </a:xfrm>
          <a:prstGeom prst="line">
            <a:avLst/>
          </a:prstGeom>
          <a:noFill/>
          <a:ln w="0">
            <a:solidFill>
              <a:srgbClr val="000000"/>
            </a:solidFill>
            <a:round/>
            <a:headEnd/>
            <a:tailEnd/>
          </a:ln>
        </p:spPr>
        <p:txBody>
          <a:bodyPr/>
          <a:lstStyle/>
          <a:p>
            <a:endParaRPr lang="en-US"/>
          </a:p>
        </p:txBody>
      </p:sp>
      <p:sp>
        <p:nvSpPr>
          <p:cNvPr id="2107" name="Line 148"/>
          <p:cNvSpPr>
            <a:spLocks noChangeShapeType="1"/>
          </p:cNvSpPr>
          <p:nvPr/>
        </p:nvSpPr>
        <p:spPr bwMode="auto">
          <a:xfrm flipV="1">
            <a:off x="2028825" y="3832225"/>
            <a:ext cx="1588" cy="20638"/>
          </a:xfrm>
          <a:prstGeom prst="line">
            <a:avLst/>
          </a:prstGeom>
          <a:noFill/>
          <a:ln w="0">
            <a:solidFill>
              <a:srgbClr val="000000"/>
            </a:solidFill>
            <a:round/>
            <a:headEnd/>
            <a:tailEnd/>
          </a:ln>
        </p:spPr>
        <p:txBody>
          <a:bodyPr/>
          <a:lstStyle/>
          <a:p>
            <a:endParaRPr lang="en-US"/>
          </a:p>
        </p:txBody>
      </p:sp>
      <p:sp>
        <p:nvSpPr>
          <p:cNvPr id="2108" name="Line 149"/>
          <p:cNvSpPr>
            <a:spLocks noChangeShapeType="1"/>
          </p:cNvSpPr>
          <p:nvPr/>
        </p:nvSpPr>
        <p:spPr bwMode="auto">
          <a:xfrm flipV="1">
            <a:off x="2220913" y="3832225"/>
            <a:ext cx="1587" cy="20638"/>
          </a:xfrm>
          <a:prstGeom prst="line">
            <a:avLst/>
          </a:prstGeom>
          <a:noFill/>
          <a:ln w="0">
            <a:solidFill>
              <a:srgbClr val="000000"/>
            </a:solidFill>
            <a:round/>
            <a:headEnd/>
            <a:tailEnd/>
          </a:ln>
        </p:spPr>
        <p:txBody>
          <a:bodyPr/>
          <a:lstStyle/>
          <a:p>
            <a:endParaRPr lang="en-US"/>
          </a:p>
        </p:txBody>
      </p:sp>
      <p:sp>
        <p:nvSpPr>
          <p:cNvPr id="2109" name="Freeform 150"/>
          <p:cNvSpPr>
            <a:spLocks/>
          </p:cNvSpPr>
          <p:nvPr/>
        </p:nvSpPr>
        <p:spPr bwMode="auto">
          <a:xfrm>
            <a:off x="839788" y="2824163"/>
            <a:ext cx="90487" cy="93662"/>
          </a:xfrm>
          <a:custGeom>
            <a:avLst/>
            <a:gdLst>
              <a:gd name="T0" fmla="*/ 2147483647 w 57"/>
              <a:gd name="T1" fmla="*/ 0 h 59"/>
              <a:gd name="T2" fmla="*/ 2147483647 w 57"/>
              <a:gd name="T3" fmla="*/ 2147483647 h 59"/>
              <a:gd name="T4" fmla="*/ 2147483647 w 57"/>
              <a:gd name="T5" fmla="*/ 2147483647 h 59"/>
              <a:gd name="T6" fmla="*/ 0 w 57"/>
              <a:gd name="T7" fmla="*/ 2147483647 h 59"/>
              <a:gd name="T8" fmla="*/ 214748364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US"/>
          </a:p>
        </p:txBody>
      </p:sp>
      <p:sp>
        <p:nvSpPr>
          <p:cNvPr id="2110" name="Freeform 151"/>
          <p:cNvSpPr>
            <a:spLocks/>
          </p:cNvSpPr>
          <p:nvPr/>
        </p:nvSpPr>
        <p:spPr bwMode="auto">
          <a:xfrm>
            <a:off x="1604963" y="3302000"/>
            <a:ext cx="88900" cy="93663"/>
          </a:xfrm>
          <a:custGeom>
            <a:avLst/>
            <a:gdLst>
              <a:gd name="T0" fmla="*/ 2147483647 w 56"/>
              <a:gd name="T1" fmla="*/ 0 h 59"/>
              <a:gd name="T2" fmla="*/ 2147483647 w 56"/>
              <a:gd name="T3" fmla="*/ 2147483647 h 59"/>
              <a:gd name="T4" fmla="*/ 2147483647 w 56"/>
              <a:gd name="T5" fmla="*/ 2147483647 h 59"/>
              <a:gd name="T6" fmla="*/ 0 w 56"/>
              <a:gd name="T7" fmla="*/ 2147483647 h 59"/>
              <a:gd name="T8" fmla="*/ 2147483647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2111" name="Freeform 152"/>
          <p:cNvSpPr>
            <a:spLocks/>
          </p:cNvSpPr>
          <p:nvPr/>
        </p:nvSpPr>
        <p:spPr bwMode="auto">
          <a:xfrm>
            <a:off x="1033463" y="2662238"/>
            <a:ext cx="88900" cy="93662"/>
          </a:xfrm>
          <a:custGeom>
            <a:avLst/>
            <a:gdLst>
              <a:gd name="T0" fmla="*/ 2147483647 w 56"/>
              <a:gd name="T1" fmla="*/ 0 h 59"/>
              <a:gd name="T2" fmla="*/ 2147483647 w 56"/>
              <a:gd name="T3" fmla="*/ 2147483647 h 59"/>
              <a:gd name="T4" fmla="*/ 2147483647 w 56"/>
              <a:gd name="T5" fmla="*/ 2147483647 h 59"/>
              <a:gd name="T6" fmla="*/ 0 w 56"/>
              <a:gd name="T7" fmla="*/ 2147483647 h 59"/>
              <a:gd name="T8" fmla="*/ 2147483647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30"/>
                </a:lnTo>
                <a:lnTo>
                  <a:pt x="28" y="59"/>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2112" name="Freeform 153"/>
          <p:cNvSpPr>
            <a:spLocks/>
          </p:cNvSpPr>
          <p:nvPr/>
        </p:nvSpPr>
        <p:spPr bwMode="auto">
          <a:xfrm>
            <a:off x="839788" y="2501900"/>
            <a:ext cx="90487" cy="93663"/>
          </a:xfrm>
          <a:custGeom>
            <a:avLst/>
            <a:gdLst>
              <a:gd name="T0" fmla="*/ 2147483647 w 57"/>
              <a:gd name="T1" fmla="*/ 0 h 59"/>
              <a:gd name="T2" fmla="*/ 2147483647 w 57"/>
              <a:gd name="T3" fmla="*/ 2147483647 h 59"/>
              <a:gd name="T4" fmla="*/ 2147483647 w 57"/>
              <a:gd name="T5" fmla="*/ 2147483647 h 59"/>
              <a:gd name="T6" fmla="*/ 0 w 57"/>
              <a:gd name="T7" fmla="*/ 2147483647 h 59"/>
              <a:gd name="T8" fmla="*/ 214748364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9" y="0"/>
                </a:moveTo>
                <a:lnTo>
                  <a:pt x="57" y="29"/>
                </a:lnTo>
                <a:lnTo>
                  <a:pt x="29" y="59"/>
                </a:lnTo>
                <a:lnTo>
                  <a:pt x="0" y="29"/>
                </a:lnTo>
                <a:lnTo>
                  <a:pt x="29" y="0"/>
                </a:lnTo>
                <a:close/>
              </a:path>
            </a:pathLst>
          </a:custGeom>
          <a:solidFill>
            <a:srgbClr val="00FFFF"/>
          </a:solidFill>
          <a:ln w="6350">
            <a:solidFill>
              <a:srgbClr val="000080"/>
            </a:solidFill>
            <a:round/>
            <a:headEnd/>
            <a:tailEnd/>
          </a:ln>
        </p:spPr>
        <p:txBody>
          <a:bodyPr/>
          <a:lstStyle/>
          <a:p>
            <a:endParaRPr lang="en-US"/>
          </a:p>
        </p:txBody>
      </p:sp>
      <p:sp>
        <p:nvSpPr>
          <p:cNvPr id="2113" name="Freeform 154"/>
          <p:cNvSpPr>
            <a:spLocks/>
          </p:cNvSpPr>
          <p:nvPr/>
        </p:nvSpPr>
        <p:spPr bwMode="auto">
          <a:xfrm>
            <a:off x="1797050" y="2984500"/>
            <a:ext cx="90488" cy="95250"/>
          </a:xfrm>
          <a:custGeom>
            <a:avLst/>
            <a:gdLst>
              <a:gd name="T0" fmla="*/ 2147483647 w 57"/>
              <a:gd name="T1" fmla="*/ 0 h 60"/>
              <a:gd name="T2" fmla="*/ 2147483647 w 57"/>
              <a:gd name="T3" fmla="*/ 2147483647 h 60"/>
              <a:gd name="T4" fmla="*/ 2147483647 w 57"/>
              <a:gd name="T5" fmla="*/ 2147483647 h 60"/>
              <a:gd name="T6" fmla="*/ 0 w 57"/>
              <a:gd name="T7" fmla="*/ 2147483647 h 60"/>
              <a:gd name="T8" fmla="*/ 2147483647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2114" name="Freeform 155"/>
          <p:cNvSpPr>
            <a:spLocks/>
          </p:cNvSpPr>
          <p:nvPr/>
        </p:nvSpPr>
        <p:spPr bwMode="auto">
          <a:xfrm>
            <a:off x="1033463" y="2984500"/>
            <a:ext cx="88900" cy="95250"/>
          </a:xfrm>
          <a:custGeom>
            <a:avLst/>
            <a:gdLst>
              <a:gd name="T0" fmla="*/ 2147483647 w 56"/>
              <a:gd name="T1" fmla="*/ 0 h 60"/>
              <a:gd name="T2" fmla="*/ 2147483647 w 56"/>
              <a:gd name="T3" fmla="*/ 2147483647 h 60"/>
              <a:gd name="T4" fmla="*/ 2147483647 w 56"/>
              <a:gd name="T5" fmla="*/ 2147483647 h 60"/>
              <a:gd name="T6" fmla="*/ 0 w 56"/>
              <a:gd name="T7" fmla="*/ 2147483647 h 60"/>
              <a:gd name="T8" fmla="*/ 2147483647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2115" name="Freeform 156"/>
          <p:cNvSpPr>
            <a:spLocks/>
          </p:cNvSpPr>
          <p:nvPr/>
        </p:nvSpPr>
        <p:spPr bwMode="auto">
          <a:xfrm>
            <a:off x="1225550" y="3624263"/>
            <a:ext cx="90488" cy="93662"/>
          </a:xfrm>
          <a:custGeom>
            <a:avLst/>
            <a:gdLst>
              <a:gd name="T0" fmla="*/ 2147483647 w 57"/>
              <a:gd name="T1" fmla="*/ 0 h 59"/>
              <a:gd name="T2" fmla="*/ 2147483647 w 57"/>
              <a:gd name="T3" fmla="*/ 2147483647 h 59"/>
              <a:gd name="T4" fmla="*/ 2147483647 w 57"/>
              <a:gd name="T5" fmla="*/ 2147483647 h 59"/>
              <a:gd name="T6" fmla="*/ 0 w 57"/>
              <a:gd name="T7" fmla="*/ 2147483647 h 59"/>
              <a:gd name="T8" fmla="*/ 2147483647 w 57"/>
              <a:gd name="T9" fmla="*/ 0 h 59"/>
              <a:gd name="T10" fmla="*/ 0 60000 65536"/>
              <a:gd name="T11" fmla="*/ 0 60000 65536"/>
              <a:gd name="T12" fmla="*/ 0 60000 65536"/>
              <a:gd name="T13" fmla="*/ 0 60000 65536"/>
              <a:gd name="T14" fmla="*/ 0 60000 65536"/>
              <a:gd name="T15" fmla="*/ 0 w 57"/>
              <a:gd name="T16" fmla="*/ 0 h 59"/>
              <a:gd name="T17" fmla="*/ 57 w 57"/>
              <a:gd name="T18" fmla="*/ 59 h 59"/>
            </a:gdLst>
            <a:ahLst/>
            <a:cxnLst>
              <a:cxn ang="T10">
                <a:pos x="T0" y="T1"/>
              </a:cxn>
              <a:cxn ang="T11">
                <a:pos x="T2" y="T3"/>
              </a:cxn>
              <a:cxn ang="T12">
                <a:pos x="T4" y="T5"/>
              </a:cxn>
              <a:cxn ang="T13">
                <a:pos x="T6" y="T7"/>
              </a:cxn>
              <a:cxn ang="T14">
                <a:pos x="T8" y="T9"/>
              </a:cxn>
            </a:cxnLst>
            <a:rect l="T15" t="T16" r="T17" b="T18"/>
            <a:pathLst>
              <a:path w="57" h="59">
                <a:moveTo>
                  <a:pt x="28" y="0"/>
                </a:moveTo>
                <a:lnTo>
                  <a:pt x="57" y="29"/>
                </a:lnTo>
                <a:lnTo>
                  <a:pt x="28" y="59"/>
                </a:lnTo>
                <a:lnTo>
                  <a:pt x="0" y="29"/>
                </a:lnTo>
                <a:lnTo>
                  <a:pt x="28" y="0"/>
                </a:lnTo>
                <a:close/>
              </a:path>
            </a:pathLst>
          </a:custGeom>
          <a:solidFill>
            <a:srgbClr val="00FFFF"/>
          </a:solidFill>
          <a:ln w="6350">
            <a:solidFill>
              <a:srgbClr val="000080"/>
            </a:solidFill>
            <a:round/>
            <a:headEnd/>
            <a:tailEnd/>
          </a:ln>
        </p:spPr>
        <p:txBody>
          <a:bodyPr/>
          <a:lstStyle/>
          <a:p>
            <a:endParaRPr lang="en-US"/>
          </a:p>
        </p:txBody>
      </p:sp>
      <p:sp>
        <p:nvSpPr>
          <p:cNvPr id="2116" name="Freeform 157"/>
          <p:cNvSpPr>
            <a:spLocks/>
          </p:cNvSpPr>
          <p:nvPr/>
        </p:nvSpPr>
        <p:spPr bwMode="auto">
          <a:xfrm>
            <a:off x="1225550" y="2984500"/>
            <a:ext cx="90488" cy="95250"/>
          </a:xfrm>
          <a:custGeom>
            <a:avLst/>
            <a:gdLst>
              <a:gd name="T0" fmla="*/ 2147483647 w 57"/>
              <a:gd name="T1" fmla="*/ 0 h 60"/>
              <a:gd name="T2" fmla="*/ 2147483647 w 57"/>
              <a:gd name="T3" fmla="*/ 2147483647 h 60"/>
              <a:gd name="T4" fmla="*/ 2147483647 w 57"/>
              <a:gd name="T5" fmla="*/ 2147483647 h 60"/>
              <a:gd name="T6" fmla="*/ 0 w 57"/>
              <a:gd name="T7" fmla="*/ 2147483647 h 60"/>
              <a:gd name="T8" fmla="*/ 2147483647 w 57"/>
              <a:gd name="T9" fmla="*/ 0 h 60"/>
              <a:gd name="T10" fmla="*/ 0 60000 65536"/>
              <a:gd name="T11" fmla="*/ 0 60000 65536"/>
              <a:gd name="T12" fmla="*/ 0 60000 65536"/>
              <a:gd name="T13" fmla="*/ 0 60000 65536"/>
              <a:gd name="T14" fmla="*/ 0 60000 65536"/>
              <a:gd name="T15" fmla="*/ 0 w 57"/>
              <a:gd name="T16" fmla="*/ 0 h 60"/>
              <a:gd name="T17" fmla="*/ 57 w 57"/>
              <a:gd name="T18" fmla="*/ 60 h 60"/>
            </a:gdLst>
            <a:ahLst/>
            <a:cxnLst>
              <a:cxn ang="T10">
                <a:pos x="T0" y="T1"/>
              </a:cxn>
              <a:cxn ang="T11">
                <a:pos x="T2" y="T3"/>
              </a:cxn>
              <a:cxn ang="T12">
                <a:pos x="T4" y="T5"/>
              </a:cxn>
              <a:cxn ang="T13">
                <a:pos x="T6" y="T7"/>
              </a:cxn>
              <a:cxn ang="T14">
                <a:pos x="T8" y="T9"/>
              </a:cxn>
            </a:cxnLst>
            <a:rect l="T15" t="T16" r="T17" b="T18"/>
            <a:pathLst>
              <a:path w="57" h="60">
                <a:moveTo>
                  <a:pt x="28" y="0"/>
                </a:moveTo>
                <a:lnTo>
                  <a:pt x="57" y="30"/>
                </a:lnTo>
                <a:lnTo>
                  <a:pt x="28" y="60"/>
                </a:lnTo>
                <a:lnTo>
                  <a:pt x="0" y="30"/>
                </a:lnTo>
                <a:lnTo>
                  <a:pt x="28" y="0"/>
                </a:lnTo>
                <a:close/>
              </a:path>
            </a:pathLst>
          </a:custGeom>
          <a:solidFill>
            <a:srgbClr val="000080"/>
          </a:solidFill>
          <a:ln w="6350">
            <a:solidFill>
              <a:srgbClr val="000080"/>
            </a:solidFill>
            <a:round/>
            <a:headEnd/>
            <a:tailEnd/>
          </a:ln>
        </p:spPr>
        <p:txBody>
          <a:bodyPr/>
          <a:lstStyle/>
          <a:p>
            <a:endParaRPr lang="en-US"/>
          </a:p>
        </p:txBody>
      </p:sp>
      <p:sp>
        <p:nvSpPr>
          <p:cNvPr id="2117" name="Rectangle 158"/>
          <p:cNvSpPr>
            <a:spLocks noChangeArrowheads="1"/>
          </p:cNvSpPr>
          <p:nvPr/>
        </p:nvSpPr>
        <p:spPr bwMode="auto">
          <a:xfrm>
            <a:off x="223838" y="378460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0</a:t>
            </a:r>
            <a:endParaRPr lang="ko-KR" altLang="en-US">
              <a:ea typeface="Gulim" pitchFamily="34" charset="-127"/>
            </a:endParaRPr>
          </a:p>
        </p:txBody>
      </p:sp>
      <p:sp>
        <p:nvSpPr>
          <p:cNvPr id="2118" name="Rectangle 159"/>
          <p:cNvSpPr>
            <a:spLocks noChangeArrowheads="1"/>
          </p:cNvSpPr>
          <p:nvPr/>
        </p:nvSpPr>
        <p:spPr bwMode="auto">
          <a:xfrm>
            <a:off x="223838" y="3624263"/>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1</a:t>
            </a:r>
            <a:endParaRPr lang="ko-KR" altLang="en-US">
              <a:ea typeface="Gulim" pitchFamily="34" charset="-127"/>
            </a:endParaRPr>
          </a:p>
        </p:txBody>
      </p:sp>
      <p:sp>
        <p:nvSpPr>
          <p:cNvPr id="2119" name="Rectangle 160"/>
          <p:cNvSpPr>
            <a:spLocks noChangeArrowheads="1"/>
          </p:cNvSpPr>
          <p:nvPr/>
        </p:nvSpPr>
        <p:spPr bwMode="auto">
          <a:xfrm>
            <a:off x="223838" y="3462338"/>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2</a:t>
            </a:r>
            <a:endParaRPr lang="ko-KR" altLang="en-US">
              <a:ea typeface="Gulim" pitchFamily="34" charset="-127"/>
            </a:endParaRPr>
          </a:p>
        </p:txBody>
      </p:sp>
      <p:sp>
        <p:nvSpPr>
          <p:cNvPr id="2120" name="Rectangle 161"/>
          <p:cNvSpPr>
            <a:spLocks noChangeArrowheads="1"/>
          </p:cNvSpPr>
          <p:nvPr/>
        </p:nvSpPr>
        <p:spPr bwMode="auto">
          <a:xfrm>
            <a:off x="223838" y="330200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3</a:t>
            </a:r>
            <a:endParaRPr lang="ko-KR" altLang="en-US">
              <a:ea typeface="Gulim" pitchFamily="34" charset="-127"/>
            </a:endParaRPr>
          </a:p>
        </p:txBody>
      </p:sp>
      <p:sp>
        <p:nvSpPr>
          <p:cNvPr id="2121" name="Rectangle 162"/>
          <p:cNvSpPr>
            <a:spLocks noChangeArrowheads="1"/>
          </p:cNvSpPr>
          <p:nvPr/>
        </p:nvSpPr>
        <p:spPr bwMode="auto">
          <a:xfrm>
            <a:off x="223838" y="3140075"/>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4</a:t>
            </a:r>
            <a:endParaRPr lang="ko-KR" altLang="en-US">
              <a:ea typeface="Gulim" pitchFamily="34" charset="-127"/>
            </a:endParaRPr>
          </a:p>
        </p:txBody>
      </p:sp>
      <p:sp>
        <p:nvSpPr>
          <p:cNvPr id="2122" name="Rectangle 163"/>
          <p:cNvSpPr>
            <a:spLocks noChangeArrowheads="1"/>
          </p:cNvSpPr>
          <p:nvPr/>
        </p:nvSpPr>
        <p:spPr bwMode="auto">
          <a:xfrm>
            <a:off x="223838" y="29781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5</a:t>
            </a:r>
            <a:endParaRPr lang="ko-KR" altLang="en-US">
              <a:ea typeface="Gulim" pitchFamily="34" charset="-127"/>
            </a:endParaRPr>
          </a:p>
        </p:txBody>
      </p:sp>
      <p:sp>
        <p:nvSpPr>
          <p:cNvPr id="2123" name="Rectangle 164"/>
          <p:cNvSpPr>
            <a:spLocks noChangeArrowheads="1"/>
          </p:cNvSpPr>
          <p:nvPr/>
        </p:nvSpPr>
        <p:spPr bwMode="auto">
          <a:xfrm>
            <a:off x="223838" y="2824163"/>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6</a:t>
            </a:r>
            <a:endParaRPr lang="ko-KR" altLang="en-US">
              <a:ea typeface="Gulim" pitchFamily="34" charset="-127"/>
            </a:endParaRPr>
          </a:p>
        </p:txBody>
      </p:sp>
      <p:sp>
        <p:nvSpPr>
          <p:cNvPr id="2124" name="Rectangle 165"/>
          <p:cNvSpPr>
            <a:spLocks noChangeArrowheads="1"/>
          </p:cNvSpPr>
          <p:nvPr/>
        </p:nvSpPr>
        <p:spPr bwMode="auto">
          <a:xfrm>
            <a:off x="223838" y="2662238"/>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7</a:t>
            </a:r>
            <a:endParaRPr lang="ko-KR" altLang="en-US">
              <a:ea typeface="Gulim" pitchFamily="34" charset="-127"/>
            </a:endParaRPr>
          </a:p>
        </p:txBody>
      </p:sp>
      <p:sp>
        <p:nvSpPr>
          <p:cNvPr id="2125" name="Rectangle 166"/>
          <p:cNvSpPr>
            <a:spLocks noChangeArrowheads="1"/>
          </p:cNvSpPr>
          <p:nvPr/>
        </p:nvSpPr>
        <p:spPr bwMode="auto">
          <a:xfrm>
            <a:off x="223838" y="250190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8</a:t>
            </a:r>
            <a:endParaRPr lang="ko-KR" altLang="en-US">
              <a:ea typeface="Gulim" pitchFamily="34" charset="-127"/>
            </a:endParaRPr>
          </a:p>
        </p:txBody>
      </p:sp>
      <p:sp>
        <p:nvSpPr>
          <p:cNvPr id="2126" name="Rectangle 167"/>
          <p:cNvSpPr>
            <a:spLocks noChangeArrowheads="1"/>
          </p:cNvSpPr>
          <p:nvPr/>
        </p:nvSpPr>
        <p:spPr bwMode="auto">
          <a:xfrm>
            <a:off x="223838" y="2339975"/>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9</a:t>
            </a:r>
            <a:endParaRPr lang="ko-KR" altLang="en-US">
              <a:ea typeface="Gulim" pitchFamily="34" charset="-127"/>
            </a:endParaRPr>
          </a:p>
        </p:txBody>
      </p:sp>
      <p:sp>
        <p:nvSpPr>
          <p:cNvPr id="2127" name="Rectangle 168"/>
          <p:cNvSpPr>
            <a:spLocks noChangeArrowheads="1"/>
          </p:cNvSpPr>
          <p:nvPr/>
        </p:nvSpPr>
        <p:spPr bwMode="auto">
          <a:xfrm>
            <a:off x="185738" y="2178050"/>
            <a:ext cx="115887"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10</a:t>
            </a:r>
            <a:endParaRPr lang="ko-KR" altLang="en-US">
              <a:ea typeface="Gulim" pitchFamily="34" charset="-127"/>
            </a:endParaRPr>
          </a:p>
        </p:txBody>
      </p:sp>
      <p:sp>
        <p:nvSpPr>
          <p:cNvPr id="2128" name="Rectangle 169"/>
          <p:cNvSpPr>
            <a:spLocks noChangeArrowheads="1"/>
          </p:cNvSpPr>
          <p:nvPr/>
        </p:nvSpPr>
        <p:spPr bwMode="auto">
          <a:xfrm>
            <a:off x="295275"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0</a:t>
            </a:r>
            <a:endParaRPr lang="ko-KR" altLang="en-US">
              <a:ea typeface="Gulim" pitchFamily="34" charset="-127"/>
            </a:endParaRPr>
          </a:p>
        </p:txBody>
      </p:sp>
      <p:sp>
        <p:nvSpPr>
          <p:cNvPr id="2129" name="Rectangle 170"/>
          <p:cNvSpPr>
            <a:spLocks noChangeArrowheads="1"/>
          </p:cNvSpPr>
          <p:nvPr/>
        </p:nvSpPr>
        <p:spPr bwMode="auto">
          <a:xfrm>
            <a:off x="487363"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1</a:t>
            </a:r>
            <a:endParaRPr lang="ko-KR" altLang="en-US">
              <a:ea typeface="Gulim" pitchFamily="34" charset="-127"/>
            </a:endParaRPr>
          </a:p>
        </p:txBody>
      </p:sp>
      <p:sp>
        <p:nvSpPr>
          <p:cNvPr id="2130" name="Rectangle 171"/>
          <p:cNvSpPr>
            <a:spLocks noChangeArrowheads="1"/>
          </p:cNvSpPr>
          <p:nvPr/>
        </p:nvSpPr>
        <p:spPr bwMode="auto">
          <a:xfrm>
            <a:off x="673100"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2</a:t>
            </a:r>
            <a:endParaRPr lang="ko-KR" altLang="en-US">
              <a:ea typeface="Gulim" pitchFamily="34" charset="-127"/>
            </a:endParaRPr>
          </a:p>
        </p:txBody>
      </p:sp>
      <p:sp>
        <p:nvSpPr>
          <p:cNvPr id="2131" name="Rectangle 172"/>
          <p:cNvSpPr>
            <a:spLocks noChangeArrowheads="1"/>
          </p:cNvSpPr>
          <p:nvPr/>
        </p:nvSpPr>
        <p:spPr bwMode="auto">
          <a:xfrm>
            <a:off x="866775"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3</a:t>
            </a:r>
            <a:endParaRPr lang="ko-KR" altLang="en-US">
              <a:ea typeface="Gulim" pitchFamily="34" charset="-127"/>
            </a:endParaRPr>
          </a:p>
        </p:txBody>
      </p:sp>
      <p:sp>
        <p:nvSpPr>
          <p:cNvPr id="2132" name="Rectangle 173"/>
          <p:cNvSpPr>
            <a:spLocks noChangeArrowheads="1"/>
          </p:cNvSpPr>
          <p:nvPr/>
        </p:nvSpPr>
        <p:spPr bwMode="auto">
          <a:xfrm>
            <a:off x="1058863"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4</a:t>
            </a:r>
            <a:endParaRPr lang="ko-KR" altLang="en-US">
              <a:ea typeface="Gulim" pitchFamily="34" charset="-127"/>
            </a:endParaRPr>
          </a:p>
        </p:txBody>
      </p:sp>
      <p:sp>
        <p:nvSpPr>
          <p:cNvPr id="2133" name="Rectangle 174"/>
          <p:cNvSpPr>
            <a:spLocks noChangeArrowheads="1"/>
          </p:cNvSpPr>
          <p:nvPr/>
        </p:nvSpPr>
        <p:spPr bwMode="auto">
          <a:xfrm>
            <a:off x="1250950"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5</a:t>
            </a:r>
            <a:endParaRPr lang="ko-KR" altLang="en-US">
              <a:ea typeface="Gulim" pitchFamily="34" charset="-127"/>
            </a:endParaRPr>
          </a:p>
        </p:txBody>
      </p:sp>
      <p:sp>
        <p:nvSpPr>
          <p:cNvPr id="2134" name="Rectangle 175"/>
          <p:cNvSpPr>
            <a:spLocks noChangeArrowheads="1"/>
          </p:cNvSpPr>
          <p:nvPr/>
        </p:nvSpPr>
        <p:spPr bwMode="auto">
          <a:xfrm>
            <a:off x="1438275"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6</a:t>
            </a:r>
            <a:endParaRPr lang="ko-KR" altLang="en-US">
              <a:ea typeface="Gulim" pitchFamily="34" charset="-127"/>
            </a:endParaRPr>
          </a:p>
        </p:txBody>
      </p:sp>
      <p:sp>
        <p:nvSpPr>
          <p:cNvPr id="2135" name="Rectangle 176"/>
          <p:cNvSpPr>
            <a:spLocks noChangeArrowheads="1"/>
          </p:cNvSpPr>
          <p:nvPr/>
        </p:nvSpPr>
        <p:spPr bwMode="auto">
          <a:xfrm>
            <a:off x="1630363"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7</a:t>
            </a:r>
            <a:endParaRPr lang="ko-KR" altLang="en-US">
              <a:ea typeface="Gulim" pitchFamily="34" charset="-127"/>
            </a:endParaRPr>
          </a:p>
        </p:txBody>
      </p:sp>
      <p:sp>
        <p:nvSpPr>
          <p:cNvPr id="2136" name="Rectangle 177"/>
          <p:cNvSpPr>
            <a:spLocks noChangeArrowheads="1"/>
          </p:cNvSpPr>
          <p:nvPr/>
        </p:nvSpPr>
        <p:spPr bwMode="auto">
          <a:xfrm>
            <a:off x="1822450"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8</a:t>
            </a:r>
            <a:endParaRPr lang="ko-KR" altLang="en-US">
              <a:ea typeface="Gulim" pitchFamily="34" charset="-127"/>
            </a:endParaRPr>
          </a:p>
        </p:txBody>
      </p:sp>
      <p:sp>
        <p:nvSpPr>
          <p:cNvPr id="2137" name="Rectangle 178"/>
          <p:cNvSpPr>
            <a:spLocks noChangeArrowheads="1"/>
          </p:cNvSpPr>
          <p:nvPr/>
        </p:nvSpPr>
        <p:spPr bwMode="auto">
          <a:xfrm>
            <a:off x="2009775" y="3892550"/>
            <a:ext cx="69850"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9</a:t>
            </a:r>
            <a:endParaRPr lang="ko-KR" altLang="en-US">
              <a:ea typeface="Gulim" pitchFamily="34" charset="-127"/>
            </a:endParaRPr>
          </a:p>
        </p:txBody>
      </p:sp>
      <p:sp>
        <p:nvSpPr>
          <p:cNvPr id="2138" name="Rectangle 179"/>
          <p:cNvSpPr>
            <a:spLocks noChangeArrowheads="1"/>
          </p:cNvSpPr>
          <p:nvPr/>
        </p:nvSpPr>
        <p:spPr bwMode="auto">
          <a:xfrm>
            <a:off x="2182813" y="3892550"/>
            <a:ext cx="115887" cy="101600"/>
          </a:xfrm>
          <a:prstGeom prst="rect">
            <a:avLst/>
          </a:prstGeom>
          <a:noFill/>
          <a:ln w="9525">
            <a:noFill/>
            <a:miter lim="800000"/>
            <a:headEnd/>
            <a:tailEnd/>
          </a:ln>
        </p:spPr>
        <p:txBody>
          <a:bodyPr wrap="none" lIns="0" tIns="0" rIns="0" bIns="0">
            <a:spAutoFit/>
          </a:bodyPr>
          <a:lstStyle/>
          <a:p>
            <a:r>
              <a:rPr lang="ko-KR" altLang="en-US" sz="600">
                <a:solidFill>
                  <a:srgbClr val="000000"/>
                </a:solidFill>
                <a:latin typeface="Arial" pitchFamily="34" charset="0"/>
                <a:ea typeface="Gulim" pitchFamily="34" charset="-127"/>
              </a:rPr>
              <a:t>10</a:t>
            </a:r>
            <a:endParaRPr lang="ko-KR" altLang="en-US">
              <a:ea typeface="Gulim" pitchFamily="34" charset="-127"/>
            </a:endParaRPr>
          </a:p>
        </p:txBody>
      </p:sp>
      <p:sp>
        <p:nvSpPr>
          <p:cNvPr id="2139" name="Rectangle 180"/>
          <p:cNvSpPr>
            <a:spLocks noChangeArrowheads="1"/>
          </p:cNvSpPr>
          <p:nvPr/>
        </p:nvSpPr>
        <p:spPr bwMode="auto">
          <a:xfrm>
            <a:off x="101600" y="2084388"/>
            <a:ext cx="2222500" cy="1990725"/>
          </a:xfrm>
          <a:prstGeom prst="rect">
            <a:avLst/>
          </a:prstGeom>
          <a:noFill/>
          <a:ln w="0">
            <a:solidFill>
              <a:srgbClr val="000000"/>
            </a:solidFill>
            <a:miter lim="800000"/>
            <a:headEnd/>
            <a:tailEnd/>
          </a:ln>
        </p:spPr>
        <p:txBody>
          <a:bodyPr/>
          <a:lstStyle/>
          <a:p>
            <a:endParaRPr lang="en-US"/>
          </a:p>
        </p:txBody>
      </p:sp>
      <p:sp>
        <p:nvSpPr>
          <p:cNvPr id="2140" name="Text Box 181"/>
          <p:cNvSpPr txBox="1">
            <a:spLocks noChangeArrowheads="1"/>
          </p:cNvSpPr>
          <p:nvPr/>
        </p:nvSpPr>
        <p:spPr bwMode="auto">
          <a:xfrm>
            <a:off x="228600" y="4572000"/>
            <a:ext cx="1905000" cy="1049338"/>
          </a:xfrm>
          <a:prstGeom prst="rect">
            <a:avLst/>
          </a:prstGeom>
          <a:noFill/>
          <a:ln w="9525">
            <a:noFill/>
            <a:miter lim="800000"/>
            <a:headEnd/>
            <a:tailEnd/>
          </a:ln>
        </p:spPr>
        <p:txBody>
          <a:bodyPr>
            <a:spAutoFit/>
          </a:bodyPr>
          <a:lstStyle/>
          <a:p>
            <a:pPr>
              <a:spcBef>
                <a:spcPct val="50000"/>
              </a:spcBef>
            </a:pPr>
            <a:r>
              <a:rPr lang="en-US" altLang="ko-KR" sz="1400">
                <a:ea typeface="Gulim" pitchFamily="34" charset="-127"/>
              </a:rPr>
              <a:t>K=2</a:t>
            </a:r>
          </a:p>
          <a:p>
            <a:pPr>
              <a:spcBef>
                <a:spcPct val="50000"/>
              </a:spcBef>
            </a:pPr>
            <a:r>
              <a:rPr lang="en-US" altLang="ko-KR" sz="1400">
                <a:ea typeface="Gulim" pitchFamily="34" charset="-127"/>
              </a:rPr>
              <a:t>Arbitrarily choose K object as initial cluster center</a:t>
            </a:r>
          </a:p>
        </p:txBody>
      </p:sp>
      <p:sp>
        <p:nvSpPr>
          <p:cNvPr id="2141" name="Line 182"/>
          <p:cNvSpPr>
            <a:spLocks noChangeShapeType="1"/>
          </p:cNvSpPr>
          <p:nvPr/>
        </p:nvSpPr>
        <p:spPr bwMode="auto">
          <a:xfrm flipV="1">
            <a:off x="1066800" y="4267200"/>
            <a:ext cx="0" cy="533400"/>
          </a:xfrm>
          <a:prstGeom prst="line">
            <a:avLst/>
          </a:prstGeom>
          <a:noFill/>
          <a:ln w="9525">
            <a:solidFill>
              <a:schemeClr val="tx1"/>
            </a:solidFill>
            <a:miter lim="800000"/>
            <a:headEnd/>
            <a:tailEnd type="triangle" w="med" len="med"/>
          </a:ln>
        </p:spPr>
        <p:txBody>
          <a:bodyPr wrap="none"/>
          <a:lstStyle/>
          <a:p>
            <a:endParaRPr lang="en-US"/>
          </a:p>
        </p:txBody>
      </p:sp>
      <p:sp>
        <p:nvSpPr>
          <p:cNvPr id="187" name="Line 183"/>
          <p:cNvSpPr>
            <a:spLocks noChangeShapeType="1"/>
          </p:cNvSpPr>
          <p:nvPr/>
        </p:nvSpPr>
        <p:spPr bwMode="auto">
          <a:xfrm>
            <a:off x="2438400" y="2895600"/>
            <a:ext cx="685800" cy="0"/>
          </a:xfrm>
          <a:prstGeom prst="line">
            <a:avLst/>
          </a:prstGeom>
          <a:noFill/>
          <a:ln w="9525">
            <a:solidFill>
              <a:schemeClr val="tx1"/>
            </a:solidFill>
            <a:miter lim="800000"/>
            <a:headEnd/>
            <a:tailEnd type="triangle" w="med" len="med"/>
          </a:ln>
        </p:spPr>
        <p:txBody>
          <a:bodyPr wrap="none"/>
          <a:lstStyle/>
          <a:p>
            <a:endParaRPr lang="en-US"/>
          </a:p>
        </p:txBody>
      </p:sp>
      <p:sp>
        <p:nvSpPr>
          <p:cNvPr id="188" name="Text Box 184"/>
          <p:cNvSpPr txBox="1">
            <a:spLocks noChangeArrowheads="1"/>
          </p:cNvSpPr>
          <p:nvPr/>
        </p:nvSpPr>
        <p:spPr bwMode="auto">
          <a:xfrm>
            <a:off x="2362200" y="3124200"/>
            <a:ext cx="838200" cy="1368425"/>
          </a:xfrm>
          <a:prstGeom prst="rect">
            <a:avLst/>
          </a:prstGeom>
          <a:noFill/>
          <a:ln w="9525">
            <a:noFill/>
            <a:miter lim="800000"/>
            <a:headEnd/>
            <a:tailEnd/>
          </a:ln>
        </p:spPr>
        <p:txBody>
          <a:bodyPr>
            <a:spAutoFit/>
          </a:bodyPr>
          <a:lstStyle/>
          <a:p>
            <a:pPr>
              <a:spcBef>
                <a:spcPct val="50000"/>
              </a:spcBef>
            </a:pPr>
            <a:r>
              <a:rPr lang="en-US" altLang="ko-KR" sz="1400">
                <a:ea typeface="Gulim" pitchFamily="34" charset="-127"/>
              </a:rPr>
              <a:t>Assign each objects to most similar center</a:t>
            </a:r>
          </a:p>
        </p:txBody>
      </p:sp>
      <p:sp>
        <p:nvSpPr>
          <p:cNvPr id="189" name="Text Box 185"/>
          <p:cNvSpPr txBox="1">
            <a:spLocks noChangeArrowheads="1"/>
          </p:cNvSpPr>
          <p:nvPr/>
        </p:nvSpPr>
        <p:spPr bwMode="auto">
          <a:xfrm>
            <a:off x="5638800" y="3048000"/>
            <a:ext cx="838200" cy="942975"/>
          </a:xfrm>
          <a:prstGeom prst="rect">
            <a:avLst/>
          </a:prstGeom>
          <a:noFill/>
          <a:ln w="9525">
            <a:noFill/>
            <a:miter lim="800000"/>
            <a:headEnd/>
            <a:tailEnd/>
          </a:ln>
        </p:spPr>
        <p:txBody>
          <a:bodyPr>
            <a:spAutoFit/>
          </a:bodyPr>
          <a:lstStyle/>
          <a:p>
            <a:pPr>
              <a:spcBef>
                <a:spcPct val="50000"/>
              </a:spcBef>
            </a:pPr>
            <a:r>
              <a:rPr lang="en-US" altLang="ko-KR" sz="1400">
                <a:ea typeface="Gulim" pitchFamily="34" charset="-127"/>
              </a:rPr>
              <a:t>Update the cluster means</a:t>
            </a:r>
          </a:p>
        </p:txBody>
      </p:sp>
      <p:sp>
        <p:nvSpPr>
          <p:cNvPr id="2145" name="Freeform 186"/>
          <p:cNvSpPr>
            <a:spLocks/>
          </p:cNvSpPr>
          <p:nvPr/>
        </p:nvSpPr>
        <p:spPr bwMode="auto">
          <a:xfrm>
            <a:off x="838200" y="3136900"/>
            <a:ext cx="88900" cy="95250"/>
          </a:xfrm>
          <a:custGeom>
            <a:avLst/>
            <a:gdLst>
              <a:gd name="T0" fmla="*/ 2147483647 w 56"/>
              <a:gd name="T1" fmla="*/ 0 h 60"/>
              <a:gd name="T2" fmla="*/ 2147483647 w 56"/>
              <a:gd name="T3" fmla="*/ 2147483647 h 60"/>
              <a:gd name="T4" fmla="*/ 2147483647 w 56"/>
              <a:gd name="T5" fmla="*/ 2147483647 h 60"/>
              <a:gd name="T6" fmla="*/ 0 w 56"/>
              <a:gd name="T7" fmla="*/ 2147483647 h 60"/>
              <a:gd name="T8" fmla="*/ 2147483647 w 56"/>
              <a:gd name="T9" fmla="*/ 0 h 60"/>
              <a:gd name="T10" fmla="*/ 0 60000 65536"/>
              <a:gd name="T11" fmla="*/ 0 60000 65536"/>
              <a:gd name="T12" fmla="*/ 0 60000 65536"/>
              <a:gd name="T13" fmla="*/ 0 60000 65536"/>
              <a:gd name="T14" fmla="*/ 0 60000 65536"/>
              <a:gd name="T15" fmla="*/ 0 w 56"/>
              <a:gd name="T16" fmla="*/ 0 h 60"/>
              <a:gd name="T17" fmla="*/ 56 w 56"/>
              <a:gd name="T18" fmla="*/ 60 h 60"/>
            </a:gdLst>
            <a:ahLst/>
            <a:cxnLst>
              <a:cxn ang="T10">
                <a:pos x="T0" y="T1"/>
              </a:cxn>
              <a:cxn ang="T11">
                <a:pos x="T2" y="T3"/>
              </a:cxn>
              <a:cxn ang="T12">
                <a:pos x="T4" y="T5"/>
              </a:cxn>
              <a:cxn ang="T13">
                <a:pos x="T6" y="T7"/>
              </a:cxn>
              <a:cxn ang="T14">
                <a:pos x="T8" y="T9"/>
              </a:cxn>
            </a:cxnLst>
            <a:rect l="T15" t="T16" r="T17" b="T18"/>
            <a:pathLst>
              <a:path w="56" h="60">
                <a:moveTo>
                  <a:pt x="28" y="0"/>
                </a:moveTo>
                <a:lnTo>
                  <a:pt x="56" y="30"/>
                </a:lnTo>
                <a:lnTo>
                  <a:pt x="28" y="60"/>
                </a:lnTo>
                <a:lnTo>
                  <a:pt x="0" y="30"/>
                </a:lnTo>
                <a:lnTo>
                  <a:pt x="28" y="0"/>
                </a:lnTo>
                <a:close/>
              </a:path>
            </a:pathLst>
          </a:custGeom>
          <a:solidFill>
            <a:srgbClr val="00FFFF"/>
          </a:solidFill>
          <a:ln w="6350">
            <a:solidFill>
              <a:srgbClr val="000080"/>
            </a:solidFill>
            <a:round/>
            <a:headEnd/>
            <a:tailEnd/>
          </a:ln>
        </p:spPr>
        <p:txBody>
          <a:bodyPr/>
          <a:lstStyle/>
          <a:p>
            <a:endParaRPr lang="en-US"/>
          </a:p>
        </p:txBody>
      </p:sp>
      <p:sp>
        <p:nvSpPr>
          <p:cNvPr id="2146" name="Freeform 187"/>
          <p:cNvSpPr>
            <a:spLocks/>
          </p:cNvSpPr>
          <p:nvPr/>
        </p:nvSpPr>
        <p:spPr bwMode="auto">
          <a:xfrm>
            <a:off x="1600200" y="2971800"/>
            <a:ext cx="88900" cy="93663"/>
          </a:xfrm>
          <a:custGeom>
            <a:avLst/>
            <a:gdLst>
              <a:gd name="T0" fmla="*/ 2147483647 w 56"/>
              <a:gd name="T1" fmla="*/ 0 h 59"/>
              <a:gd name="T2" fmla="*/ 2147483647 w 56"/>
              <a:gd name="T3" fmla="*/ 2147483647 h 59"/>
              <a:gd name="T4" fmla="*/ 2147483647 w 56"/>
              <a:gd name="T5" fmla="*/ 2147483647 h 59"/>
              <a:gd name="T6" fmla="*/ 0 w 56"/>
              <a:gd name="T7" fmla="*/ 2147483647 h 59"/>
              <a:gd name="T8" fmla="*/ 2147483647 w 56"/>
              <a:gd name="T9" fmla="*/ 0 h 59"/>
              <a:gd name="T10" fmla="*/ 0 60000 65536"/>
              <a:gd name="T11" fmla="*/ 0 60000 65536"/>
              <a:gd name="T12" fmla="*/ 0 60000 65536"/>
              <a:gd name="T13" fmla="*/ 0 60000 65536"/>
              <a:gd name="T14" fmla="*/ 0 60000 65536"/>
              <a:gd name="T15" fmla="*/ 0 w 56"/>
              <a:gd name="T16" fmla="*/ 0 h 59"/>
              <a:gd name="T17" fmla="*/ 56 w 56"/>
              <a:gd name="T18" fmla="*/ 59 h 59"/>
            </a:gdLst>
            <a:ahLst/>
            <a:cxnLst>
              <a:cxn ang="T10">
                <a:pos x="T0" y="T1"/>
              </a:cxn>
              <a:cxn ang="T11">
                <a:pos x="T2" y="T3"/>
              </a:cxn>
              <a:cxn ang="T12">
                <a:pos x="T4" y="T5"/>
              </a:cxn>
              <a:cxn ang="T13">
                <a:pos x="T6" y="T7"/>
              </a:cxn>
              <a:cxn ang="T14">
                <a:pos x="T8" y="T9"/>
              </a:cxn>
            </a:cxnLst>
            <a:rect l="T15" t="T16" r="T17" b="T18"/>
            <a:pathLst>
              <a:path w="56" h="59">
                <a:moveTo>
                  <a:pt x="28" y="0"/>
                </a:moveTo>
                <a:lnTo>
                  <a:pt x="56" y="29"/>
                </a:lnTo>
                <a:lnTo>
                  <a:pt x="28" y="59"/>
                </a:lnTo>
                <a:lnTo>
                  <a:pt x="0" y="29"/>
                </a:lnTo>
                <a:lnTo>
                  <a:pt x="28" y="0"/>
                </a:lnTo>
                <a:close/>
              </a:path>
            </a:pathLst>
          </a:custGeom>
          <a:solidFill>
            <a:srgbClr val="000080"/>
          </a:solidFill>
          <a:ln w="6350">
            <a:solidFill>
              <a:srgbClr val="000080"/>
            </a:solidFill>
            <a:round/>
            <a:headEnd/>
            <a:tailEnd/>
          </a:ln>
        </p:spPr>
        <p:txBody>
          <a:bodyPr/>
          <a:lstStyle/>
          <a:p>
            <a:endParaRPr lang="en-US"/>
          </a:p>
        </p:txBody>
      </p:sp>
      <p:sp>
        <p:nvSpPr>
          <p:cNvPr id="2147" name="Oval 188"/>
          <p:cNvSpPr>
            <a:spLocks noChangeArrowheads="1"/>
          </p:cNvSpPr>
          <p:nvPr/>
        </p:nvSpPr>
        <p:spPr bwMode="auto">
          <a:xfrm>
            <a:off x="457200" y="3265488"/>
            <a:ext cx="84138" cy="87312"/>
          </a:xfrm>
          <a:prstGeom prst="ellipse">
            <a:avLst/>
          </a:prstGeom>
          <a:solidFill>
            <a:srgbClr val="FF0000"/>
          </a:solidFill>
          <a:ln w="6350">
            <a:solidFill>
              <a:srgbClr val="FF0000"/>
            </a:solidFill>
            <a:round/>
            <a:headEnd/>
            <a:tailEnd/>
          </a:ln>
        </p:spPr>
        <p:txBody>
          <a:bodyPr/>
          <a:lstStyle/>
          <a:p>
            <a:endParaRPr lang="en-US"/>
          </a:p>
        </p:txBody>
      </p:sp>
      <p:sp>
        <p:nvSpPr>
          <p:cNvPr id="2148" name="Oval 189"/>
          <p:cNvSpPr>
            <a:spLocks noChangeArrowheads="1"/>
          </p:cNvSpPr>
          <p:nvPr/>
        </p:nvSpPr>
        <p:spPr bwMode="auto">
          <a:xfrm>
            <a:off x="1973263" y="3113088"/>
            <a:ext cx="84137" cy="87312"/>
          </a:xfrm>
          <a:prstGeom prst="ellipse">
            <a:avLst/>
          </a:prstGeom>
          <a:solidFill>
            <a:srgbClr val="FF0000"/>
          </a:solidFill>
          <a:ln w="6350">
            <a:solidFill>
              <a:srgbClr val="FF0000"/>
            </a:solidFill>
            <a:round/>
            <a:headEnd/>
            <a:tailEnd/>
          </a:ln>
        </p:spPr>
        <p:txBody>
          <a:bodyPr/>
          <a:lstStyle/>
          <a:p>
            <a:endParaRPr lang="en-US"/>
          </a:p>
        </p:txBody>
      </p:sp>
      <p:cxnSp>
        <p:nvCxnSpPr>
          <p:cNvPr id="192" name="Straight Connector 191"/>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checkerboard(across)">
                                      <p:cBhvr>
                                        <p:cTn id="7" dur="500"/>
                                        <p:tgtEl>
                                          <p:spTgt spid="18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checkerboard(across)">
                                      <p:cBhvr>
                                        <p:cTn id="10" dur="500"/>
                                        <p:tgtEl>
                                          <p:spTgt spid="188"/>
                                        </p:tgtEl>
                                      </p:cBhvr>
                                    </p:animEffect>
                                  </p:childTnLst>
                                </p:cTn>
                              </p:par>
                              <p:par>
                                <p:cTn id="11" presetID="5"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heckerboard(across)">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box(in)">
                                      <p:cBhvr>
                                        <p:cTn id="18" dur="500"/>
                                        <p:tgtEl>
                                          <p:spTgt spid="97"/>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box(in)">
                                      <p:cBhvr>
                                        <p:cTn id="21" dur="500"/>
                                        <p:tgtEl>
                                          <p:spTgt spid="189"/>
                                        </p:tgtEl>
                                      </p:cBhvr>
                                    </p:animEffect>
                                  </p:childTnLst>
                                </p:cTn>
                              </p:par>
                              <p:par>
                                <p:cTn id="22" presetID="4"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ox(i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ox(in)">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ox(in)">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187" grpId="0" animBg="1"/>
      <p:bldP spid="188" grpId="0"/>
      <p:bldP spid="1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066800" y="152400"/>
            <a:ext cx="7772400" cy="655638"/>
          </a:xfrm>
        </p:spPr>
        <p:txBody>
          <a:bodyPr/>
          <a:lstStyle/>
          <a:p>
            <a:pPr algn="ctr" eaLnBrk="1" hangingPunct="1"/>
            <a:r>
              <a:rPr lang="en-US" sz="3200" b="1" dirty="0">
                <a:solidFill>
                  <a:srgbClr val="3333FF"/>
                </a:solidFill>
                <a:latin typeface="+mn-lt"/>
                <a:cs typeface="Times New Roman" pitchFamily="18" charset="0"/>
              </a:rPr>
              <a:t>K-means Example</a:t>
            </a:r>
          </a:p>
        </p:txBody>
      </p:sp>
      <p:sp>
        <p:nvSpPr>
          <p:cNvPr id="17411" name="Content Placeholder 2"/>
          <p:cNvSpPr>
            <a:spLocks noGrp="1"/>
          </p:cNvSpPr>
          <p:nvPr>
            <p:ph idx="1"/>
          </p:nvPr>
        </p:nvSpPr>
        <p:spPr>
          <a:xfrm>
            <a:off x="533400" y="1371600"/>
            <a:ext cx="8229600" cy="5105400"/>
          </a:xfrm>
        </p:spPr>
        <p:txBody>
          <a:bodyPr/>
          <a:lstStyle/>
          <a:p>
            <a:pPr algn="just" eaLnBrk="1" hangingPunct="1"/>
            <a:r>
              <a:rPr lang="en-US" dirty="0">
                <a:cs typeface="Times New Roman" pitchFamily="18" charset="0"/>
              </a:rPr>
              <a:t>For simplicity,  1-dimensional data and k=2.</a:t>
            </a:r>
          </a:p>
          <a:p>
            <a:pPr algn="just" eaLnBrk="1" hangingPunct="1"/>
            <a:r>
              <a:rPr lang="en-US" dirty="0">
                <a:cs typeface="Times New Roman" pitchFamily="18" charset="0"/>
              </a:rPr>
              <a:t>Data: 1, 2, 5, 6, 7</a:t>
            </a:r>
          </a:p>
          <a:p>
            <a:pPr algn="just" eaLnBrk="1" hangingPunct="1"/>
            <a:r>
              <a:rPr lang="en-US" dirty="0">
                <a:cs typeface="Times New Roman" pitchFamily="18" charset="0"/>
              </a:rPr>
              <a:t>K-means: </a:t>
            </a:r>
          </a:p>
          <a:p>
            <a:pPr lvl="1" algn="just" eaLnBrk="1" hangingPunct="1"/>
            <a:r>
              <a:rPr lang="en-US" sz="2400" dirty="0">
                <a:cs typeface="Times New Roman" pitchFamily="18" charset="0"/>
              </a:rPr>
              <a:t>Randomly select 5 and 6 as initial </a:t>
            </a:r>
            <a:r>
              <a:rPr lang="en-US" sz="2400" dirty="0" err="1">
                <a:cs typeface="Times New Roman" pitchFamily="18" charset="0"/>
              </a:rPr>
              <a:t>centroids</a:t>
            </a:r>
            <a:r>
              <a:rPr lang="en-US" sz="2400" dirty="0">
                <a:cs typeface="Times New Roman" pitchFamily="18" charset="0"/>
              </a:rPr>
              <a:t>; </a:t>
            </a:r>
          </a:p>
          <a:p>
            <a:pPr lvl="1" algn="just" eaLnBrk="1" hangingPunct="1"/>
            <a:r>
              <a:rPr lang="en-US" sz="2400" dirty="0">
                <a:cs typeface="Times New Roman" pitchFamily="18" charset="0"/>
              </a:rPr>
              <a:t>=&gt; Two clusters {1, 2, 5} and {6,7}; </a:t>
            </a:r>
          </a:p>
          <a:p>
            <a:pPr lvl="1" algn="just" eaLnBrk="1" hangingPunct="1"/>
            <a:r>
              <a:rPr lang="en-US" sz="2400" dirty="0">
                <a:cs typeface="Times New Roman" pitchFamily="18" charset="0"/>
              </a:rPr>
              <a:t>      mean C1=8/3 = 2.66 &amp; mean C2=6.5</a:t>
            </a:r>
          </a:p>
          <a:p>
            <a:pPr lvl="1" algn="just" eaLnBrk="1" hangingPunct="1"/>
            <a:r>
              <a:rPr lang="en-US" sz="2400" dirty="0">
                <a:cs typeface="Times New Roman" pitchFamily="18" charset="0"/>
              </a:rPr>
              <a:t>=&gt; {1,2}, {5,6,7}; </a:t>
            </a:r>
          </a:p>
          <a:p>
            <a:pPr lvl="1" algn="just" eaLnBrk="1" hangingPunct="1"/>
            <a:r>
              <a:rPr lang="en-US" sz="2400" dirty="0">
                <a:cs typeface="Times New Roman" pitchFamily="18" charset="0"/>
              </a:rPr>
              <a:t>       mean C1=1.5 &amp;  mean C2=6</a:t>
            </a:r>
          </a:p>
          <a:p>
            <a:pPr lvl="1" algn="just" eaLnBrk="1" hangingPunct="1"/>
            <a:r>
              <a:rPr lang="en-US" sz="2400" dirty="0">
                <a:cs typeface="Times New Roman" pitchFamily="18" charset="0"/>
              </a:rPr>
              <a:t>=&gt; </a:t>
            </a:r>
            <a:r>
              <a:rPr lang="en-US" sz="2400" b="1" dirty="0">
                <a:solidFill>
                  <a:srgbClr val="FF0000"/>
                </a:solidFill>
                <a:cs typeface="Times New Roman" pitchFamily="18" charset="0"/>
              </a:rPr>
              <a:t>No Change</a:t>
            </a:r>
            <a:endParaRPr lang="en-US" sz="2400" dirty="0">
              <a:cs typeface="Times New Roman" pitchFamily="18" charset="0"/>
            </a:endParaRPr>
          </a:p>
          <a:p>
            <a:pPr algn="just" eaLnBrk="1" hangingPunct="1"/>
            <a:endParaRPr lang="en-US" dirty="0">
              <a:cs typeface="Times New Roman" pitchFamily="18" charset="0"/>
            </a:endParaRPr>
          </a:p>
        </p:txBody>
      </p:sp>
      <p:sp>
        <p:nvSpPr>
          <p:cNvPr id="17412" name="Slide Number Placeholder 3"/>
          <p:cNvSpPr>
            <a:spLocks noGrp="1"/>
          </p:cNvSpPr>
          <p:nvPr>
            <p:ph type="sldNum" sz="quarter" idx="12"/>
          </p:nvPr>
        </p:nvSpPr>
        <p:spPr>
          <a:noFill/>
        </p:spPr>
        <p:txBody>
          <a:bodyPr/>
          <a:lstStyle/>
          <a:p>
            <a:fld id="{C3981E04-8B45-45D0-8821-4C1AE01460B3}" type="slidenum">
              <a:rPr lang="en-US" smtClean="0"/>
              <a:pPr/>
              <a:t>11</a:t>
            </a:fld>
            <a:endParaRPr lang="en-US"/>
          </a:p>
        </p:txBody>
      </p:sp>
      <p:cxnSp>
        <p:nvCxnSpPr>
          <p:cNvPr id="5" name="Straight Connector 4"/>
          <p:cNvCxnSpPr/>
          <p:nvPr/>
        </p:nvCxnSpPr>
        <p:spPr>
          <a:xfrm>
            <a:off x="163513" y="10652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17FCF468-D6EC-4FDA-A5CC-AE309F9AEAF4}" type="slidenum">
              <a:rPr lang="en-US" smtClean="0"/>
              <a:pPr/>
              <a:t>12</a:t>
            </a:fld>
            <a:endParaRPr lang="en-US"/>
          </a:p>
        </p:txBody>
      </p:sp>
      <p:sp>
        <p:nvSpPr>
          <p:cNvPr id="18435" name="Rectangle 2"/>
          <p:cNvSpPr>
            <a:spLocks noGrp="1" noChangeArrowheads="1"/>
          </p:cNvSpPr>
          <p:nvPr>
            <p:ph type="title"/>
          </p:nvPr>
        </p:nvSpPr>
        <p:spPr>
          <a:xfrm>
            <a:off x="1066800" y="228600"/>
            <a:ext cx="7439025" cy="650875"/>
          </a:xfrm>
        </p:spPr>
        <p:txBody>
          <a:bodyPr/>
          <a:lstStyle/>
          <a:p>
            <a:pPr eaLnBrk="1" hangingPunct="1"/>
            <a:r>
              <a:rPr lang="en-US" sz="3200" b="1" dirty="0">
                <a:solidFill>
                  <a:srgbClr val="3333FF"/>
                </a:solidFill>
                <a:latin typeface="+mn-lt"/>
                <a:cs typeface="Times New Roman" pitchFamily="18" charset="0"/>
              </a:rPr>
              <a:t>Comments on the </a:t>
            </a:r>
            <a:r>
              <a:rPr lang="en-US" sz="3200" b="1" i="1" dirty="0">
                <a:solidFill>
                  <a:srgbClr val="3333FF"/>
                </a:solidFill>
                <a:latin typeface="+mn-lt"/>
                <a:cs typeface="Times New Roman" pitchFamily="18" charset="0"/>
              </a:rPr>
              <a:t>K-Means</a:t>
            </a:r>
            <a:r>
              <a:rPr lang="en-US" sz="3200" b="1" dirty="0">
                <a:solidFill>
                  <a:srgbClr val="3333FF"/>
                </a:solidFill>
                <a:latin typeface="+mn-lt"/>
                <a:cs typeface="Times New Roman" pitchFamily="18" charset="0"/>
              </a:rPr>
              <a:t> Method</a:t>
            </a:r>
            <a:endParaRPr lang="en-US" sz="2400" b="1" dirty="0">
              <a:solidFill>
                <a:srgbClr val="3333FF"/>
              </a:solidFill>
              <a:latin typeface="+mn-lt"/>
              <a:cs typeface="Times New Roman" pitchFamily="18" charset="0"/>
            </a:endParaRPr>
          </a:p>
        </p:txBody>
      </p:sp>
      <p:sp>
        <p:nvSpPr>
          <p:cNvPr id="18436" name="Rectangle 3"/>
          <p:cNvSpPr>
            <a:spLocks noGrp="1" noChangeArrowheads="1"/>
          </p:cNvSpPr>
          <p:nvPr>
            <p:ph type="body" idx="1"/>
          </p:nvPr>
        </p:nvSpPr>
        <p:spPr>
          <a:xfrm>
            <a:off x="228600" y="1371600"/>
            <a:ext cx="8686800" cy="3962400"/>
          </a:xfrm>
        </p:spPr>
        <p:txBody>
          <a:bodyPr/>
          <a:lstStyle/>
          <a:p>
            <a:pPr eaLnBrk="1" hangingPunct="1">
              <a:lnSpc>
                <a:spcPct val="90000"/>
              </a:lnSpc>
            </a:pPr>
            <a:r>
              <a:rPr lang="en-US" sz="2400" u="sng" dirty="0">
                <a:cs typeface="Times New Roman" pitchFamily="18" charset="0"/>
              </a:rPr>
              <a:t>Strengths</a:t>
            </a:r>
            <a:r>
              <a:rPr lang="en-US" sz="2400" dirty="0">
                <a:cs typeface="Times New Roman" pitchFamily="18" charset="0"/>
              </a:rPr>
              <a:t> </a:t>
            </a:r>
          </a:p>
          <a:p>
            <a:pPr lvl="1" eaLnBrk="1" hangingPunct="1">
              <a:lnSpc>
                <a:spcPct val="90000"/>
              </a:lnSpc>
            </a:pPr>
            <a:r>
              <a:rPr lang="en-US" sz="2400" i="1" dirty="0">
                <a:cs typeface="Times New Roman" pitchFamily="18" charset="0"/>
              </a:rPr>
              <a:t>Relatively efficient</a:t>
            </a:r>
            <a:r>
              <a:rPr lang="en-US" sz="2400" dirty="0">
                <a:cs typeface="Times New Roman" pitchFamily="18" charset="0"/>
              </a:rPr>
              <a:t>: </a:t>
            </a:r>
            <a:r>
              <a:rPr lang="en-US" sz="2400" i="1" dirty="0">
                <a:cs typeface="Times New Roman" pitchFamily="18" charset="0"/>
              </a:rPr>
              <a:t>O</a:t>
            </a:r>
            <a:r>
              <a:rPr lang="en-US" sz="2400" dirty="0">
                <a:cs typeface="Times New Roman" pitchFamily="18" charset="0"/>
              </a:rPr>
              <a:t>(</a:t>
            </a:r>
            <a:r>
              <a:rPr lang="en-US" sz="2400" dirty="0" err="1">
                <a:cs typeface="Times New Roman" pitchFamily="18" charset="0"/>
              </a:rPr>
              <a:t>nkt</a:t>
            </a:r>
            <a:r>
              <a:rPr lang="en-US" sz="2400" dirty="0">
                <a:cs typeface="Times New Roman" pitchFamily="18" charset="0"/>
              </a:rPr>
              <a:t>), where </a:t>
            </a:r>
            <a:r>
              <a:rPr lang="en-US" sz="2400" i="1" dirty="0">
                <a:cs typeface="Times New Roman" pitchFamily="18" charset="0"/>
              </a:rPr>
              <a:t>n</a:t>
            </a:r>
            <a:r>
              <a:rPr lang="en-US" sz="2400" dirty="0">
                <a:cs typeface="Times New Roman" pitchFamily="18" charset="0"/>
              </a:rPr>
              <a:t> is # objects, </a:t>
            </a:r>
            <a:r>
              <a:rPr lang="en-US" sz="2400" i="1" dirty="0">
                <a:cs typeface="Times New Roman" pitchFamily="18" charset="0"/>
              </a:rPr>
              <a:t>k</a:t>
            </a:r>
            <a:r>
              <a:rPr lang="en-US" sz="2400" dirty="0">
                <a:cs typeface="Times New Roman" pitchFamily="18" charset="0"/>
              </a:rPr>
              <a:t> is # clusters, and </a:t>
            </a:r>
            <a:r>
              <a:rPr lang="en-US" sz="2400" i="1" dirty="0">
                <a:cs typeface="Times New Roman" pitchFamily="18" charset="0"/>
              </a:rPr>
              <a:t>t  </a:t>
            </a:r>
            <a:r>
              <a:rPr lang="en-US" sz="2400" dirty="0">
                <a:cs typeface="Times New Roman" pitchFamily="18" charset="0"/>
              </a:rPr>
              <a:t>is # iterations. Normally, </a:t>
            </a:r>
            <a:r>
              <a:rPr lang="en-US" sz="2400" i="1" dirty="0">
                <a:cs typeface="Times New Roman" pitchFamily="18" charset="0"/>
              </a:rPr>
              <a:t>k</a:t>
            </a:r>
            <a:r>
              <a:rPr lang="en-US" sz="2400" dirty="0">
                <a:cs typeface="Times New Roman" pitchFamily="18" charset="0"/>
              </a:rPr>
              <a:t>, </a:t>
            </a:r>
            <a:r>
              <a:rPr lang="en-US" sz="2400" i="1" dirty="0">
                <a:cs typeface="Times New Roman" pitchFamily="18" charset="0"/>
              </a:rPr>
              <a:t>t</a:t>
            </a:r>
            <a:r>
              <a:rPr lang="en-US" sz="2400" dirty="0">
                <a:cs typeface="Times New Roman" pitchFamily="18" charset="0"/>
              </a:rPr>
              <a:t> &lt;&lt; </a:t>
            </a:r>
            <a:r>
              <a:rPr lang="en-US" sz="2400" i="1" dirty="0">
                <a:cs typeface="Times New Roman" pitchFamily="18" charset="0"/>
              </a:rPr>
              <a:t>n</a:t>
            </a:r>
            <a:r>
              <a:rPr lang="en-US" sz="2400" dirty="0">
                <a:cs typeface="Times New Roman" pitchFamily="18" charset="0"/>
              </a:rPr>
              <a:t>.</a:t>
            </a:r>
          </a:p>
          <a:p>
            <a:pPr lvl="1" eaLnBrk="1" hangingPunct="1">
              <a:lnSpc>
                <a:spcPct val="90000"/>
              </a:lnSpc>
            </a:pPr>
            <a:endParaRPr lang="en-US" sz="2400" dirty="0">
              <a:cs typeface="Times New Roman" pitchFamily="18" charset="0"/>
            </a:endParaRPr>
          </a:p>
          <a:p>
            <a:pPr eaLnBrk="1" hangingPunct="1">
              <a:lnSpc>
                <a:spcPct val="90000"/>
              </a:lnSpc>
            </a:pPr>
            <a:r>
              <a:rPr lang="en-US" sz="2400" u="sng" dirty="0">
                <a:cs typeface="Times New Roman" pitchFamily="18" charset="0"/>
              </a:rPr>
              <a:t>Weaknesses</a:t>
            </a:r>
            <a:endParaRPr lang="en-US" sz="2400" dirty="0">
              <a:cs typeface="Times New Roman" pitchFamily="18" charset="0"/>
            </a:endParaRPr>
          </a:p>
          <a:p>
            <a:pPr lvl="1" eaLnBrk="1" hangingPunct="1">
              <a:lnSpc>
                <a:spcPct val="90000"/>
              </a:lnSpc>
            </a:pPr>
            <a:r>
              <a:rPr lang="en-US" sz="2400" dirty="0">
                <a:cs typeface="Times New Roman" pitchFamily="18" charset="0"/>
              </a:rPr>
              <a:t>Applicable only when </a:t>
            </a:r>
            <a:r>
              <a:rPr lang="en-US" sz="2400" i="1" dirty="0">
                <a:cs typeface="Times New Roman" pitchFamily="18" charset="0"/>
              </a:rPr>
              <a:t>mean</a:t>
            </a:r>
            <a:r>
              <a:rPr lang="en-US" sz="2400" dirty="0">
                <a:cs typeface="Times New Roman" pitchFamily="18" charset="0"/>
              </a:rPr>
              <a:t> is defined (what about categorical data?)</a:t>
            </a:r>
          </a:p>
          <a:p>
            <a:pPr lvl="1" eaLnBrk="1" hangingPunct="1">
              <a:lnSpc>
                <a:spcPct val="90000"/>
              </a:lnSpc>
            </a:pPr>
            <a:r>
              <a:rPr lang="en-US" sz="2400" dirty="0">
                <a:cs typeface="Times New Roman" pitchFamily="18" charset="0"/>
              </a:rPr>
              <a:t>Need to specify </a:t>
            </a:r>
            <a:r>
              <a:rPr lang="en-US" sz="2400" i="1" dirty="0">
                <a:cs typeface="Times New Roman" pitchFamily="18" charset="0"/>
              </a:rPr>
              <a:t>k, </a:t>
            </a:r>
            <a:r>
              <a:rPr lang="en-US" sz="2400" dirty="0">
                <a:cs typeface="Times New Roman" pitchFamily="18" charset="0"/>
              </a:rPr>
              <a:t>the </a:t>
            </a:r>
            <a:r>
              <a:rPr lang="en-US" sz="2400" i="1" dirty="0">
                <a:cs typeface="Times New Roman" pitchFamily="18" charset="0"/>
              </a:rPr>
              <a:t>number</a:t>
            </a:r>
            <a:r>
              <a:rPr lang="en-US" sz="2400" dirty="0">
                <a:cs typeface="Times New Roman" pitchFamily="18" charset="0"/>
              </a:rPr>
              <a:t> of clusters, in advance</a:t>
            </a:r>
          </a:p>
          <a:p>
            <a:pPr lvl="1" eaLnBrk="1" hangingPunct="1">
              <a:lnSpc>
                <a:spcPct val="90000"/>
              </a:lnSpc>
            </a:pPr>
            <a:r>
              <a:rPr lang="en-US" sz="2400" dirty="0">
                <a:cs typeface="Times New Roman" pitchFamily="18" charset="0"/>
              </a:rPr>
              <a:t>Trouble with noisy data and </a:t>
            </a:r>
            <a:r>
              <a:rPr lang="en-US" sz="2400" i="1" dirty="0">
                <a:cs typeface="Times New Roman" pitchFamily="18" charset="0"/>
              </a:rPr>
              <a:t>outliers</a:t>
            </a:r>
            <a:endParaRPr lang="en-US" sz="2400" dirty="0">
              <a:cs typeface="Times New Roman" pitchFamily="18" charset="0"/>
            </a:endParaRPr>
          </a:p>
          <a:p>
            <a:pPr lvl="1" eaLnBrk="1" hangingPunct="1">
              <a:lnSpc>
                <a:spcPct val="90000"/>
              </a:lnSpc>
            </a:pPr>
            <a:r>
              <a:rPr lang="en-US" sz="2400" dirty="0">
                <a:cs typeface="Times New Roman" pitchFamily="18" charset="0"/>
              </a:rPr>
              <a:t>Not suitable to discover clusters with </a:t>
            </a:r>
            <a:r>
              <a:rPr lang="en-US" sz="2400" i="1" dirty="0">
                <a:cs typeface="Times New Roman" pitchFamily="18" charset="0"/>
              </a:rPr>
              <a:t>non-convex shapes</a:t>
            </a:r>
          </a:p>
          <a:p>
            <a:pPr lvl="1" eaLnBrk="1" hangingPunct="1">
              <a:lnSpc>
                <a:spcPct val="90000"/>
              </a:lnSpc>
            </a:pPr>
            <a:endParaRPr lang="en-US" sz="2400" i="1" dirty="0">
              <a:cs typeface="Times New Roman" pitchFamily="18" charset="0"/>
            </a:endParaRPr>
          </a:p>
        </p:txBody>
      </p:sp>
      <p:cxnSp>
        <p:nvCxnSpPr>
          <p:cNvPr id="5" name="Straight Connector 4"/>
          <p:cNvCxnSpPr/>
          <p:nvPr/>
        </p:nvCxnSpPr>
        <p:spPr>
          <a:xfrm>
            <a:off x="163513" y="10652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04800" y="5181600"/>
            <a:ext cx="8305800" cy="769441"/>
          </a:xfrm>
          <a:prstGeom prst="rect">
            <a:avLst/>
          </a:prstGeom>
        </p:spPr>
        <p:txBody>
          <a:bodyPr wrap="square">
            <a:spAutoFit/>
          </a:bodyPr>
          <a:lstStyle/>
          <a:p>
            <a:pPr algn="just"/>
            <a:r>
              <a:rPr lang="en-US" altLang="ko-KR" sz="2200" dirty="0">
                <a:latin typeface="+mn-lt"/>
                <a:ea typeface="Gulim" pitchFamily="34" charset="-127"/>
                <a:cs typeface="Times New Roman" pitchFamily="18" charset="0"/>
              </a:rPr>
              <a:t>Instead of taking the </a:t>
            </a:r>
            <a:r>
              <a:rPr lang="en-US" altLang="ko-KR" sz="2200" b="1" dirty="0">
                <a:solidFill>
                  <a:srgbClr val="FF0000"/>
                </a:solidFill>
                <a:latin typeface="+mn-lt"/>
                <a:ea typeface="Gulim" pitchFamily="34" charset="-127"/>
                <a:cs typeface="Times New Roman" pitchFamily="18" charset="0"/>
              </a:rPr>
              <a:t>mean</a:t>
            </a:r>
            <a:r>
              <a:rPr lang="en-US" altLang="ko-KR" sz="2200" dirty="0">
                <a:latin typeface="+mn-lt"/>
                <a:ea typeface="Gulim" pitchFamily="34" charset="-127"/>
                <a:cs typeface="Times New Roman" pitchFamily="18" charset="0"/>
              </a:rPr>
              <a:t> value of the object in a cluster as a reference point, </a:t>
            </a:r>
            <a:r>
              <a:rPr lang="en-US" altLang="ko-KR" sz="2200" b="1" dirty="0" err="1">
                <a:solidFill>
                  <a:srgbClr val="FF0000"/>
                </a:solidFill>
                <a:latin typeface="+mn-lt"/>
                <a:ea typeface="Gulim" pitchFamily="34" charset="-127"/>
                <a:cs typeface="Times New Roman" pitchFamily="18" charset="0"/>
              </a:rPr>
              <a:t>medoids</a:t>
            </a:r>
            <a:r>
              <a:rPr lang="en-US" altLang="ko-KR" sz="2200" dirty="0">
                <a:latin typeface="+mn-lt"/>
                <a:ea typeface="Gulim" pitchFamily="34" charset="-127"/>
                <a:cs typeface="Times New Roman" pitchFamily="18" charset="0"/>
              </a:rPr>
              <a:t> can be used, which is the </a:t>
            </a:r>
            <a:r>
              <a:rPr lang="en-US" altLang="ko-KR" sz="2200" dirty="0">
                <a:solidFill>
                  <a:srgbClr val="FF0000"/>
                </a:solidFill>
                <a:latin typeface="+mn-lt"/>
                <a:ea typeface="Gulim" pitchFamily="34" charset="-127"/>
                <a:cs typeface="Times New Roman" pitchFamily="18" charset="0"/>
              </a:rPr>
              <a:t>most centrally located object </a:t>
            </a:r>
            <a:r>
              <a:rPr lang="en-US" altLang="ko-KR" sz="2200" dirty="0">
                <a:latin typeface="+mn-lt"/>
                <a:ea typeface="Gulim" pitchFamily="34" charset="-127"/>
                <a:cs typeface="Times New Roman" pitchFamily="18" charset="0"/>
              </a:rPr>
              <a:t>in a cluster. </a:t>
            </a:r>
            <a:endParaRPr lang="en-US" sz="2200" dirty="0">
              <a:latin typeface="+mn-lt"/>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50804-F3F9-4F1D-AEE5-720993E91FDB}" type="slidenum">
              <a:rPr lang="en-US" smtClean="0"/>
              <a:pPr>
                <a:defRPr/>
              </a:pPr>
              <a:t>13</a:t>
            </a:fld>
            <a:endParaRPr lang="en-US"/>
          </a:p>
        </p:txBody>
      </p:sp>
      <p:pic>
        <p:nvPicPr>
          <p:cNvPr id="3" name="Picture 2"/>
          <p:cNvPicPr/>
          <p:nvPr/>
        </p:nvPicPr>
        <p:blipFill>
          <a:blip r:embed="rId2" cstate="print"/>
          <a:srcRect/>
          <a:stretch>
            <a:fillRect/>
          </a:stretch>
        </p:blipFill>
        <p:spPr bwMode="auto">
          <a:xfrm>
            <a:off x="4114800" y="0"/>
            <a:ext cx="4648200" cy="6248400"/>
          </a:xfrm>
          <a:prstGeom prst="rect">
            <a:avLst/>
          </a:prstGeom>
          <a:noFill/>
          <a:ln w="9525">
            <a:noFill/>
            <a:miter lim="800000"/>
            <a:headEnd/>
            <a:tailEnd/>
          </a:ln>
        </p:spPr>
      </p:pic>
      <p:sp>
        <p:nvSpPr>
          <p:cNvPr id="81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195" name="Rectangle 3"/>
          <p:cNvSpPr>
            <a:spLocks noChangeArrowheads="1"/>
          </p:cNvSpPr>
          <p:nvPr/>
        </p:nvSpPr>
        <p:spPr bwMode="auto">
          <a:xfrm>
            <a:off x="3733800" y="6320135"/>
            <a:ext cx="51054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mn-lt"/>
                <a:ea typeface="CMBX10"/>
                <a:cs typeface="Times New Roman" pitchFamily="18" charset="0"/>
              </a:rPr>
              <a:t>Figure:    </a:t>
            </a:r>
            <a:r>
              <a:rPr kumimoji="0" lang="en-US" sz="2400" b="0" i="0" u="none" strike="noStrike" cap="none" normalizeH="0" baseline="0" dirty="0">
                <a:ln>
                  <a:noFill/>
                </a:ln>
                <a:solidFill>
                  <a:schemeClr val="tx1"/>
                </a:solidFill>
                <a:effectLst/>
                <a:latin typeface="+mn-lt"/>
                <a:ea typeface="CMR10" charset="-128"/>
                <a:cs typeface="Times New Roman" pitchFamily="18" charset="0"/>
              </a:rPr>
              <a:t>Objects For Clustering</a:t>
            </a:r>
            <a:endParaRPr kumimoji="0" lang="en-US" sz="2400" b="0" i="0" u="none" strike="noStrike" cap="none" normalizeH="0" baseline="0" dirty="0">
              <a:ln>
                <a:noFill/>
              </a:ln>
              <a:solidFill>
                <a:schemeClr val="tx1"/>
              </a:solidFill>
              <a:effectLst/>
              <a:latin typeface="+mn-lt"/>
              <a:cs typeface="Arial" pitchFamily="34" charset="0"/>
            </a:endParaRPr>
          </a:p>
        </p:txBody>
      </p:sp>
      <p:sp>
        <p:nvSpPr>
          <p:cNvPr id="7" name="Rectangle 6"/>
          <p:cNvSpPr/>
          <p:nvPr/>
        </p:nvSpPr>
        <p:spPr>
          <a:xfrm>
            <a:off x="5486400" y="0"/>
            <a:ext cx="3200400" cy="624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 y="381000"/>
            <a:ext cx="2813078" cy="492443"/>
          </a:xfrm>
          <a:prstGeom prst="rect">
            <a:avLst/>
          </a:prstGeom>
        </p:spPr>
        <p:txBody>
          <a:bodyPr wrap="none">
            <a:spAutoFit/>
          </a:bodyPr>
          <a:lstStyle/>
          <a:p>
            <a:r>
              <a:rPr lang="en-US" sz="2600" b="1" dirty="0">
                <a:solidFill>
                  <a:srgbClr val="3333FF"/>
                </a:solidFill>
                <a:latin typeface="+mn-lt"/>
                <a:ea typeface="CMBX10"/>
                <a:cs typeface="Times New Roman" pitchFamily="18" charset="0"/>
              </a:rPr>
              <a:t>Example: K-Means</a:t>
            </a:r>
            <a:endParaRPr lang="en-US" sz="2600" dirty="0">
              <a:solidFill>
                <a:srgbClr val="3333FF"/>
              </a:solidFill>
              <a:latin typeface="+mn-lt"/>
            </a:endParaRPr>
          </a:p>
        </p:txBody>
      </p:sp>
      <p:pic>
        <p:nvPicPr>
          <p:cNvPr id="9" name="Picture 8"/>
          <p:cNvPicPr/>
          <p:nvPr/>
        </p:nvPicPr>
        <p:blipFill>
          <a:blip r:embed="rId3" cstate="print"/>
          <a:srcRect/>
          <a:stretch>
            <a:fillRect/>
          </a:stretch>
        </p:blipFill>
        <p:spPr bwMode="auto">
          <a:xfrm>
            <a:off x="304800" y="2057400"/>
            <a:ext cx="3048000" cy="2286000"/>
          </a:xfrm>
          <a:prstGeom prst="rect">
            <a:avLst/>
          </a:prstGeom>
          <a:noFill/>
          <a:ln w="9525">
            <a:noFill/>
            <a:miter lim="800000"/>
            <a:headEnd/>
            <a:tailEnd/>
          </a:ln>
        </p:spPr>
      </p:pic>
      <p:sp>
        <p:nvSpPr>
          <p:cNvPr id="8196" name="Rectangle 4"/>
          <p:cNvSpPr>
            <a:spLocks noChangeArrowheads="1"/>
          </p:cNvSpPr>
          <p:nvPr/>
        </p:nvSpPr>
        <p:spPr bwMode="auto">
          <a:xfrm>
            <a:off x="457200" y="4479667"/>
            <a:ext cx="3124200" cy="7694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mn-lt"/>
                <a:ea typeface="CMBX10"/>
                <a:cs typeface="Times New Roman" pitchFamily="18" charset="0"/>
              </a:rPr>
              <a:t>Figure:  </a:t>
            </a:r>
            <a:r>
              <a:rPr kumimoji="0" lang="en-US" sz="2200" b="0" i="0" u="none" strike="noStrike" cap="none" normalizeH="0" baseline="0" dirty="0">
                <a:ln>
                  <a:noFill/>
                </a:ln>
                <a:solidFill>
                  <a:schemeClr val="tx1"/>
                </a:solidFill>
                <a:effectLst/>
                <a:latin typeface="+mn-lt"/>
                <a:ea typeface="CMR10" charset="-128"/>
                <a:cs typeface="Times New Roman" pitchFamily="18" charset="0"/>
              </a:rPr>
              <a:t>Initial Choice of </a:t>
            </a:r>
            <a:r>
              <a:rPr kumimoji="0" lang="en-US" sz="2200" b="0" i="0" u="none" strike="noStrike" cap="none" normalizeH="0" baseline="0" dirty="0" err="1">
                <a:ln>
                  <a:noFill/>
                </a:ln>
                <a:solidFill>
                  <a:schemeClr val="tx1"/>
                </a:solidFill>
                <a:effectLst/>
                <a:latin typeface="+mn-lt"/>
                <a:ea typeface="CMR10" charset="-128"/>
                <a:cs typeface="Times New Roman" pitchFamily="18" charset="0"/>
              </a:rPr>
              <a:t>Centroids</a:t>
            </a:r>
            <a:endParaRPr kumimoji="0" lang="en-US" sz="2200" b="0" i="0" u="none" strike="noStrike" cap="none" normalizeH="0" baseline="0" dirty="0">
              <a:ln>
                <a:noFill/>
              </a:ln>
              <a:solidFill>
                <a:schemeClr val="tx1"/>
              </a:solidFill>
              <a:effectLst/>
              <a:latin typeface="+mn-lt"/>
              <a:cs typeface="Arial" pitchFamily="34" charset="0"/>
            </a:endParaRPr>
          </a:p>
        </p:txBody>
      </p:sp>
      <p:sp>
        <p:nvSpPr>
          <p:cNvPr id="11" name="Rectangle 10"/>
          <p:cNvSpPr/>
          <p:nvPr/>
        </p:nvSpPr>
        <p:spPr>
          <a:xfrm>
            <a:off x="4114800" y="1828800"/>
            <a:ext cx="1295400" cy="381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4800" y="3962400"/>
            <a:ext cx="1295400" cy="381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114800" y="3276600"/>
            <a:ext cx="1295400" cy="381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196"/>
                                        </p:tgtEl>
                                        <p:attrNameLst>
                                          <p:attrName>style.visibility</p:attrName>
                                        </p:attrNameLst>
                                      </p:cBhvr>
                                      <p:to>
                                        <p:strVal val="visible"/>
                                      </p:to>
                                    </p:set>
                                    <p:animEffect transition="in" filter="strips(downLeft)">
                                      <p:cBhvr>
                                        <p:cTn id="10" dur="500"/>
                                        <p:tgtEl>
                                          <p:spTgt spid="8196"/>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0" nodeType="clickEffect">
                                  <p:stCondLst>
                                    <p:cond delay="0"/>
                                  </p:stCondLst>
                                  <p:childTnLst>
                                    <p:animEffect transition="out" filter="dissolv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196" grpId="0"/>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50804-F3F9-4F1D-AEE5-720993E91FDB}" type="slidenum">
              <a:rPr lang="en-US" smtClean="0"/>
              <a:pPr>
                <a:defRPr/>
              </a:pPr>
              <a:t>14</a:t>
            </a:fld>
            <a:endParaRPr lang="en-US"/>
          </a:p>
        </p:txBody>
      </p:sp>
      <p:pic>
        <p:nvPicPr>
          <p:cNvPr id="5" name="Picture 4"/>
          <p:cNvPicPr/>
          <p:nvPr/>
        </p:nvPicPr>
        <p:blipFill>
          <a:blip r:embed="rId2" cstate="print"/>
          <a:srcRect/>
          <a:stretch>
            <a:fillRect/>
          </a:stretch>
        </p:blipFill>
        <p:spPr bwMode="auto">
          <a:xfrm>
            <a:off x="457200" y="304800"/>
            <a:ext cx="5486400" cy="1981200"/>
          </a:xfrm>
          <a:prstGeom prst="rect">
            <a:avLst/>
          </a:prstGeom>
          <a:noFill/>
          <a:ln w="9525">
            <a:noFill/>
            <a:miter lim="800000"/>
            <a:headEnd/>
            <a:tailEnd/>
          </a:ln>
        </p:spPr>
      </p:pic>
      <p:sp>
        <p:nvSpPr>
          <p:cNvPr id="130049" name="Rectangle 1"/>
          <p:cNvSpPr>
            <a:spLocks noChangeArrowheads="1"/>
          </p:cNvSpPr>
          <p:nvPr/>
        </p:nvSpPr>
        <p:spPr bwMode="auto">
          <a:xfrm>
            <a:off x="609600" y="2438400"/>
            <a:ext cx="52578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390650" algn="l"/>
              </a:tabLst>
            </a:pPr>
            <a:r>
              <a:rPr kumimoji="0" lang="en-US" sz="2400" b="1" i="0" u="none" strike="noStrike" cap="none" normalizeH="0" baseline="0" dirty="0">
                <a:ln>
                  <a:noFill/>
                </a:ln>
                <a:solidFill>
                  <a:schemeClr val="tx1"/>
                </a:solidFill>
                <a:effectLst/>
                <a:latin typeface="+mn-lt"/>
                <a:ea typeface="CMBX10"/>
                <a:cs typeface="Times New Roman" pitchFamily="18" charset="0"/>
              </a:rPr>
              <a:t>Figure:  </a:t>
            </a:r>
            <a:r>
              <a:rPr kumimoji="0" lang="en-US" sz="2400" b="0" i="0" u="none" strike="noStrike" cap="none" normalizeH="0" baseline="0" dirty="0" err="1">
                <a:ln>
                  <a:noFill/>
                </a:ln>
                <a:solidFill>
                  <a:schemeClr val="tx1"/>
                </a:solidFill>
                <a:effectLst/>
                <a:latin typeface="+mn-lt"/>
                <a:ea typeface="CMR10" charset="-128"/>
                <a:cs typeface="Times New Roman" pitchFamily="18" charset="0"/>
              </a:rPr>
              <a:t>Centroids</a:t>
            </a:r>
            <a:r>
              <a:rPr kumimoji="0" lang="en-US" sz="2400" b="0" i="0" u="none" strike="noStrike" cap="none" normalizeH="0" baseline="0" dirty="0">
                <a:ln>
                  <a:noFill/>
                </a:ln>
                <a:solidFill>
                  <a:schemeClr val="tx1"/>
                </a:solidFill>
                <a:effectLst/>
                <a:latin typeface="+mn-lt"/>
                <a:ea typeface="CMR10" charset="-128"/>
                <a:cs typeface="Times New Roman" pitchFamily="18" charset="0"/>
              </a:rPr>
              <a:t> After First Iterations</a:t>
            </a:r>
            <a:endParaRPr kumimoji="0" lang="en-US" sz="2400" b="0" i="0" u="none" strike="noStrike" cap="none" normalizeH="0" baseline="0" dirty="0">
              <a:ln>
                <a:noFill/>
              </a:ln>
              <a:solidFill>
                <a:schemeClr val="tx1"/>
              </a:solidFill>
              <a:effectLst/>
              <a:latin typeface="+mn-lt"/>
              <a:cs typeface="Arial" pitchFamily="34" charset="0"/>
            </a:endParaRPr>
          </a:p>
        </p:txBody>
      </p:sp>
      <p:pic>
        <p:nvPicPr>
          <p:cNvPr id="7" name="Picture 6"/>
          <p:cNvPicPr/>
          <p:nvPr/>
        </p:nvPicPr>
        <p:blipFill>
          <a:blip r:embed="rId3" cstate="print"/>
          <a:srcRect/>
          <a:stretch>
            <a:fillRect/>
          </a:stretch>
        </p:blipFill>
        <p:spPr bwMode="auto">
          <a:xfrm>
            <a:off x="304800" y="3048000"/>
            <a:ext cx="8534400" cy="2209800"/>
          </a:xfrm>
          <a:prstGeom prst="rect">
            <a:avLst/>
          </a:prstGeom>
          <a:noFill/>
          <a:ln w="9525">
            <a:noFill/>
            <a:miter lim="800000"/>
            <a:headEnd/>
            <a:tailEnd/>
          </a:ln>
        </p:spPr>
      </p:pic>
      <p:sp>
        <p:nvSpPr>
          <p:cNvPr id="130054"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0055" name="Rectangle 7"/>
          <p:cNvSpPr>
            <a:spLocks noChangeArrowheads="1"/>
          </p:cNvSpPr>
          <p:nvPr/>
        </p:nvSpPr>
        <p:spPr bwMode="auto">
          <a:xfrm>
            <a:off x="304800" y="5348645"/>
            <a:ext cx="64008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390650" algn="l"/>
              </a:tabLst>
            </a:pPr>
            <a:r>
              <a:rPr kumimoji="0" lang="en-US" sz="2400" b="1" i="0" u="none" strike="noStrike" cap="none" normalizeH="0" baseline="0" dirty="0">
                <a:ln>
                  <a:noFill/>
                </a:ln>
                <a:solidFill>
                  <a:schemeClr val="tx1"/>
                </a:solidFill>
                <a:effectLst/>
                <a:latin typeface="+mn-lt"/>
                <a:ea typeface="CMBX10" charset="-128"/>
                <a:cs typeface="Times New Roman" pitchFamily="18" charset="0"/>
              </a:rPr>
              <a:t>Figure:  </a:t>
            </a:r>
            <a:r>
              <a:rPr kumimoji="0" lang="en-US" sz="2400" b="0" i="0" u="none" strike="noStrike" cap="none" normalizeH="0" baseline="0" dirty="0" err="1">
                <a:ln>
                  <a:noFill/>
                </a:ln>
                <a:solidFill>
                  <a:schemeClr val="tx1"/>
                </a:solidFill>
                <a:effectLst/>
                <a:latin typeface="+mn-lt"/>
                <a:ea typeface="CMR10" charset="-128"/>
                <a:cs typeface="Times New Roman" pitchFamily="18" charset="0"/>
              </a:rPr>
              <a:t>Centroids</a:t>
            </a:r>
            <a:r>
              <a:rPr kumimoji="0" lang="en-US" sz="2400" b="0" i="0" u="none" strike="noStrike" cap="none" normalizeH="0" baseline="0" dirty="0">
                <a:ln>
                  <a:noFill/>
                </a:ln>
                <a:solidFill>
                  <a:schemeClr val="tx1"/>
                </a:solidFill>
                <a:effectLst/>
                <a:latin typeface="+mn-lt"/>
                <a:ea typeface="CMR10" charset="-128"/>
                <a:cs typeface="Times New Roman" pitchFamily="18" charset="0"/>
              </a:rPr>
              <a:t> After First Two Iterations</a:t>
            </a:r>
            <a:endParaRPr kumimoji="0" lang="en-US" sz="2400" b="0" i="0" u="none" strike="noStrike" cap="none" normalizeH="0" baseline="0" dirty="0">
              <a:ln>
                <a:noFill/>
              </a:ln>
              <a:solidFill>
                <a:schemeClr val="tx1"/>
              </a:solidFill>
              <a:effectLst/>
              <a:latin typeface="+mn-lt"/>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p:spPr>
        <p:txBody>
          <a:bodyPr/>
          <a:lstStyle/>
          <a:p>
            <a:fld id="{E41FCB41-6E86-4CB9-BD63-31F38286B584}" type="slidenum">
              <a:rPr lang="en-US" smtClean="0"/>
              <a:pPr/>
              <a:t>15</a:t>
            </a:fld>
            <a:endParaRPr lang="en-US"/>
          </a:p>
        </p:txBody>
      </p:sp>
      <p:sp>
        <p:nvSpPr>
          <p:cNvPr id="25603" name="Rectangle 2"/>
          <p:cNvSpPr>
            <a:spLocks noGrp="1" noChangeArrowheads="1"/>
          </p:cNvSpPr>
          <p:nvPr>
            <p:ph type="title"/>
          </p:nvPr>
        </p:nvSpPr>
        <p:spPr>
          <a:xfrm>
            <a:off x="1219200" y="228600"/>
            <a:ext cx="7297737" cy="442913"/>
          </a:xfrm>
          <a:noFill/>
        </p:spPr>
        <p:txBody>
          <a:bodyPr lIns="92075" tIns="46038" rIns="92075" bIns="46038" anchor="ctr"/>
          <a:lstStyle/>
          <a:p>
            <a:pPr algn="ctr" eaLnBrk="1" hangingPunct="1"/>
            <a:r>
              <a:rPr lang="en-US" altLang="zh-CN" sz="3200" b="1" dirty="0">
                <a:solidFill>
                  <a:srgbClr val="170981"/>
                </a:solidFill>
                <a:latin typeface="Times New Roman" pitchFamily="18" charset="0"/>
                <a:ea typeface="SimSun" pitchFamily="2" charset="-122"/>
                <a:cs typeface="Times New Roman" pitchFamily="18" charset="0"/>
              </a:rPr>
              <a:t>Hierarchical Clustering</a:t>
            </a:r>
          </a:p>
        </p:txBody>
      </p:sp>
      <p:sp>
        <p:nvSpPr>
          <p:cNvPr id="25604" name="Rectangle 3"/>
          <p:cNvSpPr>
            <a:spLocks noGrp="1" noChangeArrowheads="1"/>
          </p:cNvSpPr>
          <p:nvPr>
            <p:ph type="body" idx="1"/>
          </p:nvPr>
        </p:nvSpPr>
        <p:spPr>
          <a:xfrm>
            <a:off x="381000" y="914400"/>
            <a:ext cx="8305800" cy="1295400"/>
          </a:xfrm>
          <a:noFill/>
        </p:spPr>
        <p:txBody>
          <a:bodyPr lIns="92075" tIns="46038" rIns="92075" bIns="46038"/>
          <a:lstStyle/>
          <a:p>
            <a:pPr algn="just" eaLnBrk="1" hangingPunct="1">
              <a:spcBef>
                <a:spcPct val="50000"/>
              </a:spcBef>
            </a:pPr>
            <a:r>
              <a:rPr lang="en-US" altLang="zh-CN" sz="2400" dirty="0">
                <a:ea typeface="SimSun" pitchFamily="2" charset="-122"/>
                <a:cs typeface="Times New Roman" pitchFamily="18" charset="0"/>
              </a:rPr>
              <a:t>Use distance matrix as clustering criteria.  This method does not require the number of clusters </a:t>
            </a:r>
            <a:r>
              <a:rPr lang="en-US" altLang="zh-CN" sz="2400" b="1" i="1" dirty="0">
                <a:ea typeface="SimSun" pitchFamily="2" charset="-122"/>
                <a:cs typeface="Times New Roman" pitchFamily="18" charset="0"/>
              </a:rPr>
              <a:t>k</a:t>
            </a:r>
            <a:r>
              <a:rPr lang="en-US" altLang="zh-CN" sz="2400" dirty="0">
                <a:ea typeface="SimSun" pitchFamily="2" charset="-122"/>
                <a:cs typeface="Times New Roman" pitchFamily="18" charset="0"/>
              </a:rPr>
              <a:t> as an input, but needs a termination condition </a:t>
            </a:r>
          </a:p>
        </p:txBody>
      </p:sp>
      <p:grpSp>
        <p:nvGrpSpPr>
          <p:cNvPr id="2" name="Group 4"/>
          <p:cNvGrpSpPr>
            <a:grpSpLocks/>
          </p:cNvGrpSpPr>
          <p:nvPr/>
        </p:nvGrpSpPr>
        <p:grpSpPr bwMode="auto">
          <a:xfrm>
            <a:off x="990600" y="2438400"/>
            <a:ext cx="7543800" cy="3595688"/>
            <a:chOff x="1200" y="1776"/>
            <a:chExt cx="4752" cy="2265"/>
          </a:xfrm>
        </p:grpSpPr>
        <p:sp>
          <p:nvSpPr>
            <p:cNvPr id="25606"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p:spPr>
          <p:txBody>
            <a:bodyPr wrap="none" anchor="ctr"/>
            <a:lstStyle/>
            <a:p>
              <a:endParaRPr lang="en-US"/>
            </a:p>
          </p:txBody>
        </p:sp>
        <p:grpSp>
          <p:nvGrpSpPr>
            <p:cNvPr id="3" name="Group 6"/>
            <p:cNvGrpSpPr>
              <a:grpSpLocks/>
            </p:cNvGrpSpPr>
            <p:nvPr/>
          </p:nvGrpSpPr>
          <p:grpSpPr bwMode="auto">
            <a:xfrm>
              <a:off x="1440" y="1785"/>
              <a:ext cx="480" cy="327"/>
              <a:chOff x="1104" y="1785"/>
              <a:chExt cx="480" cy="327"/>
            </a:xfrm>
          </p:grpSpPr>
          <p:sp>
            <p:nvSpPr>
              <p:cNvPr id="25659" name="Line 7"/>
              <p:cNvSpPr>
                <a:spLocks noChangeShapeType="1"/>
              </p:cNvSpPr>
              <p:nvPr/>
            </p:nvSpPr>
            <p:spPr bwMode="auto">
              <a:xfrm flipH="1">
                <a:off x="1200" y="2016"/>
                <a:ext cx="0" cy="96"/>
              </a:xfrm>
              <a:prstGeom prst="line">
                <a:avLst/>
              </a:prstGeom>
              <a:noFill/>
              <a:ln w="9525">
                <a:solidFill>
                  <a:schemeClr val="tx1"/>
                </a:solidFill>
                <a:round/>
                <a:headEnd/>
                <a:tailEnd/>
              </a:ln>
            </p:spPr>
            <p:txBody>
              <a:bodyPr wrap="none" anchor="ctr"/>
              <a:lstStyle/>
              <a:p>
                <a:endParaRPr lang="en-US"/>
              </a:p>
            </p:txBody>
          </p:sp>
          <p:sp>
            <p:nvSpPr>
              <p:cNvPr id="25660" name="Text Box 8"/>
              <p:cNvSpPr txBox="1">
                <a:spLocks noChangeArrowheads="1"/>
              </p:cNvSpPr>
              <p:nvPr/>
            </p:nvSpPr>
            <p:spPr bwMode="auto">
              <a:xfrm>
                <a:off x="1104" y="1785"/>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0</a:t>
                </a:r>
                <a:endParaRPr lang="en-US" altLang="zh-CN">
                  <a:latin typeface="Times New Roman" pitchFamily="18" charset="0"/>
                  <a:ea typeface="SimSun" pitchFamily="2" charset="-122"/>
                </a:endParaRPr>
              </a:p>
            </p:txBody>
          </p:sp>
        </p:grpSp>
        <p:grpSp>
          <p:nvGrpSpPr>
            <p:cNvPr id="4" name="Group 9"/>
            <p:cNvGrpSpPr>
              <a:grpSpLocks/>
            </p:cNvGrpSpPr>
            <p:nvPr/>
          </p:nvGrpSpPr>
          <p:grpSpPr bwMode="auto">
            <a:xfrm>
              <a:off x="1968" y="1776"/>
              <a:ext cx="480" cy="327"/>
              <a:chOff x="1104" y="1785"/>
              <a:chExt cx="480" cy="327"/>
            </a:xfrm>
          </p:grpSpPr>
          <p:sp>
            <p:nvSpPr>
              <p:cNvPr id="25657" name="Line 10"/>
              <p:cNvSpPr>
                <a:spLocks noChangeShapeType="1"/>
              </p:cNvSpPr>
              <p:nvPr/>
            </p:nvSpPr>
            <p:spPr bwMode="auto">
              <a:xfrm flipH="1">
                <a:off x="1200" y="2016"/>
                <a:ext cx="0" cy="96"/>
              </a:xfrm>
              <a:prstGeom prst="line">
                <a:avLst/>
              </a:prstGeom>
              <a:noFill/>
              <a:ln w="9525">
                <a:solidFill>
                  <a:schemeClr val="tx1"/>
                </a:solidFill>
                <a:round/>
                <a:headEnd/>
                <a:tailEnd/>
              </a:ln>
            </p:spPr>
            <p:txBody>
              <a:bodyPr wrap="none" anchor="ctr"/>
              <a:lstStyle/>
              <a:p>
                <a:endParaRPr lang="en-US"/>
              </a:p>
            </p:txBody>
          </p:sp>
          <p:sp>
            <p:nvSpPr>
              <p:cNvPr id="25658" name="Text Box 11"/>
              <p:cNvSpPr txBox="1">
                <a:spLocks noChangeArrowheads="1"/>
              </p:cNvSpPr>
              <p:nvPr/>
            </p:nvSpPr>
            <p:spPr bwMode="auto">
              <a:xfrm>
                <a:off x="1104" y="1785"/>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1</a:t>
                </a:r>
                <a:endParaRPr lang="en-US" altLang="zh-CN">
                  <a:latin typeface="Times New Roman" pitchFamily="18" charset="0"/>
                  <a:ea typeface="SimSun" pitchFamily="2" charset="-122"/>
                </a:endParaRPr>
              </a:p>
            </p:txBody>
          </p:sp>
        </p:grpSp>
        <p:grpSp>
          <p:nvGrpSpPr>
            <p:cNvPr id="5" name="Group 12"/>
            <p:cNvGrpSpPr>
              <a:grpSpLocks/>
            </p:cNvGrpSpPr>
            <p:nvPr/>
          </p:nvGrpSpPr>
          <p:grpSpPr bwMode="auto">
            <a:xfrm>
              <a:off x="2496" y="1776"/>
              <a:ext cx="480" cy="327"/>
              <a:chOff x="1104" y="1785"/>
              <a:chExt cx="480" cy="327"/>
            </a:xfrm>
          </p:grpSpPr>
          <p:sp>
            <p:nvSpPr>
              <p:cNvPr id="25655" name="Line 13"/>
              <p:cNvSpPr>
                <a:spLocks noChangeShapeType="1"/>
              </p:cNvSpPr>
              <p:nvPr/>
            </p:nvSpPr>
            <p:spPr bwMode="auto">
              <a:xfrm flipH="1">
                <a:off x="1200" y="2016"/>
                <a:ext cx="0" cy="96"/>
              </a:xfrm>
              <a:prstGeom prst="line">
                <a:avLst/>
              </a:prstGeom>
              <a:noFill/>
              <a:ln w="9525">
                <a:solidFill>
                  <a:schemeClr val="tx1"/>
                </a:solidFill>
                <a:round/>
                <a:headEnd/>
                <a:tailEnd/>
              </a:ln>
            </p:spPr>
            <p:txBody>
              <a:bodyPr wrap="none" anchor="ctr"/>
              <a:lstStyle/>
              <a:p>
                <a:endParaRPr lang="en-US"/>
              </a:p>
            </p:txBody>
          </p:sp>
          <p:sp>
            <p:nvSpPr>
              <p:cNvPr id="25656" name="Text Box 14"/>
              <p:cNvSpPr txBox="1">
                <a:spLocks noChangeArrowheads="1"/>
              </p:cNvSpPr>
              <p:nvPr/>
            </p:nvSpPr>
            <p:spPr bwMode="auto">
              <a:xfrm>
                <a:off x="1104" y="1785"/>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2</a:t>
                </a:r>
                <a:endParaRPr lang="en-US" altLang="zh-CN">
                  <a:latin typeface="Times New Roman" pitchFamily="18" charset="0"/>
                  <a:ea typeface="SimSun" pitchFamily="2" charset="-122"/>
                </a:endParaRPr>
              </a:p>
            </p:txBody>
          </p:sp>
        </p:grpSp>
        <p:grpSp>
          <p:nvGrpSpPr>
            <p:cNvPr id="6" name="Group 15"/>
            <p:cNvGrpSpPr>
              <a:grpSpLocks/>
            </p:cNvGrpSpPr>
            <p:nvPr/>
          </p:nvGrpSpPr>
          <p:grpSpPr bwMode="auto">
            <a:xfrm>
              <a:off x="2976" y="1776"/>
              <a:ext cx="480" cy="327"/>
              <a:chOff x="1104" y="1785"/>
              <a:chExt cx="480" cy="327"/>
            </a:xfrm>
          </p:grpSpPr>
          <p:sp>
            <p:nvSpPr>
              <p:cNvPr id="25653" name="Line 16"/>
              <p:cNvSpPr>
                <a:spLocks noChangeShapeType="1"/>
              </p:cNvSpPr>
              <p:nvPr/>
            </p:nvSpPr>
            <p:spPr bwMode="auto">
              <a:xfrm flipH="1">
                <a:off x="1200" y="2016"/>
                <a:ext cx="0" cy="96"/>
              </a:xfrm>
              <a:prstGeom prst="line">
                <a:avLst/>
              </a:prstGeom>
              <a:noFill/>
              <a:ln w="9525">
                <a:solidFill>
                  <a:schemeClr val="tx1"/>
                </a:solidFill>
                <a:round/>
                <a:headEnd/>
                <a:tailEnd/>
              </a:ln>
            </p:spPr>
            <p:txBody>
              <a:bodyPr wrap="none" anchor="ctr"/>
              <a:lstStyle/>
              <a:p>
                <a:endParaRPr lang="en-US"/>
              </a:p>
            </p:txBody>
          </p:sp>
          <p:sp>
            <p:nvSpPr>
              <p:cNvPr id="25654" name="Text Box 17"/>
              <p:cNvSpPr txBox="1">
                <a:spLocks noChangeArrowheads="1"/>
              </p:cNvSpPr>
              <p:nvPr/>
            </p:nvSpPr>
            <p:spPr bwMode="auto">
              <a:xfrm>
                <a:off x="1104" y="1785"/>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3</a:t>
                </a:r>
                <a:endParaRPr lang="en-US" altLang="zh-CN">
                  <a:latin typeface="Times New Roman" pitchFamily="18" charset="0"/>
                  <a:ea typeface="SimSun" pitchFamily="2" charset="-122"/>
                </a:endParaRPr>
              </a:p>
            </p:txBody>
          </p:sp>
        </p:grpSp>
        <p:grpSp>
          <p:nvGrpSpPr>
            <p:cNvPr id="7" name="Group 18"/>
            <p:cNvGrpSpPr>
              <a:grpSpLocks/>
            </p:cNvGrpSpPr>
            <p:nvPr/>
          </p:nvGrpSpPr>
          <p:grpSpPr bwMode="auto">
            <a:xfrm>
              <a:off x="3456" y="1776"/>
              <a:ext cx="480" cy="327"/>
              <a:chOff x="1104" y="1785"/>
              <a:chExt cx="480" cy="327"/>
            </a:xfrm>
          </p:grpSpPr>
          <p:sp>
            <p:nvSpPr>
              <p:cNvPr id="25651" name="Line 19"/>
              <p:cNvSpPr>
                <a:spLocks noChangeShapeType="1"/>
              </p:cNvSpPr>
              <p:nvPr/>
            </p:nvSpPr>
            <p:spPr bwMode="auto">
              <a:xfrm flipH="1">
                <a:off x="1200" y="2016"/>
                <a:ext cx="0" cy="96"/>
              </a:xfrm>
              <a:prstGeom prst="line">
                <a:avLst/>
              </a:prstGeom>
              <a:noFill/>
              <a:ln w="9525">
                <a:solidFill>
                  <a:schemeClr val="tx1"/>
                </a:solidFill>
                <a:round/>
                <a:headEnd/>
                <a:tailEnd/>
              </a:ln>
            </p:spPr>
            <p:txBody>
              <a:bodyPr wrap="none" anchor="ctr"/>
              <a:lstStyle/>
              <a:p>
                <a:endParaRPr lang="en-US"/>
              </a:p>
            </p:txBody>
          </p:sp>
          <p:sp>
            <p:nvSpPr>
              <p:cNvPr id="25652" name="Text Box 20"/>
              <p:cNvSpPr txBox="1">
                <a:spLocks noChangeArrowheads="1"/>
              </p:cNvSpPr>
              <p:nvPr/>
            </p:nvSpPr>
            <p:spPr bwMode="auto">
              <a:xfrm>
                <a:off x="1104" y="1785"/>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4</a:t>
                </a:r>
                <a:endParaRPr lang="en-US" altLang="zh-CN">
                  <a:latin typeface="Times New Roman" pitchFamily="18" charset="0"/>
                  <a:ea typeface="SimSun" pitchFamily="2" charset="-122"/>
                </a:endParaRPr>
              </a:p>
            </p:txBody>
          </p:sp>
        </p:grpSp>
        <p:sp>
          <p:nvSpPr>
            <p:cNvPr id="25612" name="Text Box 21"/>
            <p:cNvSpPr txBox="1">
              <a:spLocks noChangeArrowheads="1"/>
            </p:cNvSpPr>
            <p:nvPr/>
          </p:nvSpPr>
          <p:spPr bwMode="auto">
            <a:xfrm>
              <a:off x="1440" y="2508"/>
              <a:ext cx="212"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SimSun" pitchFamily="2" charset="-122"/>
                </a:rPr>
                <a:t>b</a:t>
              </a:r>
            </a:p>
          </p:txBody>
        </p:sp>
        <p:sp>
          <p:nvSpPr>
            <p:cNvPr id="25613" name="Text Box 22"/>
            <p:cNvSpPr txBox="1">
              <a:spLocks noChangeArrowheads="1"/>
            </p:cNvSpPr>
            <p:nvPr/>
          </p:nvSpPr>
          <p:spPr bwMode="auto">
            <a:xfrm>
              <a:off x="1440" y="3108"/>
              <a:ext cx="212"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SimSun" pitchFamily="2" charset="-122"/>
                </a:rPr>
                <a:t>d</a:t>
              </a:r>
            </a:p>
          </p:txBody>
        </p:sp>
        <p:sp>
          <p:nvSpPr>
            <p:cNvPr id="25614" name="Text Box 23"/>
            <p:cNvSpPr txBox="1">
              <a:spLocks noChangeArrowheads="1"/>
            </p:cNvSpPr>
            <p:nvPr/>
          </p:nvSpPr>
          <p:spPr bwMode="auto">
            <a:xfrm>
              <a:off x="1440" y="2808"/>
              <a:ext cx="201"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SimSun" pitchFamily="2" charset="-122"/>
                </a:rPr>
                <a:t>c</a:t>
              </a:r>
            </a:p>
          </p:txBody>
        </p:sp>
        <p:sp>
          <p:nvSpPr>
            <p:cNvPr id="25615" name="Text Box 24"/>
            <p:cNvSpPr txBox="1">
              <a:spLocks noChangeArrowheads="1"/>
            </p:cNvSpPr>
            <p:nvPr/>
          </p:nvSpPr>
          <p:spPr bwMode="auto">
            <a:xfrm>
              <a:off x="1440" y="3408"/>
              <a:ext cx="201"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SimSun" pitchFamily="2" charset="-122"/>
                </a:rPr>
                <a:t>e</a:t>
              </a:r>
            </a:p>
          </p:txBody>
        </p:sp>
        <p:sp>
          <p:nvSpPr>
            <p:cNvPr id="25616" name="Text Box 25"/>
            <p:cNvSpPr txBox="1">
              <a:spLocks noChangeArrowheads="1"/>
            </p:cNvSpPr>
            <p:nvPr/>
          </p:nvSpPr>
          <p:spPr bwMode="auto">
            <a:xfrm>
              <a:off x="1440" y="2208"/>
              <a:ext cx="201"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SimSun" pitchFamily="2" charset="-122"/>
                </a:rPr>
                <a:t>a</a:t>
              </a:r>
            </a:p>
          </p:txBody>
        </p:sp>
        <p:sp>
          <p:nvSpPr>
            <p:cNvPr id="25617" name="Oval 26"/>
            <p:cNvSpPr>
              <a:spLocks noChangeArrowheads="1"/>
            </p:cNvSpPr>
            <p:nvPr/>
          </p:nvSpPr>
          <p:spPr bwMode="auto">
            <a:xfrm>
              <a:off x="1392" y="2256"/>
              <a:ext cx="288" cy="240"/>
            </a:xfrm>
            <a:prstGeom prst="ellipse">
              <a:avLst/>
            </a:prstGeom>
            <a:noFill/>
            <a:ln w="9525">
              <a:solidFill>
                <a:schemeClr val="tx1"/>
              </a:solidFill>
              <a:round/>
              <a:headEnd/>
              <a:tailEnd/>
            </a:ln>
          </p:spPr>
          <p:txBody>
            <a:bodyPr wrap="none" anchor="ctr"/>
            <a:lstStyle/>
            <a:p>
              <a:endParaRPr lang="en-US"/>
            </a:p>
          </p:txBody>
        </p:sp>
        <p:sp>
          <p:nvSpPr>
            <p:cNvPr id="25618" name="Oval 27"/>
            <p:cNvSpPr>
              <a:spLocks noChangeArrowheads="1"/>
            </p:cNvSpPr>
            <p:nvPr/>
          </p:nvSpPr>
          <p:spPr bwMode="auto">
            <a:xfrm>
              <a:off x="1392" y="2544"/>
              <a:ext cx="288" cy="240"/>
            </a:xfrm>
            <a:prstGeom prst="ellipse">
              <a:avLst/>
            </a:prstGeom>
            <a:noFill/>
            <a:ln w="9525">
              <a:solidFill>
                <a:schemeClr val="tx1"/>
              </a:solidFill>
              <a:round/>
              <a:headEnd/>
              <a:tailEnd/>
            </a:ln>
          </p:spPr>
          <p:txBody>
            <a:bodyPr wrap="none" anchor="ctr"/>
            <a:lstStyle/>
            <a:p>
              <a:endParaRPr lang="en-US"/>
            </a:p>
          </p:txBody>
        </p:sp>
        <p:sp>
          <p:nvSpPr>
            <p:cNvPr id="25619" name="Oval 28"/>
            <p:cNvSpPr>
              <a:spLocks noChangeArrowheads="1"/>
            </p:cNvSpPr>
            <p:nvPr/>
          </p:nvSpPr>
          <p:spPr bwMode="auto">
            <a:xfrm>
              <a:off x="1392" y="2832"/>
              <a:ext cx="288" cy="240"/>
            </a:xfrm>
            <a:prstGeom prst="ellipse">
              <a:avLst/>
            </a:prstGeom>
            <a:noFill/>
            <a:ln w="9525">
              <a:solidFill>
                <a:schemeClr val="tx1"/>
              </a:solidFill>
              <a:round/>
              <a:headEnd/>
              <a:tailEnd/>
            </a:ln>
          </p:spPr>
          <p:txBody>
            <a:bodyPr wrap="none" anchor="ctr"/>
            <a:lstStyle/>
            <a:p>
              <a:endParaRPr lang="en-US"/>
            </a:p>
          </p:txBody>
        </p:sp>
        <p:sp>
          <p:nvSpPr>
            <p:cNvPr id="25620" name="Oval 29"/>
            <p:cNvSpPr>
              <a:spLocks noChangeArrowheads="1"/>
            </p:cNvSpPr>
            <p:nvPr/>
          </p:nvSpPr>
          <p:spPr bwMode="auto">
            <a:xfrm>
              <a:off x="1392" y="3120"/>
              <a:ext cx="288" cy="240"/>
            </a:xfrm>
            <a:prstGeom prst="ellipse">
              <a:avLst/>
            </a:prstGeom>
            <a:noFill/>
            <a:ln w="9525">
              <a:solidFill>
                <a:schemeClr val="tx1"/>
              </a:solidFill>
              <a:round/>
              <a:headEnd/>
              <a:tailEnd/>
            </a:ln>
          </p:spPr>
          <p:txBody>
            <a:bodyPr wrap="none" anchor="ctr"/>
            <a:lstStyle/>
            <a:p>
              <a:endParaRPr lang="en-US"/>
            </a:p>
          </p:txBody>
        </p:sp>
        <p:sp>
          <p:nvSpPr>
            <p:cNvPr id="25621" name="Oval 30"/>
            <p:cNvSpPr>
              <a:spLocks noChangeArrowheads="1"/>
            </p:cNvSpPr>
            <p:nvPr/>
          </p:nvSpPr>
          <p:spPr bwMode="auto">
            <a:xfrm>
              <a:off x="1392" y="3408"/>
              <a:ext cx="288" cy="240"/>
            </a:xfrm>
            <a:prstGeom prst="ellipse">
              <a:avLst/>
            </a:prstGeom>
            <a:noFill/>
            <a:ln w="9525">
              <a:solidFill>
                <a:schemeClr val="tx1"/>
              </a:solidFill>
              <a:round/>
              <a:headEnd/>
              <a:tailEnd/>
            </a:ln>
          </p:spPr>
          <p:txBody>
            <a:bodyPr wrap="none" anchor="ctr"/>
            <a:lstStyle/>
            <a:p>
              <a:endParaRPr lang="en-US"/>
            </a:p>
          </p:txBody>
        </p:sp>
        <p:sp>
          <p:nvSpPr>
            <p:cNvPr id="25622" name="Text Box 31"/>
            <p:cNvSpPr txBox="1">
              <a:spLocks noChangeArrowheads="1"/>
            </p:cNvSpPr>
            <p:nvPr/>
          </p:nvSpPr>
          <p:spPr bwMode="auto">
            <a:xfrm>
              <a:off x="1968" y="2304"/>
              <a:ext cx="345"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SimSun" pitchFamily="2" charset="-122"/>
                </a:rPr>
                <a:t>a b</a:t>
              </a:r>
            </a:p>
          </p:txBody>
        </p:sp>
        <p:sp>
          <p:nvSpPr>
            <p:cNvPr id="25623" name="Oval 32"/>
            <p:cNvSpPr>
              <a:spLocks noChangeArrowheads="1"/>
            </p:cNvSpPr>
            <p:nvPr/>
          </p:nvSpPr>
          <p:spPr bwMode="auto">
            <a:xfrm>
              <a:off x="1872" y="2352"/>
              <a:ext cx="528" cy="240"/>
            </a:xfrm>
            <a:prstGeom prst="ellipse">
              <a:avLst/>
            </a:prstGeom>
            <a:noFill/>
            <a:ln w="9525">
              <a:solidFill>
                <a:schemeClr val="tx1"/>
              </a:solidFill>
              <a:round/>
              <a:headEnd/>
              <a:tailEnd/>
            </a:ln>
          </p:spPr>
          <p:txBody>
            <a:bodyPr wrap="none" anchor="ctr"/>
            <a:lstStyle/>
            <a:p>
              <a:endParaRPr lang="en-US"/>
            </a:p>
          </p:txBody>
        </p:sp>
        <p:sp>
          <p:nvSpPr>
            <p:cNvPr id="25624" name="Text Box 33"/>
            <p:cNvSpPr txBox="1">
              <a:spLocks noChangeArrowheads="1"/>
            </p:cNvSpPr>
            <p:nvPr/>
          </p:nvSpPr>
          <p:spPr bwMode="auto">
            <a:xfrm>
              <a:off x="2496" y="3216"/>
              <a:ext cx="345"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SimSun" pitchFamily="2" charset="-122"/>
                </a:rPr>
                <a:t>d e</a:t>
              </a:r>
            </a:p>
          </p:txBody>
        </p:sp>
        <p:sp>
          <p:nvSpPr>
            <p:cNvPr id="25625" name="Oval 34"/>
            <p:cNvSpPr>
              <a:spLocks noChangeArrowheads="1"/>
            </p:cNvSpPr>
            <p:nvPr/>
          </p:nvSpPr>
          <p:spPr bwMode="auto">
            <a:xfrm>
              <a:off x="2400" y="3264"/>
              <a:ext cx="528" cy="240"/>
            </a:xfrm>
            <a:prstGeom prst="ellipse">
              <a:avLst/>
            </a:prstGeom>
            <a:noFill/>
            <a:ln w="9525">
              <a:solidFill>
                <a:schemeClr val="tx1"/>
              </a:solidFill>
              <a:round/>
              <a:headEnd/>
              <a:tailEnd/>
            </a:ln>
          </p:spPr>
          <p:txBody>
            <a:bodyPr wrap="none" anchor="ctr"/>
            <a:lstStyle/>
            <a:p>
              <a:endParaRPr lang="en-US"/>
            </a:p>
          </p:txBody>
        </p:sp>
        <p:sp>
          <p:nvSpPr>
            <p:cNvPr id="25626" name="Text Box 35"/>
            <p:cNvSpPr txBox="1">
              <a:spLocks noChangeArrowheads="1"/>
            </p:cNvSpPr>
            <p:nvPr/>
          </p:nvSpPr>
          <p:spPr bwMode="auto">
            <a:xfrm>
              <a:off x="2880" y="2928"/>
              <a:ext cx="478"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SimSun" pitchFamily="2" charset="-122"/>
                </a:rPr>
                <a:t>c d e</a:t>
              </a:r>
            </a:p>
          </p:txBody>
        </p:sp>
        <p:sp>
          <p:nvSpPr>
            <p:cNvPr id="25627" name="Oval 36"/>
            <p:cNvSpPr>
              <a:spLocks noChangeArrowheads="1"/>
            </p:cNvSpPr>
            <p:nvPr/>
          </p:nvSpPr>
          <p:spPr bwMode="auto">
            <a:xfrm>
              <a:off x="2784" y="2928"/>
              <a:ext cx="624" cy="288"/>
            </a:xfrm>
            <a:prstGeom prst="ellipse">
              <a:avLst/>
            </a:prstGeom>
            <a:noFill/>
            <a:ln w="9525">
              <a:solidFill>
                <a:schemeClr val="tx1"/>
              </a:solidFill>
              <a:round/>
              <a:headEnd/>
              <a:tailEnd/>
            </a:ln>
          </p:spPr>
          <p:txBody>
            <a:bodyPr wrap="none" anchor="ctr"/>
            <a:lstStyle/>
            <a:p>
              <a:endParaRPr lang="en-US"/>
            </a:p>
          </p:txBody>
        </p:sp>
        <p:sp>
          <p:nvSpPr>
            <p:cNvPr id="25628" name="Text Box 37"/>
            <p:cNvSpPr txBox="1">
              <a:spLocks noChangeArrowheads="1"/>
            </p:cNvSpPr>
            <p:nvPr/>
          </p:nvSpPr>
          <p:spPr bwMode="auto">
            <a:xfrm>
              <a:off x="3216" y="2592"/>
              <a:ext cx="755" cy="288"/>
            </a:xfrm>
            <a:prstGeom prst="rect">
              <a:avLst/>
            </a:prstGeom>
            <a:noFill/>
            <a:ln w="9525">
              <a:noFill/>
              <a:miter lim="800000"/>
              <a:headEnd/>
              <a:tailEnd/>
            </a:ln>
          </p:spPr>
          <p:txBody>
            <a:bodyPr wrap="none">
              <a:spAutoFit/>
            </a:bodyPr>
            <a:lstStyle/>
            <a:p>
              <a:pPr eaLnBrk="0" hangingPunct="0"/>
              <a:r>
                <a:rPr lang="en-US" altLang="zh-CN">
                  <a:latin typeface="Times New Roman" pitchFamily="18" charset="0"/>
                  <a:ea typeface="SimSun" pitchFamily="2" charset="-122"/>
                </a:rPr>
                <a:t>a b c d e</a:t>
              </a:r>
            </a:p>
          </p:txBody>
        </p:sp>
        <p:sp>
          <p:nvSpPr>
            <p:cNvPr id="25629" name="Oval 38"/>
            <p:cNvSpPr>
              <a:spLocks noChangeArrowheads="1"/>
            </p:cNvSpPr>
            <p:nvPr/>
          </p:nvSpPr>
          <p:spPr bwMode="auto">
            <a:xfrm>
              <a:off x="3120" y="2592"/>
              <a:ext cx="1008" cy="288"/>
            </a:xfrm>
            <a:prstGeom prst="ellipse">
              <a:avLst/>
            </a:prstGeom>
            <a:noFill/>
            <a:ln w="9525">
              <a:solidFill>
                <a:schemeClr val="tx1"/>
              </a:solidFill>
              <a:round/>
              <a:headEnd/>
              <a:tailEnd/>
            </a:ln>
          </p:spPr>
          <p:txBody>
            <a:bodyPr wrap="none" anchor="ctr"/>
            <a:lstStyle/>
            <a:p>
              <a:endParaRPr lang="en-US"/>
            </a:p>
          </p:txBody>
        </p:sp>
        <p:sp>
          <p:nvSpPr>
            <p:cNvPr id="25630"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p:spPr>
          <p:txBody>
            <a:bodyPr wrap="none" anchor="ctr"/>
            <a:lstStyle/>
            <a:p>
              <a:endParaRPr lang="en-US"/>
            </a:p>
          </p:txBody>
        </p:sp>
        <p:sp>
          <p:nvSpPr>
            <p:cNvPr id="25631" name="Line 40"/>
            <p:cNvSpPr>
              <a:spLocks noChangeShapeType="1"/>
            </p:cNvSpPr>
            <p:nvPr/>
          </p:nvSpPr>
          <p:spPr bwMode="auto">
            <a:xfrm flipH="1">
              <a:off x="1536" y="3753"/>
              <a:ext cx="0" cy="96"/>
            </a:xfrm>
            <a:prstGeom prst="line">
              <a:avLst/>
            </a:prstGeom>
            <a:noFill/>
            <a:ln w="9525">
              <a:solidFill>
                <a:schemeClr val="tx1"/>
              </a:solidFill>
              <a:round/>
              <a:headEnd/>
              <a:tailEnd/>
            </a:ln>
          </p:spPr>
          <p:txBody>
            <a:bodyPr wrap="none" anchor="ctr"/>
            <a:lstStyle/>
            <a:p>
              <a:endParaRPr lang="en-US"/>
            </a:p>
          </p:txBody>
        </p:sp>
        <p:sp>
          <p:nvSpPr>
            <p:cNvPr id="25632" name="Text Box 41"/>
            <p:cNvSpPr txBox="1">
              <a:spLocks noChangeArrowheads="1"/>
            </p:cNvSpPr>
            <p:nvPr/>
          </p:nvSpPr>
          <p:spPr bwMode="auto">
            <a:xfrm>
              <a:off x="1440" y="3810"/>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4</a:t>
              </a:r>
              <a:endParaRPr lang="en-US" altLang="zh-CN">
                <a:latin typeface="Times New Roman" pitchFamily="18" charset="0"/>
                <a:ea typeface="SimSun" pitchFamily="2" charset="-122"/>
              </a:endParaRPr>
            </a:p>
          </p:txBody>
        </p:sp>
        <p:sp>
          <p:nvSpPr>
            <p:cNvPr id="25633" name="Line 42"/>
            <p:cNvSpPr>
              <a:spLocks noChangeShapeType="1"/>
            </p:cNvSpPr>
            <p:nvPr/>
          </p:nvSpPr>
          <p:spPr bwMode="auto">
            <a:xfrm flipH="1">
              <a:off x="2064" y="3744"/>
              <a:ext cx="0" cy="96"/>
            </a:xfrm>
            <a:prstGeom prst="line">
              <a:avLst/>
            </a:prstGeom>
            <a:noFill/>
            <a:ln w="9525">
              <a:solidFill>
                <a:schemeClr val="tx1"/>
              </a:solidFill>
              <a:round/>
              <a:headEnd/>
              <a:tailEnd/>
            </a:ln>
          </p:spPr>
          <p:txBody>
            <a:bodyPr wrap="none" anchor="ctr"/>
            <a:lstStyle/>
            <a:p>
              <a:endParaRPr lang="en-US"/>
            </a:p>
          </p:txBody>
        </p:sp>
        <p:sp>
          <p:nvSpPr>
            <p:cNvPr id="25634" name="Text Box 43"/>
            <p:cNvSpPr txBox="1">
              <a:spLocks noChangeArrowheads="1"/>
            </p:cNvSpPr>
            <p:nvPr/>
          </p:nvSpPr>
          <p:spPr bwMode="auto">
            <a:xfrm>
              <a:off x="1968" y="3801"/>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3</a:t>
              </a:r>
              <a:endParaRPr lang="en-US" altLang="zh-CN">
                <a:latin typeface="Times New Roman" pitchFamily="18" charset="0"/>
                <a:ea typeface="SimSun" pitchFamily="2" charset="-122"/>
              </a:endParaRPr>
            </a:p>
          </p:txBody>
        </p:sp>
        <p:sp>
          <p:nvSpPr>
            <p:cNvPr id="25635" name="Line 44"/>
            <p:cNvSpPr>
              <a:spLocks noChangeShapeType="1"/>
            </p:cNvSpPr>
            <p:nvPr/>
          </p:nvSpPr>
          <p:spPr bwMode="auto">
            <a:xfrm flipH="1">
              <a:off x="2592" y="3744"/>
              <a:ext cx="0" cy="96"/>
            </a:xfrm>
            <a:prstGeom prst="line">
              <a:avLst/>
            </a:prstGeom>
            <a:noFill/>
            <a:ln w="9525">
              <a:solidFill>
                <a:schemeClr val="tx1"/>
              </a:solidFill>
              <a:round/>
              <a:headEnd/>
              <a:tailEnd/>
            </a:ln>
          </p:spPr>
          <p:txBody>
            <a:bodyPr wrap="none" anchor="ctr"/>
            <a:lstStyle/>
            <a:p>
              <a:endParaRPr lang="en-US"/>
            </a:p>
          </p:txBody>
        </p:sp>
        <p:sp>
          <p:nvSpPr>
            <p:cNvPr id="25636" name="Text Box 45"/>
            <p:cNvSpPr txBox="1">
              <a:spLocks noChangeArrowheads="1"/>
            </p:cNvSpPr>
            <p:nvPr/>
          </p:nvSpPr>
          <p:spPr bwMode="auto">
            <a:xfrm>
              <a:off x="2496" y="3801"/>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2</a:t>
              </a:r>
              <a:endParaRPr lang="en-US" altLang="zh-CN">
                <a:latin typeface="Times New Roman" pitchFamily="18" charset="0"/>
                <a:ea typeface="SimSun" pitchFamily="2" charset="-122"/>
              </a:endParaRPr>
            </a:p>
          </p:txBody>
        </p:sp>
        <p:sp>
          <p:nvSpPr>
            <p:cNvPr id="25637" name="Line 46"/>
            <p:cNvSpPr>
              <a:spLocks noChangeShapeType="1"/>
            </p:cNvSpPr>
            <p:nvPr/>
          </p:nvSpPr>
          <p:spPr bwMode="auto">
            <a:xfrm flipH="1">
              <a:off x="3072" y="3744"/>
              <a:ext cx="0" cy="96"/>
            </a:xfrm>
            <a:prstGeom prst="line">
              <a:avLst/>
            </a:prstGeom>
            <a:noFill/>
            <a:ln w="9525">
              <a:solidFill>
                <a:schemeClr val="tx1"/>
              </a:solidFill>
              <a:round/>
              <a:headEnd/>
              <a:tailEnd/>
            </a:ln>
          </p:spPr>
          <p:txBody>
            <a:bodyPr wrap="none" anchor="ctr"/>
            <a:lstStyle/>
            <a:p>
              <a:endParaRPr lang="en-US"/>
            </a:p>
          </p:txBody>
        </p:sp>
        <p:sp>
          <p:nvSpPr>
            <p:cNvPr id="25638" name="Text Box 47"/>
            <p:cNvSpPr txBox="1">
              <a:spLocks noChangeArrowheads="1"/>
            </p:cNvSpPr>
            <p:nvPr/>
          </p:nvSpPr>
          <p:spPr bwMode="auto">
            <a:xfrm>
              <a:off x="2976" y="3801"/>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1</a:t>
              </a:r>
              <a:endParaRPr lang="en-US" altLang="zh-CN">
                <a:latin typeface="Times New Roman" pitchFamily="18" charset="0"/>
                <a:ea typeface="SimSun" pitchFamily="2" charset="-122"/>
              </a:endParaRPr>
            </a:p>
          </p:txBody>
        </p:sp>
        <p:sp>
          <p:nvSpPr>
            <p:cNvPr id="25639" name="Line 48"/>
            <p:cNvSpPr>
              <a:spLocks noChangeShapeType="1"/>
            </p:cNvSpPr>
            <p:nvPr/>
          </p:nvSpPr>
          <p:spPr bwMode="auto">
            <a:xfrm flipH="1">
              <a:off x="3552" y="3744"/>
              <a:ext cx="0" cy="96"/>
            </a:xfrm>
            <a:prstGeom prst="line">
              <a:avLst/>
            </a:prstGeom>
            <a:noFill/>
            <a:ln w="9525">
              <a:solidFill>
                <a:schemeClr val="tx1"/>
              </a:solidFill>
              <a:round/>
              <a:headEnd/>
              <a:tailEnd/>
            </a:ln>
          </p:spPr>
          <p:txBody>
            <a:bodyPr wrap="none" anchor="ctr"/>
            <a:lstStyle/>
            <a:p>
              <a:endParaRPr lang="en-US"/>
            </a:p>
          </p:txBody>
        </p:sp>
        <p:sp>
          <p:nvSpPr>
            <p:cNvPr id="25640" name="Text Box 49"/>
            <p:cNvSpPr txBox="1">
              <a:spLocks noChangeArrowheads="1"/>
            </p:cNvSpPr>
            <p:nvPr/>
          </p:nvSpPr>
          <p:spPr bwMode="auto">
            <a:xfrm>
              <a:off x="3456" y="3801"/>
              <a:ext cx="480" cy="231"/>
            </a:xfrm>
            <a:prstGeom prst="rect">
              <a:avLst/>
            </a:prstGeom>
            <a:noFill/>
            <a:ln w="9525">
              <a:noFill/>
              <a:miter lim="800000"/>
              <a:headEnd/>
              <a:tailEnd/>
            </a:ln>
          </p:spPr>
          <p:txBody>
            <a:bodyPr>
              <a:spAutoFit/>
            </a:bodyPr>
            <a:lstStyle/>
            <a:p>
              <a:pPr eaLnBrk="0" hangingPunct="0">
                <a:spcBef>
                  <a:spcPct val="50000"/>
                </a:spcBef>
              </a:pPr>
              <a:r>
                <a:rPr lang="en-US" altLang="zh-CN" sz="1800">
                  <a:latin typeface="Times New Roman" pitchFamily="18" charset="0"/>
                  <a:ea typeface="SimSun" pitchFamily="2" charset="-122"/>
                </a:rPr>
                <a:t>Step 0</a:t>
              </a:r>
              <a:endParaRPr lang="en-US" altLang="zh-CN">
                <a:latin typeface="Times New Roman" pitchFamily="18" charset="0"/>
                <a:ea typeface="SimSun" pitchFamily="2" charset="-122"/>
              </a:endParaRPr>
            </a:p>
          </p:txBody>
        </p:sp>
        <p:sp>
          <p:nvSpPr>
            <p:cNvPr id="25641" name="Line 50"/>
            <p:cNvSpPr>
              <a:spLocks noChangeShapeType="1"/>
            </p:cNvSpPr>
            <p:nvPr/>
          </p:nvSpPr>
          <p:spPr bwMode="auto">
            <a:xfrm>
              <a:off x="1680" y="2352"/>
              <a:ext cx="192" cy="96"/>
            </a:xfrm>
            <a:prstGeom prst="line">
              <a:avLst/>
            </a:prstGeom>
            <a:noFill/>
            <a:ln w="9525">
              <a:solidFill>
                <a:schemeClr val="tx1"/>
              </a:solidFill>
              <a:round/>
              <a:headEnd/>
              <a:tailEnd/>
            </a:ln>
          </p:spPr>
          <p:txBody>
            <a:bodyPr wrap="none" anchor="ctr"/>
            <a:lstStyle/>
            <a:p>
              <a:endParaRPr lang="en-US"/>
            </a:p>
          </p:txBody>
        </p:sp>
        <p:sp>
          <p:nvSpPr>
            <p:cNvPr id="25642" name="Line 51"/>
            <p:cNvSpPr>
              <a:spLocks noChangeShapeType="1"/>
            </p:cNvSpPr>
            <p:nvPr/>
          </p:nvSpPr>
          <p:spPr bwMode="auto">
            <a:xfrm flipV="1">
              <a:off x="1680" y="2448"/>
              <a:ext cx="192" cy="192"/>
            </a:xfrm>
            <a:prstGeom prst="line">
              <a:avLst/>
            </a:prstGeom>
            <a:noFill/>
            <a:ln w="9525">
              <a:solidFill>
                <a:schemeClr val="tx1"/>
              </a:solidFill>
              <a:round/>
              <a:headEnd/>
              <a:tailEnd/>
            </a:ln>
          </p:spPr>
          <p:txBody>
            <a:bodyPr wrap="none" anchor="ctr"/>
            <a:lstStyle/>
            <a:p>
              <a:endParaRPr lang="en-US"/>
            </a:p>
          </p:txBody>
        </p:sp>
        <p:sp>
          <p:nvSpPr>
            <p:cNvPr id="25643" name="Line 52"/>
            <p:cNvSpPr>
              <a:spLocks noChangeShapeType="1"/>
            </p:cNvSpPr>
            <p:nvPr/>
          </p:nvSpPr>
          <p:spPr bwMode="auto">
            <a:xfrm>
              <a:off x="1680" y="3216"/>
              <a:ext cx="720" cy="144"/>
            </a:xfrm>
            <a:prstGeom prst="line">
              <a:avLst/>
            </a:prstGeom>
            <a:noFill/>
            <a:ln w="9525">
              <a:solidFill>
                <a:schemeClr val="tx1"/>
              </a:solidFill>
              <a:round/>
              <a:headEnd/>
              <a:tailEnd/>
            </a:ln>
          </p:spPr>
          <p:txBody>
            <a:bodyPr wrap="none" anchor="ctr"/>
            <a:lstStyle/>
            <a:p>
              <a:endParaRPr lang="en-US"/>
            </a:p>
          </p:txBody>
        </p:sp>
        <p:sp>
          <p:nvSpPr>
            <p:cNvPr id="25644" name="Line 53"/>
            <p:cNvSpPr>
              <a:spLocks noChangeShapeType="1"/>
            </p:cNvSpPr>
            <p:nvPr/>
          </p:nvSpPr>
          <p:spPr bwMode="auto">
            <a:xfrm flipV="1">
              <a:off x="1680" y="3360"/>
              <a:ext cx="720" cy="144"/>
            </a:xfrm>
            <a:prstGeom prst="line">
              <a:avLst/>
            </a:prstGeom>
            <a:noFill/>
            <a:ln w="9525">
              <a:solidFill>
                <a:schemeClr val="tx1"/>
              </a:solidFill>
              <a:round/>
              <a:headEnd/>
              <a:tailEnd/>
            </a:ln>
          </p:spPr>
          <p:txBody>
            <a:bodyPr wrap="none" anchor="ctr"/>
            <a:lstStyle/>
            <a:p>
              <a:endParaRPr lang="en-US"/>
            </a:p>
          </p:txBody>
        </p:sp>
        <p:sp>
          <p:nvSpPr>
            <p:cNvPr id="25645" name="Line 54"/>
            <p:cNvSpPr>
              <a:spLocks noChangeShapeType="1"/>
            </p:cNvSpPr>
            <p:nvPr/>
          </p:nvSpPr>
          <p:spPr bwMode="auto">
            <a:xfrm>
              <a:off x="1680" y="2976"/>
              <a:ext cx="1104" cy="96"/>
            </a:xfrm>
            <a:prstGeom prst="line">
              <a:avLst/>
            </a:prstGeom>
            <a:noFill/>
            <a:ln w="9525">
              <a:solidFill>
                <a:schemeClr val="tx1"/>
              </a:solidFill>
              <a:round/>
              <a:headEnd/>
              <a:tailEnd/>
            </a:ln>
          </p:spPr>
          <p:txBody>
            <a:bodyPr wrap="none" anchor="ctr"/>
            <a:lstStyle/>
            <a:p>
              <a:endParaRPr lang="en-US"/>
            </a:p>
          </p:txBody>
        </p:sp>
        <p:sp>
          <p:nvSpPr>
            <p:cNvPr id="25646" name="Line 55"/>
            <p:cNvSpPr>
              <a:spLocks noChangeShapeType="1"/>
            </p:cNvSpPr>
            <p:nvPr/>
          </p:nvSpPr>
          <p:spPr bwMode="auto">
            <a:xfrm flipV="1">
              <a:off x="2688" y="3072"/>
              <a:ext cx="96" cy="192"/>
            </a:xfrm>
            <a:prstGeom prst="line">
              <a:avLst/>
            </a:prstGeom>
            <a:noFill/>
            <a:ln w="9525">
              <a:solidFill>
                <a:schemeClr val="tx1"/>
              </a:solidFill>
              <a:round/>
              <a:headEnd/>
              <a:tailEnd/>
            </a:ln>
          </p:spPr>
          <p:txBody>
            <a:bodyPr wrap="none" anchor="ctr"/>
            <a:lstStyle/>
            <a:p>
              <a:endParaRPr lang="en-US"/>
            </a:p>
          </p:txBody>
        </p:sp>
        <p:sp>
          <p:nvSpPr>
            <p:cNvPr id="25647" name="Line 56"/>
            <p:cNvSpPr>
              <a:spLocks noChangeShapeType="1"/>
            </p:cNvSpPr>
            <p:nvPr/>
          </p:nvSpPr>
          <p:spPr bwMode="auto">
            <a:xfrm>
              <a:off x="2400" y="2496"/>
              <a:ext cx="720" cy="240"/>
            </a:xfrm>
            <a:prstGeom prst="line">
              <a:avLst/>
            </a:prstGeom>
            <a:noFill/>
            <a:ln w="9525">
              <a:solidFill>
                <a:schemeClr val="tx1"/>
              </a:solidFill>
              <a:round/>
              <a:headEnd/>
              <a:tailEnd/>
            </a:ln>
          </p:spPr>
          <p:txBody>
            <a:bodyPr wrap="none" anchor="ctr"/>
            <a:lstStyle/>
            <a:p>
              <a:endParaRPr lang="en-US"/>
            </a:p>
          </p:txBody>
        </p:sp>
        <p:sp>
          <p:nvSpPr>
            <p:cNvPr id="25648" name="Line 57"/>
            <p:cNvSpPr>
              <a:spLocks noChangeShapeType="1"/>
            </p:cNvSpPr>
            <p:nvPr/>
          </p:nvSpPr>
          <p:spPr bwMode="auto">
            <a:xfrm flipV="1">
              <a:off x="3072" y="2736"/>
              <a:ext cx="48" cy="192"/>
            </a:xfrm>
            <a:prstGeom prst="line">
              <a:avLst/>
            </a:prstGeom>
            <a:noFill/>
            <a:ln w="9525">
              <a:solidFill>
                <a:schemeClr val="tx1"/>
              </a:solidFill>
              <a:round/>
              <a:headEnd/>
              <a:tailEnd/>
            </a:ln>
          </p:spPr>
          <p:txBody>
            <a:bodyPr wrap="none" anchor="ctr"/>
            <a:lstStyle/>
            <a:p>
              <a:endParaRPr lang="en-US"/>
            </a:p>
          </p:txBody>
        </p:sp>
        <p:sp>
          <p:nvSpPr>
            <p:cNvPr id="25649" name="Text Box 58"/>
            <p:cNvSpPr txBox="1">
              <a:spLocks noChangeArrowheads="1"/>
            </p:cNvSpPr>
            <p:nvPr/>
          </p:nvSpPr>
          <p:spPr bwMode="auto">
            <a:xfrm>
              <a:off x="4429" y="1824"/>
              <a:ext cx="1523" cy="407"/>
            </a:xfrm>
            <a:prstGeom prst="rect">
              <a:avLst/>
            </a:prstGeom>
            <a:noFill/>
            <a:ln w="9525">
              <a:noFill/>
              <a:miter lim="800000"/>
              <a:headEnd/>
              <a:tailEnd/>
            </a:ln>
          </p:spPr>
          <p:txBody>
            <a:bodyPr wrap="square">
              <a:spAutoFit/>
            </a:bodyPr>
            <a:lstStyle/>
            <a:p>
              <a:pPr algn="ctr" eaLnBrk="0" hangingPunct="0"/>
              <a:r>
                <a:rPr lang="en-US" altLang="zh-CN" b="1" dirty="0">
                  <a:solidFill>
                    <a:srgbClr val="FF0000"/>
                  </a:solidFill>
                  <a:latin typeface="Times New Roman" pitchFamily="18" charset="0"/>
                  <a:ea typeface="SimSun" pitchFamily="2" charset="-122"/>
                </a:rPr>
                <a:t>Agglomerative Nesting</a:t>
              </a:r>
            </a:p>
            <a:p>
              <a:pPr algn="ctr" eaLnBrk="0" hangingPunct="0"/>
              <a:r>
                <a:rPr lang="en-US" altLang="zh-CN" b="1" dirty="0">
                  <a:latin typeface="Times New Roman" pitchFamily="18" charset="0"/>
                  <a:ea typeface="SimSun" pitchFamily="2" charset="-122"/>
                </a:rPr>
                <a:t>(AGNES)</a:t>
              </a:r>
            </a:p>
          </p:txBody>
        </p:sp>
        <p:sp>
          <p:nvSpPr>
            <p:cNvPr id="25650" name="Text Box 59"/>
            <p:cNvSpPr txBox="1">
              <a:spLocks noChangeArrowheads="1"/>
            </p:cNvSpPr>
            <p:nvPr/>
          </p:nvSpPr>
          <p:spPr bwMode="auto">
            <a:xfrm>
              <a:off x="4494" y="3552"/>
              <a:ext cx="1266" cy="407"/>
            </a:xfrm>
            <a:prstGeom prst="rect">
              <a:avLst/>
            </a:prstGeom>
            <a:noFill/>
            <a:ln w="9525">
              <a:noFill/>
              <a:miter lim="800000"/>
              <a:headEnd/>
              <a:tailEnd/>
            </a:ln>
          </p:spPr>
          <p:txBody>
            <a:bodyPr wrap="square">
              <a:spAutoFit/>
            </a:bodyPr>
            <a:lstStyle/>
            <a:p>
              <a:pPr algn="ctr" eaLnBrk="0" hangingPunct="0"/>
              <a:r>
                <a:rPr lang="en-US" altLang="zh-CN" b="1" dirty="0">
                  <a:solidFill>
                    <a:srgbClr val="FF0000"/>
                  </a:solidFill>
                  <a:latin typeface="Times New Roman" pitchFamily="18" charset="0"/>
                  <a:ea typeface="SimSun" pitchFamily="2" charset="-122"/>
                </a:rPr>
                <a:t>Divisive Analysis</a:t>
              </a:r>
            </a:p>
            <a:p>
              <a:pPr algn="ctr" eaLnBrk="0" hangingPunct="0"/>
              <a:r>
                <a:rPr lang="en-US" altLang="zh-CN" b="1" dirty="0">
                  <a:latin typeface="Times New Roman" pitchFamily="18" charset="0"/>
                  <a:ea typeface="SimSun" pitchFamily="2" charset="-122"/>
                </a:rPr>
                <a:t>(DIANA)</a:t>
              </a:r>
              <a:endParaRPr lang="en-US" altLang="zh-CN" dirty="0">
                <a:latin typeface="Times New Roman" pitchFamily="18" charset="0"/>
                <a:ea typeface="SimSun" pitchFamily="2" charset="-122"/>
              </a:endParaRPr>
            </a:p>
          </p:txBody>
        </p:sp>
      </p:grpSp>
      <p:cxnSp>
        <p:nvCxnSpPr>
          <p:cNvPr id="61" name="Straight Connector 60"/>
          <p:cNvCxnSpPr/>
          <p:nvPr/>
        </p:nvCxnSpPr>
        <p:spPr>
          <a:xfrm>
            <a:off x="163513" y="7620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667341"/>
      </p:ext>
    </p:extLst>
  </p:cSld>
  <p:clrMapOvr>
    <a:masterClrMapping/>
  </p:clrMapOvr>
  <p:transition>
    <p:strips dir="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17DB-2ED0-B40A-585B-26886B2B76A2}"/>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1BF19169-DFA0-9C99-5773-2A59AB9AB8D0}"/>
              </a:ext>
            </a:extLst>
          </p:cNvPr>
          <p:cNvSpPr>
            <a:spLocks noGrp="1"/>
          </p:cNvSpPr>
          <p:nvPr>
            <p:ph sz="quarter" idx="1"/>
          </p:nvPr>
        </p:nvSpPr>
        <p:spPr/>
        <p:txBody>
          <a:bodyPr/>
          <a:lstStyle/>
          <a:p>
            <a:r>
              <a:rPr lang="en-US" b="0" i="0" dirty="0">
                <a:solidFill>
                  <a:srgbClr val="131313"/>
                </a:solidFill>
                <a:effectLst/>
                <a:latin typeface="Roboto" panose="02000000000000000000" pitchFamily="2" charset="0"/>
              </a:rPr>
              <a:t>Suppose that the data mining task is to cluster points into three clusters, where the points are A1(2, 10), A2(2, 5), A3(8, 4), B1(5, 8), B2(7, 5), B3(6, 4), C1(1, 2), C2(4, 9). The distance function is Euclidean distance. Suppose initially we assign A1, B1, and C1 as the center of each cluster, respectively.</a:t>
            </a:r>
            <a:endParaRPr lang="en-IN" dirty="0"/>
          </a:p>
        </p:txBody>
      </p:sp>
      <p:sp>
        <p:nvSpPr>
          <p:cNvPr id="4" name="Slide Number Placeholder 3">
            <a:extLst>
              <a:ext uri="{FF2B5EF4-FFF2-40B4-BE49-F238E27FC236}">
                <a16:creationId xmlns:a16="http://schemas.microsoft.com/office/drawing/2014/main" id="{721AFA90-2487-8ADE-E91E-F9F372B16833}"/>
              </a:ext>
            </a:extLst>
          </p:cNvPr>
          <p:cNvSpPr>
            <a:spLocks noGrp="1"/>
          </p:cNvSpPr>
          <p:nvPr>
            <p:ph type="sldNum" sz="quarter" idx="12"/>
          </p:nvPr>
        </p:nvSpPr>
        <p:spPr/>
        <p:txBody>
          <a:bodyPr/>
          <a:lstStyle/>
          <a:p>
            <a:pPr>
              <a:defRPr/>
            </a:pPr>
            <a:fld id="{80EE7860-A516-4C37-88BB-EA52275B68E4}" type="slidenum">
              <a:rPr lang="en-US" smtClean="0"/>
              <a:pPr>
                <a:defRPr/>
              </a:pPr>
              <a:t>16</a:t>
            </a:fld>
            <a:endParaRPr lang="en-US"/>
          </a:p>
        </p:txBody>
      </p:sp>
    </p:spTree>
    <p:extLst>
      <p:ext uri="{BB962C8B-B14F-4D97-AF65-F5344CB8AC3E}">
        <p14:creationId xmlns:p14="http://schemas.microsoft.com/office/powerpoint/2010/main" val="2052611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29BB-1317-AD48-C8ED-23E1E1C70580}"/>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82844948-F0E8-062C-0EE1-EE8DDDA99C3D}"/>
              </a:ext>
            </a:extLst>
          </p:cNvPr>
          <p:cNvPicPr>
            <a:picLocks noGrp="1" noChangeAspect="1"/>
          </p:cNvPicPr>
          <p:nvPr>
            <p:ph sz="quarter" idx="1"/>
          </p:nvPr>
        </p:nvPicPr>
        <p:blipFill rotWithShape="1">
          <a:blip r:embed="rId2"/>
          <a:srcRect t="10007" b="11324"/>
          <a:stretch/>
        </p:blipFill>
        <p:spPr>
          <a:xfrm>
            <a:off x="914400" y="1409700"/>
            <a:ext cx="7772400" cy="5029200"/>
          </a:xfrm>
        </p:spPr>
      </p:pic>
      <p:sp>
        <p:nvSpPr>
          <p:cNvPr id="4" name="Slide Number Placeholder 3">
            <a:extLst>
              <a:ext uri="{FF2B5EF4-FFF2-40B4-BE49-F238E27FC236}">
                <a16:creationId xmlns:a16="http://schemas.microsoft.com/office/drawing/2014/main" id="{BA66462B-089F-70A2-2D5A-177BC570E433}"/>
              </a:ext>
            </a:extLst>
          </p:cNvPr>
          <p:cNvSpPr>
            <a:spLocks noGrp="1"/>
          </p:cNvSpPr>
          <p:nvPr>
            <p:ph type="sldNum" sz="quarter" idx="12"/>
          </p:nvPr>
        </p:nvSpPr>
        <p:spPr/>
        <p:txBody>
          <a:bodyPr/>
          <a:lstStyle/>
          <a:p>
            <a:pPr>
              <a:defRPr/>
            </a:pPr>
            <a:fld id="{80EE7860-A516-4C37-88BB-EA52275B68E4}" type="slidenum">
              <a:rPr lang="en-US" smtClean="0"/>
              <a:pPr>
                <a:defRPr/>
              </a:pPr>
              <a:t>17</a:t>
            </a:fld>
            <a:endParaRPr lang="en-US"/>
          </a:p>
        </p:txBody>
      </p:sp>
    </p:spTree>
    <p:extLst>
      <p:ext uri="{BB962C8B-B14F-4D97-AF65-F5344CB8AC3E}">
        <p14:creationId xmlns:p14="http://schemas.microsoft.com/office/powerpoint/2010/main" val="1121678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90AC0-0173-3547-ED7C-059ECD18A807}"/>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1C21D92D-1B22-6360-0B5D-926F0D354954}"/>
              </a:ext>
            </a:extLst>
          </p:cNvPr>
          <p:cNvSpPr>
            <a:spLocks noGrp="1"/>
          </p:cNvSpPr>
          <p:nvPr>
            <p:ph type="sldNum" sz="quarter" idx="12"/>
          </p:nvPr>
        </p:nvSpPr>
        <p:spPr/>
        <p:txBody>
          <a:bodyPr/>
          <a:lstStyle/>
          <a:p>
            <a:pPr>
              <a:defRPr/>
            </a:pPr>
            <a:fld id="{80EE7860-A516-4C37-88BB-EA52275B68E4}" type="slidenum">
              <a:rPr lang="en-US" smtClean="0"/>
              <a:pPr>
                <a:defRPr/>
              </a:pPr>
              <a:t>18</a:t>
            </a:fld>
            <a:endParaRPr lang="en-US"/>
          </a:p>
        </p:txBody>
      </p:sp>
      <p:sp>
        <p:nvSpPr>
          <p:cNvPr id="8" name="Content Placeholder 7">
            <a:extLst>
              <a:ext uri="{FF2B5EF4-FFF2-40B4-BE49-F238E27FC236}">
                <a16:creationId xmlns:a16="http://schemas.microsoft.com/office/drawing/2014/main" id="{BA2D5561-D547-F001-A60E-6B3E6BBD9A02}"/>
              </a:ext>
            </a:extLst>
          </p:cNvPr>
          <p:cNvSpPr>
            <a:spLocks noGrp="1"/>
          </p:cNvSpPr>
          <p:nvPr>
            <p:ph sz="quarter" idx="1"/>
          </p:nvPr>
        </p:nvSpPr>
        <p:spPr/>
        <p:txBody>
          <a:bodyPr/>
          <a:lstStyle/>
          <a:p>
            <a:endParaRPr lang="en-IN"/>
          </a:p>
        </p:txBody>
      </p:sp>
      <p:pic>
        <p:nvPicPr>
          <p:cNvPr id="10" name="Picture 9">
            <a:extLst>
              <a:ext uri="{FF2B5EF4-FFF2-40B4-BE49-F238E27FC236}">
                <a16:creationId xmlns:a16="http://schemas.microsoft.com/office/drawing/2014/main" id="{7F73AFD5-7BDF-2411-426B-536231FF8C5F}"/>
              </a:ext>
            </a:extLst>
          </p:cNvPr>
          <p:cNvPicPr>
            <a:picLocks noChangeAspect="1"/>
          </p:cNvPicPr>
          <p:nvPr/>
        </p:nvPicPr>
        <p:blipFill rotWithShape="1">
          <a:blip r:embed="rId2"/>
          <a:srcRect t="11481" b="21852"/>
          <a:stretch/>
        </p:blipFill>
        <p:spPr>
          <a:xfrm>
            <a:off x="0" y="1447799"/>
            <a:ext cx="9144000" cy="4762501"/>
          </a:xfrm>
          <a:prstGeom prst="rect">
            <a:avLst/>
          </a:prstGeom>
        </p:spPr>
      </p:pic>
    </p:spTree>
    <p:extLst>
      <p:ext uri="{BB962C8B-B14F-4D97-AF65-F5344CB8AC3E}">
        <p14:creationId xmlns:p14="http://schemas.microsoft.com/office/powerpoint/2010/main" val="286667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CBE-1976-26D5-AD7F-1134B9ADDD64}"/>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EDC51C3D-A635-5EF2-E3EA-455C24463349}"/>
              </a:ext>
            </a:extLst>
          </p:cNvPr>
          <p:cNvPicPr>
            <a:picLocks noGrp="1" noChangeAspect="1"/>
          </p:cNvPicPr>
          <p:nvPr>
            <p:ph sz="quarter" idx="1"/>
          </p:nvPr>
        </p:nvPicPr>
        <p:blipFill rotWithShape="1">
          <a:blip r:embed="rId2"/>
          <a:srcRect t="11657" b="23855"/>
          <a:stretch/>
        </p:blipFill>
        <p:spPr>
          <a:xfrm>
            <a:off x="838200" y="1752600"/>
            <a:ext cx="7772400" cy="4724400"/>
          </a:xfrm>
        </p:spPr>
      </p:pic>
      <p:sp>
        <p:nvSpPr>
          <p:cNvPr id="4" name="Slide Number Placeholder 3">
            <a:extLst>
              <a:ext uri="{FF2B5EF4-FFF2-40B4-BE49-F238E27FC236}">
                <a16:creationId xmlns:a16="http://schemas.microsoft.com/office/drawing/2014/main" id="{08CDC345-403D-7429-4E06-7A41ECC4D9A2}"/>
              </a:ext>
            </a:extLst>
          </p:cNvPr>
          <p:cNvSpPr>
            <a:spLocks noGrp="1"/>
          </p:cNvSpPr>
          <p:nvPr>
            <p:ph type="sldNum" sz="quarter" idx="12"/>
          </p:nvPr>
        </p:nvSpPr>
        <p:spPr/>
        <p:txBody>
          <a:bodyPr/>
          <a:lstStyle/>
          <a:p>
            <a:pPr>
              <a:defRPr/>
            </a:pPr>
            <a:fld id="{80EE7860-A516-4C37-88BB-EA52275B68E4}" type="slidenum">
              <a:rPr lang="en-US" smtClean="0"/>
              <a:pPr>
                <a:defRPr/>
              </a:pPr>
              <a:t>19</a:t>
            </a:fld>
            <a:endParaRPr lang="en-US"/>
          </a:p>
        </p:txBody>
      </p:sp>
    </p:spTree>
    <p:extLst>
      <p:ext uri="{BB962C8B-B14F-4D97-AF65-F5344CB8AC3E}">
        <p14:creationId xmlns:p14="http://schemas.microsoft.com/office/powerpoint/2010/main" val="337331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AD10FAF3-C127-4818-89EE-8C1F95E1A2BD}" type="slidenum">
              <a:rPr lang="en-US" smtClean="0"/>
              <a:pPr/>
              <a:t>2</a:t>
            </a:fld>
            <a:endParaRPr lang="en-US"/>
          </a:p>
        </p:txBody>
      </p:sp>
      <p:sp>
        <p:nvSpPr>
          <p:cNvPr id="9219" name="Rectangle 2"/>
          <p:cNvSpPr>
            <a:spLocks noGrp="1" noChangeArrowheads="1"/>
          </p:cNvSpPr>
          <p:nvPr>
            <p:ph type="title"/>
          </p:nvPr>
        </p:nvSpPr>
        <p:spPr>
          <a:xfrm>
            <a:off x="685800" y="533400"/>
            <a:ext cx="8077200" cy="2971800"/>
          </a:xfrm>
        </p:spPr>
        <p:txBody>
          <a:bodyPr/>
          <a:lstStyle/>
          <a:p>
            <a:pPr algn="ctr" eaLnBrk="1" hangingPunct="1"/>
            <a:r>
              <a:rPr lang="en-US" sz="5400" b="1">
                <a:solidFill>
                  <a:srgbClr val="FF0000"/>
                </a:solidFill>
                <a:latin typeface="Times New Roman" pitchFamily="18" charset="0"/>
                <a:cs typeface="Times New Roman" pitchFamily="18" charset="0"/>
              </a:rPr>
              <a:t>Clustering</a:t>
            </a:r>
            <a:endParaRPr lang="en-US" b="1">
              <a:solidFill>
                <a:srgbClr val="FF0000"/>
              </a:solidFill>
              <a:latin typeface="Times New Roman" pitchFamily="18" charset="0"/>
              <a:cs typeface="Times New Roman" pitchFamily="18" charset="0"/>
            </a:endParaRPr>
          </a:p>
        </p:txBody>
      </p:sp>
      <p:cxnSp>
        <p:nvCxnSpPr>
          <p:cNvPr id="4" name="Straight Connector 3"/>
          <p:cNvCxnSpPr/>
          <p:nvPr/>
        </p:nvCxnSpPr>
        <p:spPr>
          <a:xfrm>
            <a:off x="163513" y="7620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5702-0886-EA4C-6710-A6C9821DA35F}"/>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1C2D7544-4F8F-EA41-F9FA-8C10C611A6B9}"/>
              </a:ext>
            </a:extLst>
          </p:cNvPr>
          <p:cNvPicPr>
            <a:picLocks noGrp="1" noChangeAspect="1"/>
          </p:cNvPicPr>
          <p:nvPr>
            <p:ph sz="quarter" idx="1"/>
          </p:nvPr>
        </p:nvPicPr>
        <p:blipFill rotWithShape="1">
          <a:blip r:embed="rId2"/>
          <a:srcRect l="-430" t="9539" r="430" b="14188"/>
          <a:stretch/>
        </p:blipFill>
        <p:spPr>
          <a:xfrm>
            <a:off x="914400" y="1752601"/>
            <a:ext cx="7772400" cy="4457700"/>
          </a:xfrm>
        </p:spPr>
      </p:pic>
      <p:sp>
        <p:nvSpPr>
          <p:cNvPr id="4" name="Slide Number Placeholder 3">
            <a:extLst>
              <a:ext uri="{FF2B5EF4-FFF2-40B4-BE49-F238E27FC236}">
                <a16:creationId xmlns:a16="http://schemas.microsoft.com/office/drawing/2014/main" id="{B79C3F8C-C8F0-0E26-E1F9-B09AECB334D8}"/>
              </a:ext>
            </a:extLst>
          </p:cNvPr>
          <p:cNvSpPr>
            <a:spLocks noGrp="1"/>
          </p:cNvSpPr>
          <p:nvPr>
            <p:ph type="sldNum" sz="quarter" idx="12"/>
          </p:nvPr>
        </p:nvSpPr>
        <p:spPr/>
        <p:txBody>
          <a:bodyPr/>
          <a:lstStyle/>
          <a:p>
            <a:pPr>
              <a:defRPr/>
            </a:pPr>
            <a:fld id="{80EE7860-A516-4C37-88BB-EA52275B68E4}" type="slidenum">
              <a:rPr lang="en-US" smtClean="0"/>
              <a:pPr>
                <a:defRPr/>
              </a:pPr>
              <a:t>20</a:t>
            </a:fld>
            <a:endParaRPr lang="en-US"/>
          </a:p>
        </p:txBody>
      </p:sp>
    </p:spTree>
    <p:extLst>
      <p:ext uri="{BB962C8B-B14F-4D97-AF65-F5344CB8AC3E}">
        <p14:creationId xmlns:p14="http://schemas.microsoft.com/office/powerpoint/2010/main" val="3250688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E667-5FC3-176D-76D7-6AA6977772EE}"/>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AED7EC93-676B-FE6E-F8E1-79B9B0F9642E}"/>
              </a:ext>
            </a:extLst>
          </p:cNvPr>
          <p:cNvPicPr>
            <a:picLocks noGrp="1" noChangeAspect="1"/>
          </p:cNvPicPr>
          <p:nvPr>
            <p:ph sz="quarter" idx="1"/>
          </p:nvPr>
        </p:nvPicPr>
        <p:blipFill rotWithShape="1">
          <a:blip r:embed="rId2"/>
          <a:srcRect t="11656" b="11656"/>
          <a:stretch/>
        </p:blipFill>
        <p:spPr>
          <a:xfrm>
            <a:off x="914400" y="2057399"/>
            <a:ext cx="7772400" cy="3352801"/>
          </a:xfrm>
        </p:spPr>
      </p:pic>
      <p:sp>
        <p:nvSpPr>
          <p:cNvPr id="4" name="Slide Number Placeholder 3">
            <a:extLst>
              <a:ext uri="{FF2B5EF4-FFF2-40B4-BE49-F238E27FC236}">
                <a16:creationId xmlns:a16="http://schemas.microsoft.com/office/drawing/2014/main" id="{75DEE479-6905-3F7E-F254-E6F4D81936C7}"/>
              </a:ext>
            </a:extLst>
          </p:cNvPr>
          <p:cNvSpPr>
            <a:spLocks noGrp="1"/>
          </p:cNvSpPr>
          <p:nvPr>
            <p:ph type="sldNum" sz="quarter" idx="12"/>
          </p:nvPr>
        </p:nvSpPr>
        <p:spPr/>
        <p:txBody>
          <a:bodyPr/>
          <a:lstStyle/>
          <a:p>
            <a:pPr>
              <a:defRPr/>
            </a:pPr>
            <a:fld id="{80EE7860-A516-4C37-88BB-EA52275B68E4}" type="slidenum">
              <a:rPr lang="en-US" smtClean="0"/>
              <a:pPr>
                <a:defRPr/>
              </a:pPr>
              <a:t>21</a:t>
            </a:fld>
            <a:endParaRPr lang="en-US"/>
          </a:p>
        </p:txBody>
      </p:sp>
    </p:spTree>
    <p:extLst>
      <p:ext uri="{BB962C8B-B14F-4D97-AF65-F5344CB8AC3E}">
        <p14:creationId xmlns:p14="http://schemas.microsoft.com/office/powerpoint/2010/main" val="4001110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D39E-3BC6-0A2D-39EA-BB4D504DD3D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14747D65-AEAB-4065-BD19-77577F443B6F}"/>
              </a:ext>
            </a:extLst>
          </p:cNvPr>
          <p:cNvPicPr>
            <a:picLocks noGrp="1" noChangeAspect="1"/>
          </p:cNvPicPr>
          <p:nvPr>
            <p:ph sz="quarter" idx="1"/>
          </p:nvPr>
        </p:nvPicPr>
        <p:blipFill rotWithShape="1">
          <a:blip r:embed="rId2"/>
          <a:srcRect t="11656" b="9913"/>
          <a:stretch/>
        </p:blipFill>
        <p:spPr>
          <a:xfrm>
            <a:off x="914400" y="2057399"/>
            <a:ext cx="7772400" cy="3429001"/>
          </a:xfrm>
        </p:spPr>
      </p:pic>
      <p:sp>
        <p:nvSpPr>
          <p:cNvPr id="4" name="Slide Number Placeholder 3">
            <a:extLst>
              <a:ext uri="{FF2B5EF4-FFF2-40B4-BE49-F238E27FC236}">
                <a16:creationId xmlns:a16="http://schemas.microsoft.com/office/drawing/2014/main" id="{D7405558-B177-16F8-4BC9-387B0824CBF6}"/>
              </a:ext>
            </a:extLst>
          </p:cNvPr>
          <p:cNvSpPr>
            <a:spLocks noGrp="1"/>
          </p:cNvSpPr>
          <p:nvPr>
            <p:ph type="sldNum" sz="quarter" idx="12"/>
          </p:nvPr>
        </p:nvSpPr>
        <p:spPr/>
        <p:txBody>
          <a:bodyPr/>
          <a:lstStyle/>
          <a:p>
            <a:pPr>
              <a:defRPr/>
            </a:pPr>
            <a:fld id="{80EE7860-A516-4C37-88BB-EA52275B68E4}" type="slidenum">
              <a:rPr lang="en-US" smtClean="0"/>
              <a:pPr>
                <a:defRPr/>
              </a:pPr>
              <a:t>22</a:t>
            </a:fld>
            <a:endParaRPr lang="en-US"/>
          </a:p>
        </p:txBody>
      </p:sp>
    </p:spTree>
    <p:extLst>
      <p:ext uri="{BB962C8B-B14F-4D97-AF65-F5344CB8AC3E}">
        <p14:creationId xmlns:p14="http://schemas.microsoft.com/office/powerpoint/2010/main" val="2573878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09FB-B6CD-435A-D1F9-6FC2D2B8E5B8}"/>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F541098C-85BD-D591-2FE0-963E0405CCDC}"/>
              </a:ext>
            </a:extLst>
          </p:cNvPr>
          <p:cNvPicPr>
            <a:picLocks noGrp="1" noChangeAspect="1"/>
          </p:cNvPicPr>
          <p:nvPr>
            <p:ph sz="quarter" idx="1"/>
          </p:nvPr>
        </p:nvPicPr>
        <p:blipFill rotWithShape="1">
          <a:blip r:embed="rId2"/>
          <a:srcRect l="36275" t="20369" r="19608" b="11657"/>
          <a:stretch/>
        </p:blipFill>
        <p:spPr>
          <a:xfrm>
            <a:off x="685800" y="1417638"/>
            <a:ext cx="7696200" cy="4906962"/>
          </a:xfrm>
        </p:spPr>
      </p:pic>
      <p:sp>
        <p:nvSpPr>
          <p:cNvPr id="4" name="Slide Number Placeholder 3">
            <a:extLst>
              <a:ext uri="{FF2B5EF4-FFF2-40B4-BE49-F238E27FC236}">
                <a16:creationId xmlns:a16="http://schemas.microsoft.com/office/drawing/2014/main" id="{EF304B99-5526-7FC8-78B4-8373DE243F9C}"/>
              </a:ext>
            </a:extLst>
          </p:cNvPr>
          <p:cNvSpPr>
            <a:spLocks noGrp="1"/>
          </p:cNvSpPr>
          <p:nvPr>
            <p:ph type="sldNum" sz="quarter" idx="12"/>
          </p:nvPr>
        </p:nvSpPr>
        <p:spPr/>
        <p:txBody>
          <a:bodyPr/>
          <a:lstStyle/>
          <a:p>
            <a:pPr>
              <a:defRPr/>
            </a:pPr>
            <a:fld id="{80EE7860-A516-4C37-88BB-EA52275B68E4}" type="slidenum">
              <a:rPr lang="en-US" smtClean="0"/>
              <a:pPr>
                <a:defRPr/>
              </a:pPr>
              <a:t>23</a:t>
            </a:fld>
            <a:endParaRPr lang="en-US"/>
          </a:p>
        </p:txBody>
      </p:sp>
    </p:spTree>
    <p:extLst>
      <p:ext uri="{BB962C8B-B14F-4D97-AF65-F5344CB8AC3E}">
        <p14:creationId xmlns:p14="http://schemas.microsoft.com/office/powerpoint/2010/main" val="2504899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A577-7EF3-6FC7-DFFA-4F355BC53A7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F6C4DD12-A1F0-27F8-E181-4AD0A70A1531}"/>
              </a:ext>
            </a:extLst>
          </p:cNvPr>
          <p:cNvPicPr>
            <a:picLocks noGrp="1" noChangeAspect="1"/>
          </p:cNvPicPr>
          <p:nvPr>
            <p:ph sz="quarter" idx="1"/>
          </p:nvPr>
        </p:nvPicPr>
        <p:blipFill rotWithShape="1">
          <a:blip r:embed="rId2"/>
          <a:srcRect l="44660" t="32570" r="30097" b="27342"/>
          <a:stretch/>
        </p:blipFill>
        <p:spPr>
          <a:xfrm>
            <a:off x="1752600" y="1524000"/>
            <a:ext cx="5410200" cy="4785946"/>
          </a:xfrm>
        </p:spPr>
      </p:pic>
      <p:sp>
        <p:nvSpPr>
          <p:cNvPr id="4" name="Slide Number Placeholder 3">
            <a:extLst>
              <a:ext uri="{FF2B5EF4-FFF2-40B4-BE49-F238E27FC236}">
                <a16:creationId xmlns:a16="http://schemas.microsoft.com/office/drawing/2014/main" id="{4BB51EA9-C85E-65CC-5024-20A885DEB558}"/>
              </a:ext>
            </a:extLst>
          </p:cNvPr>
          <p:cNvSpPr>
            <a:spLocks noGrp="1"/>
          </p:cNvSpPr>
          <p:nvPr>
            <p:ph type="sldNum" sz="quarter" idx="12"/>
          </p:nvPr>
        </p:nvSpPr>
        <p:spPr/>
        <p:txBody>
          <a:bodyPr/>
          <a:lstStyle/>
          <a:p>
            <a:pPr>
              <a:defRPr/>
            </a:pPr>
            <a:fld id="{80EE7860-A516-4C37-88BB-EA52275B68E4}" type="slidenum">
              <a:rPr lang="en-US" smtClean="0"/>
              <a:pPr>
                <a:defRPr/>
              </a:pPr>
              <a:t>24</a:t>
            </a:fld>
            <a:endParaRPr lang="en-US"/>
          </a:p>
        </p:txBody>
      </p:sp>
    </p:spTree>
    <p:extLst>
      <p:ext uri="{BB962C8B-B14F-4D97-AF65-F5344CB8AC3E}">
        <p14:creationId xmlns:p14="http://schemas.microsoft.com/office/powerpoint/2010/main" val="3839501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838200" y="228600"/>
            <a:ext cx="7772400" cy="579438"/>
          </a:xfrm>
        </p:spPr>
        <p:txBody>
          <a:bodyPr/>
          <a:lstStyle/>
          <a:p>
            <a:pPr algn="ctr" eaLnBrk="1" hangingPunct="1"/>
            <a:r>
              <a:rPr lang="en-US" sz="3200" b="1" dirty="0">
                <a:latin typeface="Times New Roman" pitchFamily="18" charset="0"/>
                <a:cs typeface="Times New Roman" pitchFamily="18" charset="0"/>
              </a:rPr>
              <a:t>Hierarchical Clustering</a:t>
            </a:r>
          </a:p>
        </p:txBody>
      </p:sp>
      <p:sp>
        <p:nvSpPr>
          <p:cNvPr id="26627" name="Slide Number Placeholder 3"/>
          <p:cNvSpPr>
            <a:spLocks noGrp="1"/>
          </p:cNvSpPr>
          <p:nvPr>
            <p:ph type="sldNum" sz="quarter" idx="12"/>
          </p:nvPr>
        </p:nvSpPr>
        <p:spPr>
          <a:noFill/>
        </p:spPr>
        <p:txBody>
          <a:bodyPr/>
          <a:lstStyle/>
          <a:p>
            <a:fld id="{E3A56058-077F-4579-B53D-CE415F459B47}" type="slidenum">
              <a:rPr lang="en-US" smtClean="0"/>
              <a:pPr/>
              <a:t>25</a:t>
            </a:fld>
            <a:endParaRPr lang="en-US"/>
          </a:p>
        </p:txBody>
      </p:sp>
      <p:sp>
        <p:nvSpPr>
          <p:cNvPr id="5" name="Rectangle 3"/>
          <p:cNvSpPr txBox="1">
            <a:spLocks noChangeArrowheads="1"/>
          </p:cNvSpPr>
          <p:nvPr/>
        </p:nvSpPr>
        <p:spPr bwMode="auto">
          <a:xfrm>
            <a:off x="304800" y="2133600"/>
            <a:ext cx="3962400" cy="3657600"/>
          </a:xfrm>
          <a:prstGeom prst="rect">
            <a:avLst/>
          </a:prstGeom>
          <a:noFill/>
          <a:ln w="9525">
            <a:noFill/>
            <a:miter lim="800000"/>
            <a:headEnd/>
            <a:tailEnd/>
          </a:ln>
          <a:effectLst/>
        </p:spPr>
        <p:txBody>
          <a:bodyPr/>
          <a:lstStyle/>
          <a:p>
            <a:pPr marL="533400" indent="-533400" algn="ctr">
              <a:spcBef>
                <a:spcPct val="20000"/>
              </a:spcBef>
              <a:buClr>
                <a:schemeClr val="folHlink"/>
              </a:buClr>
              <a:buSzPct val="60000"/>
              <a:defRPr/>
            </a:pPr>
            <a:r>
              <a:rPr lang="en-US" sz="2400" kern="0" dirty="0">
                <a:solidFill>
                  <a:srgbClr val="FF3300"/>
                </a:solidFill>
                <a:latin typeface="+mn-lt"/>
                <a:cs typeface="Times New Roman" pitchFamily="18" charset="0"/>
              </a:rPr>
              <a:t>Agglomerative (bottom up)</a:t>
            </a:r>
          </a:p>
          <a:p>
            <a:pPr marL="533400" indent="-533400" algn="just">
              <a:spcBef>
                <a:spcPct val="20000"/>
              </a:spcBef>
              <a:buClr>
                <a:schemeClr val="folHlink"/>
              </a:buClr>
              <a:buSzPct val="60000"/>
              <a:defRPr/>
            </a:pPr>
            <a:endParaRPr lang="en-US" sz="2400" kern="0" dirty="0">
              <a:solidFill>
                <a:srgbClr val="FF3300"/>
              </a:solidFill>
              <a:latin typeface="+mn-lt"/>
              <a:cs typeface="Times New Roman" pitchFamily="18" charset="0"/>
            </a:endParaRPr>
          </a:p>
          <a:p>
            <a:pPr marL="228600" indent="-228600" algn="just">
              <a:spcBef>
                <a:spcPct val="20000"/>
              </a:spcBef>
              <a:buClr>
                <a:schemeClr val="folHlink"/>
              </a:buClr>
              <a:buSzPct val="60000"/>
              <a:buFontTx/>
              <a:buAutoNum type="arabicPeriod"/>
              <a:defRPr/>
            </a:pPr>
            <a:r>
              <a:rPr lang="en-US" sz="2400" kern="0" dirty="0">
                <a:latin typeface="+mn-lt"/>
                <a:cs typeface="Times New Roman" pitchFamily="18" charset="0"/>
              </a:rPr>
              <a:t>Start with 1 point (singleton)</a:t>
            </a:r>
          </a:p>
          <a:p>
            <a:pPr marL="228600" indent="-228600" algn="just">
              <a:spcBef>
                <a:spcPct val="20000"/>
              </a:spcBef>
              <a:buClr>
                <a:schemeClr val="folHlink"/>
              </a:buClr>
              <a:buSzPct val="60000"/>
              <a:buFontTx/>
              <a:buAutoNum type="arabicPeriod"/>
              <a:defRPr/>
            </a:pPr>
            <a:r>
              <a:rPr lang="en-US" sz="2400" kern="0" dirty="0">
                <a:latin typeface="+mn-lt"/>
                <a:cs typeface="Times New Roman" pitchFamily="18" charset="0"/>
              </a:rPr>
              <a:t>Recursively add two or more appropriate clusters</a:t>
            </a:r>
          </a:p>
          <a:p>
            <a:pPr marL="228600" indent="-228600" algn="just">
              <a:spcBef>
                <a:spcPct val="20000"/>
              </a:spcBef>
              <a:buClr>
                <a:schemeClr val="folHlink"/>
              </a:buClr>
              <a:buSzPct val="60000"/>
              <a:buFontTx/>
              <a:buAutoNum type="arabicPeriod"/>
              <a:defRPr/>
            </a:pPr>
            <a:r>
              <a:rPr lang="en-US" sz="2400" kern="0" dirty="0">
                <a:latin typeface="+mn-lt"/>
                <a:cs typeface="Times New Roman" pitchFamily="18" charset="0"/>
              </a:rPr>
              <a:t>Stop when k number of clusters is achieved.</a:t>
            </a:r>
          </a:p>
        </p:txBody>
      </p:sp>
      <p:sp>
        <p:nvSpPr>
          <p:cNvPr id="6" name="Rectangle 4"/>
          <p:cNvSpPr txBox="1">
            <a:spLocks noChangeArrowheads="1"/>
          </p:cNvSpPr>
          <p:nvPr/>
        </p:nvSpPr>
        <p:spPr>
          <a:xfrm>
            <a:off x="4648200" y="2133600"/>
            <a:ext cx="3810000" cy="3429000"/>
          </a:xfrm>
          <a:prstGeom prst="rect">
            <a:avLst/>
          </a:prstGeom>
        </p:spPr>
        <p:txBody>
          <a:bodyPr/>
          <a:lstStyle/>
          <a:p>
            <a:pPr marL="228600" indent="-228600" algn="ctr">
              <a:spcBef>
                <a:spcPct val="20000"/>
              </a:spcBef>
              <a:buClr>
                <a:schemeClr val="folHlink"/>
              </a:buClr>
              <a:buSzPct val="60000"/>
              <a:defRPr/>
            </a:pPr>
            <a:r>
              <a:rPr lang="en-US" sz="2400" kern="0" dirty="0">
                <a:solidFill>
                  <a:srgbClr val="FF3300"/>
                </a:solidFill>
                <a:latin typeface="+mn-lt"/>
                <a:cs typeface="Times New Roman" pitchFamily="18" charset="0"/>
              </a:rPr>
              <a:t>Divisive (top down)</a:t>
            </a:r>
          </a:p>
          <a:p>
            <a:pPr marL="228600" indent="-228600" algn="just">
              <a:spcBef>
                <a:spcPct val="20000"/>
              </a:spcBef>
              <a:buClr>
                <a:schemeClr val="folHlink"/>
              </a:buClr>
              <a:buSzPct val="60000"/>
              <a:defRPr/>
            </a:pPr>
            <a:endParaRPr lang="en-US" sz="2400" kern="0" dirty="0">
              <a:solidFill>
                <a:srgbClr val="FF3300"/>
              </a:solidFill>
              <a:latin typeface="+mn-lt"/>
              <a:cs typeface="Times New Roman" pitchFamily="18" charset="0"/>
            </a:endParaRPr>
          </a:p>
          <a:p>
            <a:pPr marL="228600" indent="-228600" algn="just">
              <a:spcBef>
                <a:spcPct val="20000"/>
              </a:spcBef>
              <a:buClr>
                <a:schemeClr val="folHlink"/>
              </a:buClr>
              <a:buSzPct val="60000"/>
              <a:buFontTx/>
              <a:buAutoNum type="arabicPeriod"/>
              <a:defRPr/>
            </a:pPr>
            <a:r>
              <a:rPr lang="en-US" sz="2400" kern="0" dirty="0">
                <a:latin typeface="+mn-lt"/>
                <a:cs typeface="Times New Roman" pitchFamily="18" charset="0"/>
              </a:rPr>
              <a:t>Start with a big cluster</a:t>
            </a:r>
          </a:p>
          <a:p>
            <a:pPr marL="228600" indent="-228600" algn="just">
              <a:spcBef>
                <a:spcPct val="20000"/>
              </a:spcBef>
              <a:buClr>
                <a:schemeClr val="folHlink"/>
              </a:buClr>
              <a:buSzPct val="60000"/>
              <a:buFontTx/>
              <a:buAutoNum type="arabicPeriod"/>
              <a:defRPr/>
            </a:pPr>
            <a:r>
              <a:rPr lang="en-US" sz="2400" kern="0" dirty="0">
                <a:latin typeface="+mn-lt"/>
                <a:cs typeface="Times New Roman" pitchFamily="18" charset="0"/>
              </a:rPr>
              <a:t>Recursively divide into smaller clusters</a:t>
            </a:r>
          </a:p>
          <a:p>
            <a:pPr marL="228600" indent="-228600" algn="just">
              <a:spcBef>
                <a:spcPct val="20000"/>
              </a:spcBef>
              <a:buClr>
                <a:schemeClr val="folHlink"/>
              </a:buClr>
              <a:buSzPct val="60000"/>
              <a:buFontTx/>
              <a:buAutoNum type="arabicPeriod"/>
              <a:defRPr/>
            </a:pPr>
            <a:r>
              <a:rPr lang="en-US" sz="2400" kern="0" dirty="0">
                <a:latin typeface="+mn-lt"/>
                <a:cs typeface="Times New Roman" pitchFamily="18" charset="0"/>
              </a:rPr>
              <a:t>Stop when k number of clusters is achieved.</a:t>
            </a:r>
          </a:p>
        </p:txBody>
      </p:sp>
      <p:sp>
        <p:nvSpPr>
          <p:cNvPr id="26630" name="Line 5"/>
          <p:cNvSpPr>
            <a:spLocks noChangeShapeType="1"/>
          </p:cNvSpPr>
          <p:nvPr/>
        </p:nvSpPr>
        <p:spPr bwMode="auto">
          <a:xfrm>
            <a:off x="4419600" y="1524000"/>
            <a:ext cx="0" cy="4572000"/>
          </a:xfrm>
          <a:prstGeom prst="line">
            <a:avLst/>
          </a:prstGeom>
          <a:noFill/>
          <a:ln w="9525">
            <a:solidFill>
              <a:schemeClr val="tx1"/>
            </a:solidFill>
            <a:round/>
            <a:headEnd/>
            <a:tailEnd/>
          </a:ln>
        </p:spPr>
        <p:txBody>
          <a:bodyPr/>
          <a:lstStyle/>
          <a:p>
            <a:endParaRPr lang="en-US"/>
          </a:p>
        </p:txBody>
      </p:sp>
      <p:cxnSp>
        <p:nvCxnSpPr>
          <p:cNvPr id="7" name="Straight Connector 6"/>
          <p:cNvCxnSpPr/>
          <p:nvPr/>
        </p:nvCxnSpPr>
        <p:spPr>
          <a:xfrm>
            <a:off x="163513" y="10652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282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2"/>
          </p:nvPr>
        </p:nvSpPr>
        <p:spPr>
          <a:noFill/>
        </p:spPr>
        <p:txBody>
          <a:bodyPr/>
          <a:lstStyle/>
          <a:p>
            <a:fld id="{22092C94-E8F7-4375-9FA0-11C839B09BCB}" type="slidenum">
              <a:rPr lang="en-US" smtClean="0"/>
              <a:pPr/>
              <a:t>26</a:t>
            </a:fld>
            <a:endParaRPr lang="en-US"/>
          </a:p>
        </p:txBody>
      </p:sp>
      <p:sp>
        <p:nvSpPr>
          <p:cNvPr id="27651" name="Text Box 1064"/>
          <p:cNvSpPr txBox="1">
            <a:spLocks noChangeArrowheads="1"/>
          </p:cNvSpPr>
          <p:nvPr/>
        </p:nvSpPr>
        <p:spPr bwMode="auto">
          <a:xfrm>
            <a:off x="1219200" y="152400"/>
            <a:ext cx="6705600" cy="923330"/>
          </a:xfrm>
          <a:prstGeom prst="rect">
            <a:avLst/>
          </a:prstGeom>
          <a:noFill/>
          <a:ln w="12700">
            <a:noFill/>
            <a:miter lim="800000"/>
            <a:headEnd type="none" w="sm" len="sm"/>
            <a:tailEnd type="none" w="sm" len="sm"/>
          </a:ln>
        </p:spPr>
        <p:txBody>
          <a:bodyPr>
            <a:spAutoFit/>
          </a:bodyPr>
          <a:lstStyle/>
          <a:p>
            <a:pPr algn="ctr" eaLnBrk="0" hangingPunct="0"/>
            <a:r>
              <a:rPr lang="en-US" altLang="zh-CN" sz="2200" b="1" dirty="0">
                <a:solidFill>
                  <a:srgbClr val="170981"/>
                </a:solidFill>
                <a:latin typeface="Times New Roman" pitchFamily="18" charset="0"/>
                <a:ea typeface="SimSun" pitchFamily="2" charset="-122"/>
              </a:rPr>
              <a:t>A </a:t>
            </a:r>
            <a:r>
              <a:rPr lang="en-US" altLang="zh-CN" sz="2200" b="1" i="1" dirty="0" err="1">
                <a:solidFill>
                  <a:srgbClr val="170981"/>
                </a:solidFill>
                <a:latin typeface="Times New Roman" pitchFamily="18" charset="0"/>
                <a:ea typeface="SimSun" pitchFamily="2" charset="-122"/>
              </a:rPr>
              <a:t>Dendrogram</a:t>
            </a:r>
            <a:r>
              <a:rPr lang="en-US" altLang="zh-CN" sz="2200" b="1" dirty="0">
                <a:solidFill>
                  <a:srgbClr val="170981"/>
                </a:solidFill>
                <a:latin typeface="Times New Roman" pitchFamily="18" charset="0"/>
                <a:ea typeface="SimSun" pitchFamily="2" charset="-122"/>
              </a:rPr>
              <a:t> </a:t>
            </a:r>
          </a:p>
          <a:p>
            <a:pPr algn="ctr" eaLnBrk="0" hangingPunct="0"/>
            <a:r>
              <a:rPr lang="en-US" altLang="zh-CN" sz="3200" b="1" dirty="0">
                <a:solidFill>
                  <a:srgbClr val="170981"/>
                </a:solidFill>
                <a:latin typeface="Times New Roman" pitchFamily="18" charset="0"/>
                <a:ea typeface="SimSun" pitchFamily="2" charset="-122"/>
              </a:rPr>
              <a:t>Cluster Merging Hierarchically</a:t>
            </a:r>
            <a:endParaRPr lang="en-US" altLang="zh-CN" sz="3200" b="1" dirty="0">
              <a:solidFill>
                <a:schemeClr val="tx2"/>
              </a:solidFill>
              <a:latin typeface="Times New Roman" pitchFamily="18" charset="0"/>
              <a:ea typeface="SimSun" pitchFamily="2" charset="-122"/>
            </a:endParaRPr>
          </a:p>
        </p:txBody>
      </p:sp>
      <p:grpSp>
        <p:nvGrpSpPr>
          <p:cNvPr id="2" name="Group 45"/>
          <p:cNvGrpSpPr>
            <a:grpSpLocks/>
          </p:cNvGrpSpPr>
          <p:nvPr/>
        </p:nvGrpSpPr>
        <p:grpSpPr bwMode="auto">
          <a:xfrm>
            <a:off x="5105400" y="1905000"/>
            <a:ext cx="3048000" cy="3733800"/>
            <a:chOff x="457200" y="1143000"/>
            <a:chExt cx="7924800" cy="4876800"/>
          </a:xfrm>
        </p:grpSpPr>
        <p:sp>
          <p:nvSpPr>
            <p:cNvPr id="27654" name="Oval 1026"/>
            <p:cNvSpPr>
              <a:spLocks noChangeArrowheads="1"/>
            </p:cNvSpPr>
            <p:nvPr/>
          </p:nvSpPr>
          <p:spPr bwMode="auto">
            <a:xfrm>
              <a:off x="8229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7655" name="Oval 1027"/>
            <p:cNvSpPr>
              <a:spLocks noChangeArrowheads="1"/>
            </p:cNvSpPr>
            <p:nvPr/>
          </p:nvSpPr>
          <p:spPr bwMode="auto">
            <a:xfrm>
              <a:off x="7162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7656" name="Oval 1028"/>
            <p:cNvSpPr>
              <a:spLocks noChangeArrowheads="1"/>
            </p:cNvSpPr>
            <p:nvPr/>
          </p:nvSpPr>
          <p:spPr bwMode="auto">
            <a:xfrm>
              <a:off x="6172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7657" name="Oval 1029"/>
            <p:cNvSpPr>
              <a:spLocks noChangeArrowheads="1"/>
            </p:cNvSpPr>
            <p:nvPr/>
          </p:nvSpPr>
          <p:spPr bwMode="auto">
            <a:xfrm>
              <a:off x="5257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7658" name="Oval 1030"/>
            <p:cNvSpPr>
              <a:spLocks noChangeArrowheads="1"/>
            </p:cNvSpPr>
            <p:nvPr/>
          </p:nvSpPr>
          <p:spPr bwMode="auto">
            <a:xfrm>
              <a:off x="4267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7659" name="Oval 1031"/>
            <p:cNvSpPr>
              <a:spLocks noChangeArrowheads="1"/>
            </p:cNvSpPr>
            <p:nvPr/>
          </p:nvSpPr>
          <p:spPr bwMode="auto">
            <a:xfrm>
              <a:off x="3276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7660" name="Oval 1032"/>
            <p:cNvSpPr>
              <a:spLocks noChangeArrowheads="1"/>
            </p:cNvSpPr>
            <p:nvPr/>
          </p:nvSpPr>
          <p:spPr bwMode="auto">
            <a:xfrm>
              <a:off x="2362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7661" name="Oval 1033"/>
            <p:cNvSpPr>
              <a:spLocks noChangeArrowheads="1"/>
            </p:cNvSpPr>
            <p:nvPr/>
          </p:nvSpPr>
          <p:spPr bwMode="auto">
            <a:xfrm>
              <a:off x="1371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7662" name="Oval 1034"/>
            <p:cNvSpPr>
              <a:spLocks noChangeArrowheads="1"/>
            </p:cNvSpPr>
            <p:nvPr/>
          </p:nvSpPr>
          <p:spPr bwMode="auto">
            <a:xfrm>
              <a:off x="457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en-US"/>
            </a:p>
          </p:txBody>
        </p:sp>
        <p:sp>
          <p:nvSpPr>
            <p:cNvPr id="27663" name="Line 1035"/>
            <p:cNvSpPr>
              <a:spLocks noChangeShapeType="1"/>
            </p:cNvSpPr>
            <p:nvPr/>
          </p:nvSpPr>
          <p:spPr bwMode="auto">
            <a:xfrm>
              <a:off x="533400" y="5029200"/>
              <a:ext cx="9144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64" name="Line 1036"/>
            <p:cNvSpPr>
              <a:spLocks noChangeShapeType="1"/>
            </p:cNvSpPr>
            <p:nvPr/>
          </p:nvSpPr>
          <p:spPr bwMode="auto">
            <a:xfrm>
              <a:off x="1447800" y="5029200"/>
              <a:ext cx="0" cy="914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65" name="Line 1037"/>
            <p:cNvSpPr>
              <a:spLocks noChangeShapeType="1"/>
            </p:cNvSpPr>
            <p:nvPr/>
          </p:nvSpPr>
          <p:spPr bwMode="auto">
            <a:xfrm>
              <a:off x="3352800" y="5029200"/>
              <a:ext cx="0" cy="914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66" name="Line 1038"/>
            <p:cNvSpPr>
              <a:spLocks noChangeShapeType="1"/>
            </p:cNvSpPr>
            <p:nvPr/>
          </p:nvSpPr>
          <p:spPr bwMode="auto">
            <a:xfrm>
              <a:off x="3352800" y="5029200"/>
              <a:ext cx="9906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67" name="Line 1039"/>
            <p:cNvSpPr>
              <a:spLocks noChangeShapeType="1"/>
            </p:cNvSpPr>
            <p:nvPr/>
          </p:nvSpPr>
          <p:spPr bwMode="auto">
            <a:xfrm>
              <a:off x="4343400" y="5029200"/>
              <a:ext cx="0" cy="914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68" name="Line 1040"/>
            <p:cNvSpPr>
              <a:spLocks noChangeShapeType="1"/>
            </p:cNvSpPr>
            <p:nvPr/>
          </p:nvSpPr>
          <p:spPr bwMode="auto">
            <a:xfrm>
              <a:off x="7239000" y="5105400"/>
              <a:ext cx="0" cy="8382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69" name="Line 1041"/>
            <p:cNvSpPr>
              <a:spLocks noChangeShapeType="1"/>
            </p:cNvSpPr>
            <p:nvPr/>
          </p:nvSpPr>
          <p:spPr bwMode="auto">
            <a:xfrm>
              <a:off x="7239000" y="5105400"/>
              <a:ext cx="10668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0" name="Line 1042"/>
            <p:cNvSpPr>
              <a:spLocks noChangeShapeType="1"/>
            </p:cNvSpPr>
            <p:nvPr/>
          </p:nvSpPr>
          <p:spPr bwMode="auto">
            <a:xfrm>
              <a:off x="8305800" y="5105400"/>
              <a:ext cx="0" cy="8382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1" name="Line 1043"/>
            <p:cNvSpPr>
              <a:spLocks noChangeShapeType="1"/>
            </p:cNvSpPr>
            <p:nvPr/>
          </p:nvSpPr>
          <p:spPr bwMode="auto">
            <a:xfrm>
              <a:off x="990600" y="4267200"/>
              <a:ext cx="0" cy="7620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2" name="Line 1044"/>
            <p:cNvSpPr>
              <a:spLocks noChangeShapeType="1"/>
            </p:cNvSpPr>
            <p:nvPr/>
          </p:nvSpPr>
          <p:spPr bwMode="auto">
            <a:xfrm>
              <a:off x="990600" y="4267200"/>
              <a:ext cx="14478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3" name="Line 1045"/>
            <p:cNvSpPr>
              <a:spLocks noChangeShapeType="1"/>
            </p:cNvSpPr>
            <p:nvPr/>
          </p:nvSpPr>
          <p:spPr bwMode="auto">
            <a:xfrm>
              <a:off x="2438400" y="4267200"/>
              <a:ext cx="0" cy="1676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4" name="Line 1046"/>
            <p:cNvSpPr>
              <a:spLocks noChangeShapeType="1"/>
            </p:cNvSpPr>
            <p:nvPr/>
          </p:nvSpPr>
          <p:spPr bwMode="auto">
            <a:xfrm>
              <a:off x="3733800" y="4267200"/>
              <a:ext cx="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5" name="Line 1047"/>
            <p:cNvSpPr>
              <a:spLocks noChangeShapeType="1"/>
            </p:cNvSpPr>
            <p:nvPr/>
          </p:nvSpPr>
          <p:spPr bwMode="auto">
            <a:xfrm>
              <a:off x="3810000" y="4267200"/>
              <a:ext cx="0" cy="7620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6" name="Line 1048"/>
            <p:cNvSpPr>
              <a:spLocks noChangeShapeType="1"/>
            </p:cNvSpPr>
            <p:nvPr/>
          </p:nvSpPr>
          <p:spPr bwMode="auto">
            <a:xfrm>
              <a:off x="3886200" y="4267200"/>
              <a:ext cx="14478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7" name="Line 1049"/>
            <p:cNvSpPr>
              <a:spLocks noChangeShapeType="1"/>
            </p:cNvSpPr>
            <p:nvPr/>
          </p:nvSpPr>
          <p:spPr bwMode="auto">
            <a:xfrm>
              <a:off x="5334000" y="4267200"/>
              <a:ext cx="0" cy="1676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8" name="Line 1050"/>
            <p:cNvSpPr>
              <a:spLocks noChangeShapeType="1"/>
            </p:cNvSpPr>
            <p:nvPr/>
          </p:nvSpPr>
          <p:spPr bwMode="auto">
            <a:xfrm>
              <a:off x="3810000" y="4267200"/>
              <a:ext cx="1524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79" name="Line 1051"/>
            <p:cNvSpPr>
              <a:spLocks noChangeShapeType="1"/>
            </p:cNvSpPr>
            <p:nvPr/>
          </p:nvSpPr>
          <p:spPr bwMode="auto">
            <a:xfrm>
              <a:off x="4572000" y="3429000"/>
              <a:ext cx="0" cy="8382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0" name="Line 1052"/>
            <p:cNvSpPr>
              <a:spLocks noChangeShapeType="1"/>
            </p:cNvSpPr>
            <p:nvPr/>
          </p:nvSpPr>
          <p:spPr bwMode="auto">
            <a:xfrm flipV="1">
              <a:off x="6248400" y="3429000"/>
              <a:ext cx="0" cy="25146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1" name="Line 1053"/>
            <p:cNvSpPr>
              <a:spLocks noChangeShapeType="1"/>
            </p:cNvSpPr>
            <p:nvPr/>
          </p:nvSpPr>
          <p:spPr bwMode="auto">
            <a:xfrm>
              <a:off x="4572000" y="3429000"/>
              <a:ext cx="16764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2" name="Line 1054"/>
            <p:cNvSpPr>
              <a:spLocks noChangeShapeType="1"/>
            </p:cNvSpPr>
            <p:nvPr/>
          </p:nvSpPr>
          <p:spPr bwMode="auto">
            <a:xfrm>
              <a:off x="5410200" y="2590800"/>
              <a:ext cx="0" cy="8382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3" name="Line 1055"/>
            <p:cNvSpPr>
              <a:spLocks noChangeShapeType="1"/>
            </p:cNvSpPr>
            <p:nvPr/>
          </p:nvSpPr>
          <p:spPr bwMode="auto">
            <a:xfrm flipV="1">
              <a:off x="7772400" y="2514600"/>
              <a:ext cx="0" cy="25908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4" name="Line 1056"/>
            <p:cNvSpPr>
              <a:spLocks noChangeShapeType="1"/>
            </p:cNvSpPr>
            <p:nvPr/>
          </p:nvSpPr>
          <p:spPr bwMode="auto">
            <a:xfrm flipH="1">
              <a:off x="5410200" y="2514600"/>
              <a:ext cx="23622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5" name="Line 1057"/>
            <p:cNvSpPr>
              <a:spLocks noChangeShapeType="1"/>
            </p:cNvSpPr>
            <p:nvPr/>
          </p:nvSpPr>
          <p:spPr bwMode="auto">
            <a:xfrm flipV="1">
              <a:off x="5410200" y="2514600"/>
              <a:ext cx="0" cy="2286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6" name="Line 1058"/>
            <p:cNvSpPr>
              <a:spLocks noChangeShapeType="1"/>
            </p:cNvSpPr>
            <p:nvPr/>
          </p:nvSpPr>
          <p:spPr bwMode="auto">
            <a:xfrm>
              <a:off x="6553200" y="1600200"/>
              <a:ext cx="0" cy="914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7" name="Line 1059"/>
            <p:cNvSpPr>
              <a:spLocks noChangeShapeType="1"/>
            </p:cNvSpPr>
            <p:nvPr/>
          </p:nvSpPr>
          <p:spPr bwMode="auto">
            <a:xfrm flipH="1">
              <a:off x="1828800" y="1600200"/>
              <a:ext cx="47244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8" name="Line 1060"/>
            <p:cNvSpPr>
              <a:spLocks noChangeShapeType="1"/>
            </p:cNvSpPr>
            <p:nvPr/>
          </p:nvSpPr>
          <p:spPr bwMode="auto">
            <a:xfrm flipV="1">
              <a:off x="1676400" y="1600200"/>
              <a:ext cx="0" cy="26670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89" name="Line 1061"/>
            <p:cNvSpPr>
              <a:spLocks noChangeShapeType="1"/>
            </p:cNvSpPr>
            <p:nvPr/>
          </p:nvSpPr>
          <p:spPr bwMode="auto">
            <a:xfrm>
              <a:off x="2209800" y="1600200"/>
              <a:ext cx="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90" name="Line 1062"/>
            <p:cNvSpPr>
              <a:spLocks noChangeShapeType="1"/>
            </p:cNvSpPr>
            <p:nvPr/>
          </p:nvSpPr>
          <p:spPr bwMode="auto">
            <a:xfrm flipH="1">
              <a:off x="1676400" y="1600200"/>
              <a:ext cx="381000"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91" name="Line 1063"/>
            <p:cNvSpPr>
              <a:spLocks noChangeShapeType="1"/>
            </p:cNvSpPr>
            <p:nvPr/>
          </p:nvSpPr>
          <p:spPr bwMode="auto">
            <a:xfrm flipV="1">
              <a:off x="4114800" y="1143000"/>
              <a:ext cx="0" cy="4572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7692" name="Line 1065"/>
            <p:cNvSpPr>
              <a:spLocks noChangeShapeType="1"/>
            </p:cNvSpPr>
            <p:nvPr/>
          </p:nvSpPr>
          <p:spPr bwMode="auto">
            <a:xfrm>
              <a:off x="533400" y="5029200"/>
              <a:ext cx="0" cy="914400"/>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27653" name="Rectangle 1066"/>
          <p:cNvSpPr>
            <a:spLocks noChangeArrowheads="1"/>
          </p:cNvSpPr>
          <p:nvPr/>
        </p:nvSpPr>
        <p:spPr bwMode="auto">
          <a:xfrm>
            <a:off x="381000" y="1981200"/>
            <a:ext cx="4191000" cy="2843086"/>
          </a:xfrm>
          <a:prstGeom prst="rect">
            <a:avLst/>
          </a:prstGeom>
          <a:noFill/>
          <a:ln w="9525">
            <a:noFill/>
            <a:miter lim="800000"/>
            <a:headEnd/>
            <a:tailEnd/>
          </a:ln>
        </p:spPr>
        <p:txBody>
          <a:bodyPr>
            <a:spAutoFit/>
          </a:bodyPr>
          <a:lstStyle/>
          <a:p>
            <a:pPr marL="168275" lvl="1" indent="-168275" algn="just" eaLnBrk="0" hangingPunct="0">
              <a:lnSpc>
                <a:spcPct val="90000"/>
              </a:lnSpc>
              <a:buFont typeface="Arial" pitchFamily="34" charset="0"/>
              <a:buChar char="•"/>
            </a:pPr>
            <a:r>
              <a:rPr lang="en-US" altLang="zh-CN" sz="2200" dirty="0">
                <a:latin typeface="+mn-lt"/>
                <a:ea typeface="SimSun" pitchFamily="2" charset="-122"/>
              </a:rPr>
              <a:t>Decompose data objects into several levels of nested partitioning (</a:t>
            </a:r>
            <a:r>
              <a:rPr lang="en-US" altLang="zh-CN" sz="2200" u="sng" dirty="0">
                <a:latin typeface="+mn-lt"/>
                <a:ea typeface="SimSun" pitchFamily="2" charset="-122"/>
              </a:rPr>
              <a:t>tree</a:t>
            </a:r>
            <a:r>
              <a:rPr lang="en-US" altLang="zh-CN" sz="2200" dirty="0">
                <a:latin typeface="+mn-lt"/>
                <a:ea typeface="SimSun" pitchFamily="2" charset="-122"/>
              </a:rPr>
              <a:t> of clusters), called a  </a:t>
            </a:r>
            <a:r>
              <a:rPr lang="en-US" altLang="zh-CN" sz="2200" dirty="0" err="1">
                <a:latin typeface="+mn-lt"/>
                <a:ea typeface="SimSun" pitchFamily="2" charset="-122"/>
              </a:rPr>
              <a:t>D</a:t>
            </a:r>
            <a:r>
              <a:rPr lang="en-US" altLang="zh-CN" sz="2200" u="sng" dirty="0" err="1">
                <a:latin typeface="+mn-lt"/>
                <a:ea typeface="SimSun" pitchFamily="2" charset="-122"/>
              </a:rPr>
              <a:t>endrogram</a:t>
            </a:r>
            <a:r>
              <a:rPr lang="en-US" altLang="zh-CN" sz="2200" dirty="0">
                <a:latin typeface="+mn-lt"/>
                <a:ea typeface="SimSun" pitchFamily="2" charset="-122"/>
              </a:rPr>
              <a:t>. </a:t>
            </a:r>
          </a:p>
          <a:p>
            <a:pPr marL="168275" lvl="1" indent="-168275" algn="just" eaLnBrk="0" hangingPunct="0">
              <a:lnSpc>
                <a:spcPct val="90000"/>
              </a:lnSpc>
              <a:buFont typeface="Arial" pitchFamily="34" charset="0"/>
              <a:buChar char="•"/>
            </a:pPr>
            <a:endParaRPr lang="en-US" altLang="zh-CN" sz="2200" dirty="0">
              <a:latin typeface="+mn-lt"/>
              <a:ea typeface="SimSun" pitchFamily="2" charset="-122"/>
            </a:endParaRPr>
          </a:p>
          <a:p>
            <a:pPr marL="168275" lvl="1" indent="-168275" algn="just" eaLnBrk="0" hangingPunct="0">
              <a:lnSpc>
                <a:spcPct val="90000"/>
              </a:lnSpc>
              <a:buFont typeface="Arial" pitchFamily="34" charset="0"/>
              <a:buChar char="•"/>
            </a:pPr>
            <a:r>
              <a:rPr lang="en-US" altLang="zh-CN" sz="2200" dirty="0">
                <a:latin typeface="+mn-lt"/>
                <a:ea typeface="SimSun" pitchFamily="2" charset="-122"/>
              </a:rPr>
              <a:t>A </a:t>
            </a:r>
            <a:r>
              <a:rPr lang="en-US" altLang="zh-CN" sz="2200" u="sng" dirty="0">
                <a:latin typeface="+mn-lt"/>
                <a:ea typeface="SimSun" pitchFamily="2" charset="-122"/>
              </a:rPr>
              <a:t>clustering</a:t>
            </a:r>
            <a:r>
              <a:rPr lang="en-US" altLang="zh-CN" sz="2200" dirty="0">
                <a:latin typeface="+mn-lt"/>
                <a:ea typeface="SimSun" pitchFamily="2" charset="-122"/>
              </a:rPr>
              <a:t> of the data objects is obtained by </a:t>
            </a:r>
            <a:r>
              <a:rPr lang="en-US" altLang="zh-CN" sz="2200" u="sng" dirty="0">
                <a:latin typeface="+mn-lt"/>
                <a:ea typeface="SimSun" pitchFamily="2" charset="-122"/>
              </a:rPr>
              <a:t>cutting</a:t>
            </a:r>
            <a:r>
              <a:rPr lang="en-US" altLang="zh-CN" sz="2200" dirty="0">
                <a:latin typeface="+mn-lt"/>
                <a:ea typeface="SimSun" pitchFamily="2" charset="-122"/>
              </a:rPr>
              <a:t> the </a:t>
            </a:r>
            <a:r>
              <a:rPr lang="en-US" altLang="zh-CN" sz="2200" dirty="0" err="1">
                <a:latin typeface="+mn-lt"/>
                <a:ea typeface="SimSun" pitchFamily="2" charset="-122"/>
              </a:rPr>
              <a:t>Dendrogram</a:t>
            </a:r>
            <a:r>
              <a:rPr lang="en-US" altLang="zh-CN" sz="2200" dirty="0">
                <a:latin typeface="+mn-lt"/>
                <a:ea typeface="SimSun" pitchFamily="2" charset="-122"/>
              </a:rPr>
              <a:t> at the desired level. Then each </a:t>
            </a:r>
            <a:r>
              <a:rPr lang="en-US" altLang="zh-CN" sz="2200" u="sng" dirty="0">
                <a:latin typeface="+mn-lt"/>
                <a:ea typeface="SimSun" pitchFamily="2" charset="-122"/>
              </a:rPr>
              <a:t>connected component</a:t>
            </a:r>
            <a:r>
              <a:rPr lang="en-US" altLang="zh-CN" sz="2200" dirty="0">
                <a:latin typeface="+mn-lt"/>
                <a:ea typeface="SimSun" pitchFamily="2" charset="-122"/>
              </a:rPr>
              <a:t> forms a cluster.</a:t>
            </a:r>
          </a:p>
        </p:txBody>
      </p:sp>
      <p:cxnSp>
        <p:nvCxnSpPr>
          <p:cNvPr id="45" name="Straight Connector 44"/>
          <p:cNvCxnSpPr/>
          <p:nvPr/>
        </p:nvCxnSpPr>
        <p:spPr>
          <a:xfrm>
            <a:off x="163513" y="11430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6284"/>
      </p:ext>
    </p:extLst>
  </p:cSld>
  <p:clrMapOvr>
    <a:masterClrMapping/>
  </p:clrMapOvr>
  <p:transition>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Slide Number Placeholder 5"/>
          <p:cNvSpPr>
            <a:spLocks noGrp="1"/>
          </p:cNvSpPr>
          <p:nvPr>
            <p:ph type="sldNum" sz="quarter" idx="12"/>
          </p:nvPr>
        </p:nvSpPr>
        <p:spPr>
          <a:noFill/>
        </p:spPr>
        <p:txBody>
          <a:bodyPr/>
          <a:lstStyle/>
          <a:p>
            <a:fld id="{6C563696-1137-4416-A3F7-BD80FA984B87}" type="slidenum">
              <a:rPr lang="en-US" smtClean="0"/>
              <a:pPr/>
              <a:t>27</a:t>
            </a:fld>
            <a:endParaRPr lang="en-US"/>
          </a:p>
        </p:txBody>
      </p:sp>
      <p:sp>
        <p:nvSpPr>
          <p:cNvPr id="4102" name="Rectangle 2"/>
          <p:cNvSpPr>
            <a:spLocks noGrp="1" noChangeArrowheads="1"/>
          </p:cNvSpPr>
          <p:nvPr>
            <p:ph type="title"/>
          </p:nvPr>
        </p:nvSpPr>
        <p:spPr>
          <a:xfrm>
            <a:off x="1219200" y="152400"/>
            <a:ext cx="7162800" cy="609600"/>
          </a:xfrm>
        </p:spPr>
        <p:txBody>
          <a:bodyPr/>
          <a:lstStyle/>
          <a:p>
            <a:pPr eaLnBrk="1" hangingPunct="1"/>
            <a:r>
              <a:rPr lang="en-US" altLang="zh-CN" sz="3200" b="1" dirty="0">
                <a:solidFill>
                  <a:srgbClr val="170981"/>
                </a:solidFill>
                <a:latin typeface="Times New Roman" pitchFamily="18" charset="0"/>
                <a:ea typeface="SimSun" pitchFamily="2" charset="-122"/>
                <a:cs typeface="Times New Roman" pitchFamily="18" charset="0"/>
              </a:rPr>
              <a:t>AGNES (Agglomerative Nesting)</a:t>
            </a:r>
            <a:endParaRPr lang="en-US" altLang="zh-CN" sz="2400" b="1" dirty="0">
              <a:solidFill>
                <a:srgbClr val="170981"/>
              </a:solidFill>
              <a:latin typeface="Times New Roman" pitchFamily="18" charset="0"/>
              <a:ea typeface="SimSun" pitchFamily="2" charset="-122"/>
              <a:cs typeface="Times New Roman" pitchFamily="18" charset="0"/>
            </a:endParaRPr>
          </a:p>
        </p:txBody>
      </p:sp>
      <p:sp>
        <p:nvSpPr>
          <p:cNvPr id="4103" name="Rectangle 3"/>
          <p:cNvSpPr>
            <a:spLocks noGrp="1" noChangeArrowheads="1"/>
          </p:cNvSpPr>
          <p:nvPr>
            <p:ph type="body" idx="1"/>
          </p:nvPr>
        </p:nvSpPr>
        <p:spPr>
          <a:xfrm>
            <a:off x="152400" y="1143000"/>
            <a:ext cx="8763000" cy="2362200"/>
          </a:xfrm>
        </p:spPr>
        <p:txBody>
          <a:bodyPr/>
          <a:lstStyle/>
          <a:p>
            <a:pPr algn="just" eaLnBrk="1" hangingPunct="1">
              <a:lnSpc>
                <a:spcPct val="80000"/>
              </a:lnSpc>
              <a:spcBef>
                <a:spcPct val="50000"/>
              </a:spcBef>
              <a:buClr>
                <a:schemeClr val="tx1"/>
              </a:buClr>
            </a:pPr>
            <a:r>
              <a:rPr lang="en-US" altLang="zh-CN" sz="2400" dirty="0">
                <a:ea typeface="SimSun" pitchFamily="2" charset="-122"/>
                <a:cs typeface="Times New Roman" pitchFamily="18" charset="0"/>
              </a:rPr>
              <a:t>Produces tree of clusters (nodes)</a:t>
            </a:r>
          </a:p>
          <a:p>
            <a:pPr algn="just" eaLnBrk="1" hangingPunct="1">
              <a:lnSpc>
                <a:spcPct val="80000"/>
              </a:lnSpc>
              <a:spcBef>
                <a:spcPct val="50000"/>
              </a:spcBef>
              <a:buClr>
                <a:schemeClr val="tx1"/>
              </a:buClr>
            </a:pPr>
            <a:r>
              <a:rPr lang="en-US" altLang="zh-CN" sz="2400" dirty="0">
                <a:ea typeface="SimSun" pitchFamily="2" charset="-122"/>
                <a:cs typeface="Times New Roman" pitchFamily="18" charset="0"/>
              </a:rPr>
              <a:t>Initially: each object is a cluster (leaf)</a:t>
            </a:r>
          </a:p>
          <a:p>
            <a:pPr algn="just" eaLnBrk="1" hangingPunct="1">
              <a:lnSpc>
                <a:spcPct val="80000"/>
              </a:lnSpc>
              <a:spcBef>
                <a:spcPct val="50000"/>
              </a:spcBef>
              <a:buClr>
                <a:schemeClr val="tx1"/>
              </a:buClr>
            </a:pPr>
            <a:r>
              <a:rPr lang="en-US" altLang="zh-CN" sz="2400" dirty="0">
                <a:ea typeface="SimSun" pitchFamily="2" charset="-122"/>
                <a:cs typeface="Times New Roman" pitchFamily="18" charset="0"/>
              </a:rPr>
              <a:t>Recursively merges nodes that have the least dissimilarity</a:t>
            </a:r>
          </a:p>
          <a:p>
            <a:pPr algn="just" eaLnBrk="1" hangingPunct="1">
              <a:lnSpc>
                <a:spcPct val="80000"/>
              </a:lnSpc>
              <a:spcBef>
                <a:spcPct val="50000"/>
              </a:spcBef>
              <a:buClr>
                <a:schemeClr val="tx1"/>
              </a:buClr>
            </a:pPr>
            <a:r>
              <a:rPr lang="en-US" altLang="zh-CN" sz="2400" dirty="0">
                <a:ea typeface="SimSun" pitchFamily="2" charset="-122"/>
                <a:cs typeface="Times New Roman" pitchFamily="18" charset="0"/>
              </a:rPr>
              <a:t>Criteria: min distance, max distance, </a:t>
            </a:r>
            <a:r>
              <a:rPr lang="en-US" altLang="zh-CN" sz="2400" dirty="0" err="1">
                <a:ea typeface="SimSun" pitchFamily="2" charset="-122"/>
                <a:cs typeface="Times New Roman" pitchFamily="18" charset="0"/>
              </a:rPr>
              <a:t>avg</a:t>
            </a:r>
            <a:r>
              <a:rPr lang="en-US" altLang="zh-CN" sz="2400" dirty="0">
                <a:ea typeface="SimSun" pitchFamily="2" charset="-122"/>
                <a:cs typeface="Times New Roman" pitchFamily="18" charset="0"/>
              </a:rPr>
              <a:t> distance, center distance</a:t>
            </a:r>
          </a:p>
          <a:p>
            <a:pPr algn="just" eaLnBrk="1" hangingPunct="1">
              <a:lnSpc>
                <a:spcPct val="80000"/>
              </a:lnSpc>
              <a:spcBef>
                <a:spcPct val="50000"/>
              </a:spcBef>
              <a:buClr>
                <a:schemeClr val="tx1"/>
              </a:buClr>
            </a:pPr>
            <a:r>
              <a:rPr lang="en-US" altLang="zh-CN" sz="2400" dirty="0">
                <a:ea typeface="SimSun" pitchFamily="2" charset="-122"/>
                <a:cs typeface="Times New Roman" pitchFamily="18" charset="0"/>
              </a:rPr>
              <a:t>Eventually all nodes belong to the same cluster (root)</a:t>
            </a:r>
          </a:p>
        </p:txBody>
      </p:sp>
      <p:grpSp>
        <p:nvGrpSpPr>
          <p:cNvPr id="2" name="Group 4"/>
          <p:cNvGrpSpPr>
            <a:grpSpLocks/>
          </p:cNvGrpSpPr>
          <p:nvPr/>
        </p:nvGrpSpPr>
        <p:grpSpPr bwMode="auto">
          <a:xfrm>
            <a:off x="533400" y="4343400"/>
            <a:ext cx="2209800" cy="2017713"/>
            <a:chOff x="384" y="2496"/>
            <a:chExt cx="1392" cy="1271"/>
          </a:xfrm>
        </p:grpSpPr>
        <p:graphicFrame>
          <p:nvGraphicFramePr>
            <p:cNvPr id="4100" name="Object 1026"/>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name="Worksheet" r:id="rId2" imgW="2200351" imgH="2076602" progId="Excel.Sheet.8">
                    <p:embed/>
                  </p:oleObj>
                </mc:Choice>
                <mc:Fallback>
                  <p:oleObj name="Worksheet" r:id="rId2" imgW="2200351" imgH="2076602" progId="Excel.Sheet.8">
                    <p:embed/>
                    <p:pic>
                      <p:nvPicPr>
                        <p:cNvPr id="4100" name="Object 1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5" name="Oval 6"/>
            <p:cNvSpPr>
              <a:spLocks noChangeArrowheads="1"/>
            </p:cNvSpPr>
            <p:nvPr/>
          </p:nvSpPr>
          <p:spPr bwMode="auto">
            <a:xfrm>
              <a:off x="816" y="2736"/>
              <a:ext cx="288" cy="288"/>
            </a:xfrm>
            <a:prstGeom prst="ellipse">
              <a:avLst/>
            </a:prstGeom>
            <a:noFill/>
            <a:ln w="28575">
              <a:solidFill>
                <a:schemeClr val="tx1"/>
              </a:solidFill>
              <a:prstDash val="lgDash"/>
              <a:round/>
              <a:headEnd/>
              <a:tailEnd/>
            </a:ln>
          </p:spPr>
          <p:txBody>
            <a:bodyPr wrap="none" anchor="ctr">
              <a:spAutoFit/>
            </a:bodyPr>
            <a:lstStyle/>
            <a:p>
              <a:endParaRPr lang="en-US"/>
            </a:p>
          </p:txBody>
        </p:sp>
        <p:sp>
          <p:nvSpPr>
            <p:cNvPr id="4116" name="Oval 7"/>
            <p:cNvSpPr>
              <a:spLocks noChangeArrowheads="1"/>
            </p:cNvSpPr>
            <p:nvPr/>
          </p:nvSpPr>
          <p:spPr bwMode="auto">
            <a:xfrm>
              <a:off x="816" y="3024"/>
              <a:ext cx="288" cy="288"/>
            </a:xfrm>
            <a:prstGeom prst="ellipse">
              <a:avLst/>
            </a:prstGeom>
            <a:noFill/>
            <a:ln w="28575">
              <a:solidFill>
                <a:schemeClr val="tx1"/>
              </a:solidFill>
              <a:prstDash val="lgDash"/>
              <a:round/>
              <a:headEnd/>
              <a:tailEnd/>
            </a:ln>
          </p:spPr>
          <p:txBody>
            <a:bodyPr wrap="none" anchor="ctr">
              <a:spAutoFit/>
            </a:bodyPr>
            <a:lstStyle/>
            <a:p>
              <a:endParaRPr lang="en-US"/>
            </a:p>
          </p:txBody>
        </p:sp>
        <p:sp>
          <p:nvSpPr>
            <p:cNvPr id="4117" name="Oval 8"/>
            <p:cNvSpPr>
              <a:spLocks noChangeArrowheads="1"/>
            </p:cNvSpPr>
            <p:nvPr/>
          </p:nvSpPr>
          <p:spPr bwMode="auto">
            <a:xfrm>
              <a:off x="1392" y="3024"/>
              <a:ext cx="144" cy="288"/>
            </a:xfrm>
            <a:prstGeom prst="ellipse">
              <a:avLst/>
            </a:prstGeom>
            <a:noFill/>
            <a:ln w="28575">
              <a:solidFill>
                <a:schemeClr val="tx1"/>
              </a:solidFill>
              <a:prstDash val="lgDash"/>
              <a:round/>
              <a:headEnd/>
              <a:tailEnd/>
            </a:ln>
          </p:spPr>
          <p:txBody>
            <a:bodyPr anchor="ctr">
              <a:spAutoFit/>
            </a:bodyPr>
            <a:lstStyle/>
            <a:p>
              <a:endParaRPr lang="en-US"/>
            </a:p>
          </p:txBody>
        </p:sp>
      </p:grpSp>
      <p:grpSp>
        <p:nvGrpSpPr>
          <p:cNvPr id="3" name="Group 9"/>
          <p:cNvGrpSpPr>
            <a:grpSpLocks/>
          </p:cNvGrpSpPr>
          <p:nvPr/>
        </p:nvGrpSpPr>
        <p:grpSpPr bwMode="auto">
          <a:xfrm>
            <a:off x="3505200" y="4343400"/>
            <a:ext cx="2209800" cy="2017713"/>
            <a:chOff x="1968" y="2496"/>
            <a:chExt cx="1392" cy="1271"/>
          </a:xfrm>
        </p:grpSpPr>
        <p:graphicFrame>
          <p:nvGraphicFramePr>
            <p:cNvPr id="4099" name="Object 1025"/>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name="Worksheet" r:id="rId4" imgW="2200351" imgH="2076602" progId="Excel.Sheet.8">
                    <p:embed/>
                  </p:oleObj>
                </mc:Choice>
                <mc:Fallback>
                  <p:oleObj name="Worksheet" r:id="rId4" imgW="2200351" imgH="2076602" progId="Excel.Sheet.8">
                    <p:embed/>
                    <p:pic>
                      <p:nvPicPr>
                        <p:cNvPr id="4099" name="Object 10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11" name="Oval 11"/>
            <p:cNvSpPr>
              <a:spLocks noChangeArrowheads="1"/>
            </p:cNvSpPr>
            <p:nvPr/>
          </p:nvSpPr>
          <p:spPr bwMode="auto">
            <a:xfrm>
              <a:off x="2736" y="3312"/>
              <a:ext cx="288" cy="192"/>
            </a:xfrm>
            <a:prstGeom prst="ellipse">
              <a:avLst/>
            </a:prstGeom>
            <a:noFill/>
            <a:ln w="28575">
              <a:solidFill>
                <a:schemeClr val="tx1"/>
              </a:solidFill>
              <a:prstDash val="lgDash"/>
              <a:round/>
              <a:headEnd/>
              <a:tailEnd/>
            </a:ln>
          </p:spPr>
          <p:txBody>
            <a:bodyPr wrap="none" anchor="ctr">
              <a:spAutoFit/>
            </a:bodyPr>
            <a:lstStyle/>
            <a:p>
              <a:endParaRPr lang="en-US"/>
            </a:p>
          </p:txBody>
        </p:sp>
        <p:sp>
          <p:nvSpPr>
            <p:cNvPr id="4112" name="Oval 12"/>
            <p:cNvSpPr>
              <a:spLocks noChangeArrowheads="1"/>
            </p:cNvSpPr>
            <p:nvPr/>
          </p:nvSpPr>
          <p:spPr bwMode="auto">
            <a:xfrm>
              <a:off x="2256" y="2688"/>
              <a:ext cx="384" cy="384"/>
            </a:xfrm>
            <a:prstGeom prst="ellipse">
              <a:avLst/>
            </a:prstGeom>
            <a:noFill/>
            <a:ln w="28575">
              <a:solidFill>
                <a:schemeClr val="tx1"/>
              </a:solidFill>
              <a:prstDash val="lgDash"/>
              <a:round/>
              <a:headEnd/>
              <a:tailEnd/>
            </a:ln>
          </p:spPr>
          <p:txBody>
            <a:bodyPr anchor="ctr">
              <a:spAutoFit/>
            </a:bodyPr>
            <a:lstStyle/>
            <a:p>
              <a:endParaRPr lang="en-US"/>
            </a:p>
          </p:txBody>
        </p:sp>
        <p:sp>
          <p:nvSpPr>
            <p:cNvPr id="4113" name="Oval 13"/>
            <p:cNvSpPr>
              <a:spLocks noChangeArrowheads="1"/>
            </p:cNvSpPr>
            <p:nvPr/>
          </p:nvSpPr>
          <p:spPr bwMode="auto">
            <a:xfrm>
              <a:off x="2352" y="3024"/>
              <a:ext cx="384" cy="240"/>
            </a:xfrm>
            <a:prstGeom prst="ellipse">
              <a:avLst/>
            </a:prstGeom>
            <a:noFill/>
            <a:ln w="28575">
              <a:solidFill>
                <a:schemeClr val="tx1"/>
              </a:solidFill>
              <a:prstDash val="lgDash"/>
              <a:round/>
              <a:headEnd/>
              <a:tailEnd/>
            </a:ln>
          </p:spPr>
          <p:txBody>
            <a:bodyPr anchor="ctr">
              <a:spAutoFit/>
            </a:bodyPr>
            <a:lstStyle/>
            <a:p>
              <a:endParaRPr lang="en-US"/>
            </a:p>
          </p:txBody>
        </p:sp>
        <p:sp>
          <p:nvSpPr>
            <p:cNvPr id="4114" name="Oval 14"/>
            <p:cNvSpPr>
              <a:spLocks noChangeArrowheads="1"/>
            </p:cNvSpPr>
            <p:nvPr/>
          </p:nvSpPr>
          <p:spPr bwMode="auto">
            <a:xfrm>
              <a:off x="2832" y="3024"/>
              <a:ext cx="288" cy="288"/>
            </a:xfrm>
            <a:prstGeom prst="ellipse">
              <a:avLst/>
            </a:prstGeom>
            <a:noFill/>
            <a:ln w="28575">
              <a:solidFill>
                <a:schemeClr val="tx1"/>
              </a:solidFill>
              <a:prstDash val="lgDash"/>
              <a:round/>
              <a:headEnd/>
              <a:tailEnd/>
            </a:ln>
          </p:spPr>
          <p:txBody>
            <a:bodyPr anchor="ctr">
              <a:spAutoFit/>
            </a:bodyPr>
            <a:lstStyle/>
            <a:p>
              <a:endParaRPr lang="en-US"/>
            </a:p>
          </p:txBody>
        </p:sp>
      </p:grpSp>
      <p:grpSp>
        <p:nvGrpSpPr>
          <p:cNvPr id="4" name="Group 15"/>
          <p:cNvGrpSpPr>
            <a:grpSpLocks/>
          </p:cNvGrpSpPr>
          <p:nvPr/>
        </p:nvGrpSpPr>
        <p:grpSpPr bwMode="auto">
          <a:xfrm>
            <a:off x="6553200" y="4343400"/>
            <a:ext cx="2209800" cy="2017713"/>
            <a:chOff x="3552" y="2496"/>
            <a:chExt cx="1392" cy="1271"/>
          </a:xfrm>
        </p:grpSpPr>
        <p:graphicFrame>
          <p:nvGraphicFramePr>
            <p:cNvPr id="4098" name="Object 1024"/>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name="Worksheet" r:id="rId5" imgW="2200351" imgH="2076602" progId="Excel.Sheet.8">
                    <p:embed/>
                  </p:oleObj>
                </mc:Choice>
                <mc:Fallback>
                  <p:oleObj name="Worksheet" r:id="rId5" imgW="2200351" imgH="2076602" progId="Excel.Sheet.8">
                    <p:embed/>
                    <p:pic>
                      <p:nvPicPr>
                        <p:cNvPr id="4098"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9" name="Oval 17"/>
            <p:cNvSpPr>
              <a:spLocks noChangeArrowheads="1"/>
            </p:cNvSpPr>
            <p:nvPr/>
          </p:nvSpPr>
          <p:spPr bwMode="auto">
            <a:xfrm>
              <a:off x="3888" y="2688"/>
              <a:ext cx="384" cy="624"/>
            </a:xfrm>
            <a:prstGeom prst="ellipse">
              <a:avLst/>
            </a:prstGeom>
            <a:noFill/>
            <a:ln w="28575">
              <a:solidFill>
                <a:schemeClr val="tx1"/>
              </a:solidFill>
              <a:prstDash val="lgDash"/>
              <a:round/>
              <a:headEnd/>
              <a:tailEnd/>
            </a:ln>
          </p:spPr>
          <p:txBody>
            <a:bodyPr anchor="ctr">
              <a:spAutoFit/>
            </a:bodyPr>
            <a:lstStyle/>
            <a:p>
              <a:endParaRPr lang="en-US"/>
            </a:p>
          </p:txBody>
        </p:sp>
        <p:sp>
          <p:nvSpPr>
            <p:cNvPr id="4110" name="Oval 18"/>
            <p:cNvSpPr>
              <a:spLocks noChangeArrowheads="1"/>
            </p:cNvSpPr>
            <p:nvPr/>
          </p:nvSpPr>
          <p:spPr bwMode="auto">
            <a:xfrm>
              <a:off x="4272" y="3024"/>
              <a:ext cx="480" cy="480"/>
            </a:xfrm>
            <a:prstGeom prst="ellipse">
              <a:avLst/>
            </a:prstGeom>
            <a:noFill/>
            <a:ln w="28575">
              <a:solidFill>
                <a:schemeClr val="tx1"/>
              </a:solidFill>
              <a:prstDash val="lgDash"/>
              <a:round/>
              <a:headEnd/>
              <a:tailEnd/>
            </a:ln>
          </p:spPr>
          <p:txBody>
            <a:bodyPr anchor="ctr">
              <a:spAutoFit/>
            </a:bodyPr>
            <a:lstStyle/>
            <a:p>
              <a:endParaRPr lang="en-US"/>
            </a:p>
          </p:txBody>
        </p:sp>
      </p:grpSp>
      <p:sp>
        <p:nvSpPr>
          <p:cNvPr id="4107" name="Line 19"/>
          <p:cNvSpPr>
            <a:spLocks noChangeShapeType="1"/>
          </p:cNvSpPr>
          <p:nvPr/>
        </p:nvSpPr>
        <p:spPr bwMode="auto">
          <a:xfrm>
            <a:off x="2971800" y="5257800"/>
            <a:ext cx="304800" cy="0"/>
          </a:xfrm>
          <a:prstGeom prst="line">
            <a:avLst/>
          </a:prstGeom>
          <a:noFill/>
          <a:ln w="28575">
            <a:solidFill>
              <a:schemeClr val="tx1"/>
            </a:solidFill>
            <a:round/>
            <a:headEnd/>
            <a:tailEnd type="triangle" w="med" len="med"/>
          </a:ln>
        </p:spPr>
        <p:txBody>
          <a:bodyPr wrap="none" anchor="ctr">
            <a:spAutoFit/>
          </a:bodyPr>
          <a:lstStyle/>
          <a:p>
            <a:endParaRPr lang="en-US"/>
          </a:p>
        </p:txBody>
      </p:sp>
      <p:sp>
        <p:nvSpPr>
          <p:cNvPr id="4108" name="Line 20"/>
          <p:cNvSpPr>
            <a:spLocks noChangeShapeType="1"/>
          </p:cNvSpPr>
          <p:nvPr/>
        </p:nvSpPr>
        <p:spPr bwMode="auto">
          <a:xfrm>
            <a:off x="5943600" y="5181600"/>
            <a:ext cx="304800" cy="0"/>
          </a:xfrm>
          <a:prstGeom prst="line">
            <a:avLst/>
          </a:prstGeom>
          <a:noFill/>
          <a:ln w="28575">
            <a:solidFill>
              <a:schemeClr val="tx1"/>
            </a:solidFill>
            <a:round/>
            <a:headEnd/>
            <a:tailEnd type="triangle" w="med" len="med"/>
          </a:ln>
        </p:spPr>
        <p:txBody>
          <a:bodyPr wrap="none" anchor="ctr">
            <a:spAutoFit/>
          </a:bodyPr>
          <a:lstStyle/>
          <a:p>
            <a:endParaRPr lang="en-US"/>
          </a:p>
        </p:txBody>
      </p:sp>
      <p:cxnSp>
        <p:nvCxnSpPr>
          <p:cNvPr id="22" name="Straight Connector 21"/>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059299"/>
      </p:ext>
    </p:extLst>
  </p:cSld>
  <p:clrMapOvr>
    <a:masterClrMapping/>
  </p:clrMapOvr>
  <p:transition>
    <p:strips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4400" y="274638"/>
            <a:ext cx="7772400" cy="563562"/>
          </a:xfrm>
        </p:spPr>
        <p:txBody>
          <a:bodyPr/>
          <a:lstStyle/>
          <a:p>
            <a:pPr algn="ctr"/>
            <a:r>
              <a:rPr lang="en-US" altLang="zh-CN" b="1" dirty="0">
                <a:solidFill>
                  <a:srgbClr val="3333FF"/>
                </a:solidFill>
                <a:latin typeface="Times New Roman" pitchFamily="18" charset="0"/>
                <a:ea typeface="SimSun" pitchFamily="2" charset="-122"/>
                <a:cs typeface="Times New Roman" pitchFamily="18" charset="0"/>
              </a:rPr>
              <a:t>Hierarchical Clustering</a:t>
            </a:r>
            <a:endParaRPr lang="en-IN" dirty="0">
              <a:solidFill>
                <a:srgbClr val="3333FF"/>
              </a:solidFill>
            </a:endParaRPr>
          </a:p>
        </p:txBody>
      </p:sp>
      <p:sp>
        <p:nvSpPr>
          <p:cNvPr id="8" name="Content Placeholder 7"/>
          <p:cNvSpPr>
            <a:spLocks noGrp="1"/>
          </p:cNvSpPr>
          <p:nvPr>
            <p:ph sz="quarter" idx="1"/>
          </p:nvPr>
        </p:nvSpPr>
        <p:spPr>
          <a:xfrm>
            <a:off x="914400" y="838200"/>
            <a:ext cx="7772400" cy="5715000"/>
          </a:xfrm>
        </p:spPr>
        <p:txBody>
          <a:bodyPr/>
          <a:lstStyle/>
          <a:p>
            <a:r>
              <a:rPr lang="en-IN" sz="1800" b="1" u="sng" dirty="0">
                <a:latin typeface="Arial Narrow" pitchFamily="34" charset="0"/>
              </a:rPr>
              <a:t>Algorithmic steps for Agglomerative Hierarchical clustering </a:t>
            </a:r>
            <a:br>
              <a:rPr lang="en-IN" sz="1800" dirty="0">
                <a:latin typeface="Arial Narrow" pitchFamily="34" charset="0"/>
              </a:rPr>
            </a:br>
            <a:endParaRPr lang="en-IN" sz="1800" dirty="0">
              <a:latin typeface="Arial Narrow" pitchFamily="34" charset="0"/>
            </a:endParaRPr>
          </a:p>
          <a:p>
            <a:pPr marL="0" indent="0">
              <a:buNone/>
            </a:pPr>
            <a:r>
              <a:rPr lang="en-IN" sz="1800" dirty="0">
                <a:latin typeface="Arial Narrow" pitchFamily="34" charset="0"/>
              </a:rPr>
              <a:t>Let  X = {x</a:t>
            </a:r>
            <a:r>
              <a:rPr lang="en-IN" sz="1800" baseline="-25000" dirty="0">
                <a:latin typeface="Arial Narrow" pitchFamily="34" charset="0"/>
              </a:rPr>
              <a:t>1</a:t>
            </a:r>
            <a:r>
              <a:rPr lang="en-IN" sz="1800" dirty="0">
                <a:latin typeface="Arial Narrow" pitchFamily="34" charset="0"/>
              </a:rPr>
              <a:t>, x</a:t>
            </a:r>
            <a:r>
              <a:rPr lang="en-IN" sz="1800" baseline="-25000" dirty="0">
                <a:latin typeface="Arial Narrow" pitchFamily="34" charset="0"/>
              </a:rPr>
              <a:t>2</a:t>
            </a:r>
            <a:r>
              <a:rPr lang="en-IN" sz="1800" dirty="0">
                <a:latin typeface="Arial Narrow" pitchFamily="34" charset="0"/>
              </a:rPr>
              <a:t>, x</a:t>
            </a:r>
            <a:r>
              <a:rPr lang="en-IN" sz="1800" baseline="-25000" dirty="0">
                <a:latin typeface="Arial Narrow" pitchFamily="34" charset="0"/>
              </a:rPr>
              <a:t>3</a:t>
            </a:r>
            <a:r>
              <a:rPr lang="en-IN" sz="1800" dirty="0">
                <a:latin typeface="Arial Narrow" pitchFamily="34" charset="0"/>
              </a:rPr>
              <a:t>, ..., </a:t>
            </a:r>
            <a:r>
              <a:rPr lang="en-IN" sz="1800" dirty="0" err="1">
                <a:latin typeface="Arial Narrow" pitchFamily="34" charset="0"/>
              </a:rPr>
              <a:t>x</a:t>
            </a:r>
            <a:r>
              <a:rPr lang="en-IN" sz="1800" baseline="-25000" dirty="0" err="1">
                <a:latin typeface="Arial Narrow" pitchFamily="34" charset="0"/>
              </a:rPr>
              <a:t>n</a:t>
            </a:r>
            <a:r>
              <a:rPr lang="en-IN" sz="1800" dirty="0">
                <a:latin typeface="Arial Narrow" pitchFamily="34" charset="0"/>
              </a:rPr>
              <a:t>} be the set of data points.</a:t>
            </a:r>
            <a:br>
              <a:rPr lang="en-IN" sz="1800" dirty="0">
                <a:latin typeface="Arial Narrow" pitchFamily="34" charset="0"/>
              </a:rPr>
            </a:br>
            <a:endParaRPr lang="en-IN" sz="1800" dirty="0">
              <a:latin typeface="Arial Narrow" pitchFamily="34" charset="0"/>
            </a:endParaRPr>
          </a:p>
          <a:p>
            <a:pPr marL="342900" indent="-342900">
              <a:buAutoNum type="arabicParenR"/>
            </a:pPr>
            <a:r>
              <a:rPr lang="en-IN" sz="1800" dirty="0">
                <a:latin typeface="Arial Narrow" pitchFamily="34" charset="0"/>
              </a:rPr>
              <a:t>Begin with the disjoint clustering having level L(0) = 0 and sequence number m = 0.</a:t>
            </a:r>
          </a:p>
          <a:p>
            <a:pPr marL="342900" indent="-342900">
              <a:buAutoNum type="arabicParenR"/>
            </a:pPr>
            <a:r>
              <a:rPr lang="en-IN" sz="1800" dirty="0">
                <a:latin typeface="Arial Narrow" pitchFamily="34" charset="0"/>
              </a:rPr>
              <a:t> Find the least distance pair of clusters in the current clustering, say pair (r), (s), according to d[(r),(s)] = min . d[(</a:t>
            </a:r>
            <a:r>
              <a:rPr lang="en-IN" sz="1800" dirty="0" err="1">
                <a:latin typeface="Arial Narrow" pitchFamily="34" charset="0"/>
              </a:rPr>
              <a:t>i</a:t>
            </a:r>
            <a:r>
              <a:rPr lang="en-IN" sz="1800" dirty="0">
                <a:latin typeface="Arial Narrow" pitchFamily="34" charset="0"/>
              </a:rPr>
              <a:t>),(j)]   where the minimum is over all pairs of clusters in the current clustering.</a:t>
            </a:r>
          </a:p>
          <a:p>
            <a:pPr marL="342900" indent="-342900">
              <a:buAutoNum type="arabicParenR"/>
            </a:pPr>
            <a:r>
              <a:rPr lang="en-IN" sz="1800" dirty="0">
                <a:latin typeface="Arial Narrow" pitchFamily="34" charset="0"/>
              </a:rPr>
              <a:t>Increment the sequence number: m = m +1.Merge clusters (r) and (s) into a single cluster to form the next clustering   m. Set the level of this clustering to L(m) = d[(r),(s)].</a:t>
            </a:r>
          </a:p>
          <a:p>
            <a:pPr marL="342900" indent="-342900">
              <a:buAutoNum type="arabicParenR"/>
            </a:pPr>
            <a:r>
              <a:rPr lang="en-IN" sz="1800" dirty="0">
                <a:latin typeface="Arial Narrow" pitchFamily="34" charset="0"/>
              </a:rPr>
              <a:t>Update the distance matrix, D, by deleting the rows and columns corresponding to clusters (r) and (s) and adding a row and column corresponding to the newly formed cluster. The distance between the new cluster, denoted (</a:t>
            </a:r>
            <a:r>
              <a:rPr lang="en-IN" sz="1800" dirty="0" err="1">
                <a:latin typeface="Arial Narrow" pitchFamily="34" charset="0"/>
              </a:rPr>
              <a:t>r,s</a:t>
            </a:r>
            <a:r>
              <a:rPr lang="en-IN" sz="1800" dirty="0">
                <a:latin typeface="Arial Narrow" pitchFamily="34" charset="0"/>
              </a:rPr>
              <a:t>) and old cluster(k) is defined in this way: d[(k), (</a:t>
            </a:r>
            <a:r>
              <a:rPr lang="en-IN" sz="1800" dirty="0" err="1">
                <a:latin typeface="Arial Narrow" pitchFamily="34" charset="0"/>
              </a:rPr>
              <a:t>r,s</a:t>
            </a:r>
            <a:r>
              <a:rPr lang="en-IN" sz="1800" dirty="0">
                <a:latin typeface="Arial Narrow" pitchFamily="34" charset="0"/>
              </a:rPr>
              <a:t>)] = min (d[(k),(r)], d[(k),(s)]).</a:t>
            </a:r>
          </a:p>
          <a:p>
            <a:pPr marL="342900" indent="-342900">
              <a:buAutoNum type="arabicParenR"/>
            </a:pPr>
            <a:r>
              <a:rPr lang="en-IN" sz="1800" dirty="0">
                <a:latin typeface="Arial Narrow" pitchFamily="34" charset="0"/>
              </a:rPr>
              <a:t>If all the data points are in one cluster then stop, else repeat from step </a:t>
            </a:r>
          </a:p>
          <a:p>
            <a:pPr marL="0" indent="0">
              <a:buNone/>
            </a:pPr>
            <a:endParaRPr lang="en-IN" sz="1800" dirty="0">
              <a:latin typeface="Arial Narrow" pitchFamily="34" charset="0"/>
            </a:endParaRPr>
          </a:p>
          <a:p>
            <a:r>
              <a:rPr lang="en-IN" sz="1800" dirty="0">
                <a:latin typeface="Arial Narrow" pitchFamily="34" charset="0"/>
              </a:rPr>
              <a:t>Divisive Hierarchical clustering - It is just the reverse of Agglomerative Hierarchical approach.</a:t>
            </a:r>
          </a:p>
          <a:p>
            <a:endParaRPr lang="en-IN" sz="1400" dirty="0">
              <a:latin typeface="Arial Narrow" pitchFamily="34" charset="0"/>
            </a:endParaRPr>
          </a:p>
        </p:txBody>
      </p:sp>
      <p:sp>
        <p:nvSpPr>
          <p:cNvPr id="2" name="Slide Number Placeholder 1"/>
          <p:cNvSpPr>
            <a:spLocks noGrp="1"/>
          </p:cNvSpPr>
          <p:nvPr>
            <p:ph type="sldNum" sz="quarter" idx="12"/>
          </p:nvPr>
        </p:nvSpPr>
        <p:spPr/>
        <p:txBody>
          <a:bodyPr/>
          <a:lstStyle/>
          <a:p>
            <a:pPr>
              <a:defRPr/>
            </a:pPr>
            <a:fld id="{36950804-F3F9-4F1D-AEE5-720993E91FDB}" type="slidenum">
              <a:rPr lang="en-US" smtClean="0"/>
              <a:pPr>
                <a:defRPr/>
              </a:pPr>
              <a:t>28</a:t>
            </a:fld>
            <a:endParaRPr lang="en-US"/>
          </a:p>
        </p:txBody>
      </p:sp>
    </p:spTree>
    <p:extLst>
      <p:ext uri="{BB962C8B-B14F-4D97-AF65-F5344CB8AC3E}">
        <p14:creationId xmlns:p14="http://schemas.microsoft.com/office/powerpoint/2010/main" val="467356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7340-1DAF-46AA-8076-3CE4E734903E}"/>
              </a:ext>
            </a:extLst>
          </p:cNvPr>
          <p:cNvSpPr>
            <a:spLocks noGrp="1"/>
          </p:cNvSpPr>
          <p:nvPr>
            <p:ph type="title"/>
          </p:nvPr>
        </p:nvSpPr>
        <p:spPr>
          <a:xfrm>
            <a:off x="914400" y="274638"/>
            <a:ext cx="7772400" cy="715962"/>
          </a:xfrm>
        </p:spPr>
        <p:txBody>
          <a:bodyPr/>
          <a:lstStyle/>
          <a:p>
            <a:r>
              <a:rPr lang="en-US" altLang="zh-CN" b="1" dirty="0">
                <a:solidFill>
                  <a:srgbClr val="170981"/>
                </a:solidFill>
                <a:latin typeface="Times New Roman" pitchFamily="18" charset="0"/>
                <a:ea typeface="SimSun" pitchFamily="2" charset="-122"/>
                <a:cs typeface="Times New Roman" pitchFamily="18" charset="0"/>
              </a:rPr>
              <a:t>Hierarchical Clustering</a:t>
            </a:r>
            <a:endParaRPr lang="en-IN" dirty="0"/>
          </a:p>
        </p:txBody>
      </p:sp>
      <p:sp>
        <p:nvSpPr>
          <p:cNvPr id="3" name="Content Placeholder 2">
            <a:extLst>
              <a:ext uri="{FF2B5EF4-FFF2-40B4-BE49-F238E27FC236}">
                <a16:creationId xmlns:a16="http://schemas.microsoft.com/office/drawing/2014/main" id="{41A05BA7-3FF1-4781-A57F-EB40F0A53E0D}"/>
              </a:ext>
            </a:extLst>
          </p:cNvPr>
          <p:cNvSpPr>
            <a:spLocks noGrp="1"/>
          </p:cNvSpPr>
          <p:nvPr>
            <p:ph sz="quarter" idx="1"/>
          </p:nvPr>
        </p:nvSpPr>
        <p:spPr>
          <a:xfrm>
            <a:off x="914400" y="990600"/>
            <a:ext cx="7772400" cy="5029200"/>
          </a:xfrm>
        </p:spPr>
        <p:txBody>
          <a:bodyPr/>
          <a:lstStyle/>
          <a:p>
            <a:pPr marL="0" indent="0">
              <a:buNone/>
            </a:pPr>
            <a:r>
              <a:rPr lang="en-IN" sz="1800" dirty="0">
                <a:latin typeface="Arial Narrow" panose="020B0606020202030204" pitchFamily="34" charset="0"/>
              </a:rPr>
              <a:t>Methods- </a:t>
            </a:r>
          </a:p>
          <a:p>
            <a:pPr algn="just"/>
            <a:r>
              <a:rPr lang="en-IN" sz="1800" dirty="0">
                <a:latin typeface="Arial Narrow" panose="020B0606020202030204" pitchFamily="34" charset="0"/>
              </a:rPr>
              <a:t>Single Linkage Method- In single linkage, we define the distance between two clusters to be the minimum distance between any single data point in the first cluster and any single data point in the second cluster. On the basis of this definition of distance between clusters, at each stage of the process we combine the two clusters that have the smallest single linkage distance. </a:t>
            </a:r>
          </a:p>
          <a:p>
            <a:pPr algn="just"/>
            <a:r>
              <a:rPr lang="en-IN" sz="1800" dirty="0">
                <a:latin typeface="Arial Narrow" panose="020B0606020202030204" pitchFamily="34" charset="0"/>
              </a:rPr>
              <a:t> Complete Linkage: In complete linkage, we define the distance between two clusters to be the maximum distance between any single data point in the first cluster and any single data point in the second cluster. On the basis of this definition of distance between clusters, at each stage of the process we combine the two clusters that have the smallest complete linkage distance. </a:t>
            </a:r>
          </a:p>
          <a:p>
            <a:pPr algn="just"/>
            <a:r>
              <a:rPr lang="en-IN" sz="1800" dirty="0">
                <a:latin typeface="Arial Narrow" panose="020B0606020202030204" pitchFamily="34" charset="0"/>
              </a:rPr>
              <a:t> Average Linkage: In average linkage, we define the distance between two clusters to be the average distance between data points in the first cluster and data points in the second cluster. On the basis of this definition of distance between clusters, at each stage of the process we combine the two clusters that have the smallest average linkage distance.</a:t>
            </a:r>
          </a:p>
        </p:txBody>
      </p:sp>
      <p:sp>
        <p:nvSpPr>
          <p:cNvPr id="4" name="Slide Number Placeholder 3">
            <a:extLst>
              <a:ext uri="{FF2B5EF4-FFF2-40B4-BE49-F238E27FC236}">
                <a16:creationId xmlns:a16="http://schemas.microsoft.com/office/drawing/2014/main" id="{65E3AF54-325B-4D51-99D3-F2A651DC1B23}"/>
              </a:ext>
            </a:extLst>
          </p:cNvPr>
          <p:cNvSpPr>
            <a:spLocks noGrp="1"/>
          </p:cNvSpPr>
          <p:nvPr>
            <p:ph type="sldNum" sz="quarter" idx="12"/>
          </p:nvPr>
        </p:nvSpPr>
        <p:spPr/>
        <p:txBody>
          <a:bodyPr/>
          <a:lstStyle/>
          <a:p>
            <a:pPr>
              <a:defRPr/>
            </a:pPr>
            <a:fld id="{80EE7860-A516-4C37-88BB-EA52275B68E4}" type="slidenum">
              <a:rPr lang="en-US" smtClean="0"/>
              <a:pPr>
                <a:defRPr/>
              </a:pPr>
              <a:t>29</a:t>
            </a:fld>
            <a:endParaRPr lang="en-US"/>
          </a:p>
        </p:txBody>
      </p:sp>
    </p:spTree>
    <p:extLst>
      <p:ext uri="{BB962C8B-B14F-4D97-AF65-F5344CB8AC3E}">
        <p14:creationId xmlns:p14="http://schemas.microsoft.com/office/powerpoint/2010/main" val="333866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295400" y="55562"/>
            <a:ext cx="7297737" cy="782638"/>
          </a:xfrm>
          <a:noFill/>
        </p:spPr>
        <p:txBody>
          <a:bodyPr lIns="92075" tIns="46038" rIns="92075" bIns="46038" anchor="ctr"/>
          <a:lstStyle/>
          <a:p>
            <a:pPr algn="ctr" eaLnBrk="1" hangingPunct="1"/>
            <a:r>
              <a:rPr lang="en-US" sz="3600" b="1" dirty="0">
                <a:solidFill>
                  <a:srgbClr val="3333FF"/>
                </a:solidFill>
                <a:latin typeface="+mn-lt"/>
                <a:cs typeface="Times New Roman" pitchFamily="18" charset="0"/>
              </a:rPr>
              <a:t>What is Clustering?</a:t>
            </a:r>
          </a:p>
        </p:txBody>
      </p:sp>
      <p:sp>
        <p:nvSpPr>
          <p:cNvPr id="11267" name="Rectangle 3"/>
          <p:cNvSpPr>
            <a:spLocks noGrp="1" noChangeArrowheads="1"/>
          </p:cNvSpPr>
          <p:nvPr>
            <p:ph type="body" idx="1"/>
          </p:nvPr>
        </p:nvSpPr>
        <p:spPr>
          <a:xfrm>
            <a:off x="457200" y="1143000"/>
            <a:ext cx="8458200" cy="4953000"/>
          </a:xfrm>
          <a:noFill/>
        </p:spPr>
        <p:txBody>
          <a:bodyPr lIns="92075" tIns="46038" rIns="92075" bIns="46038"/>
          <a:lstStyle/>
          <a:p>
            <a:pPr eaLnBrk="1" hangingPunct="1"/>
            <a:r>
              <a:rPr lang="en-US" sz="2400" dirty="0">
                <a:cs typeface="Times New Roman" pitchFamily="18" charset="0"/>
              </a:rPr>
              <a:t>Cluster: a collection of data objects</a:t>
            </a:r>
          </a:p>
          <a:p>
            <a:pPr lvl="1" eaLnBrk="1" hangingPunct="1"/>
            <a:r>
              <a:rPr lang="en-US" sz="2400" dirty="0">
                <a:cs typeface="Times New Roman" pitchFamily="18" charset="0"/>
              </a:rPr>
              <a:t>Similar to one another within the same cluster</a:t>
            </a:r>
          </a:p>
          <a:p>
            <a:pPr lvl="1" eaLnBrk="1" hangingPunct="1"/>
            <a:r>
              <a:rPr lang="en-US" sz="2400" dirty="0">
                <a:cs typeface="Times New Roman" pitchFamily="18" charset="0"/>
              </a:rPr>
              <a:t>Dissimilar to the objects in other clusters</a:t>
            </a:r>
          </a:p>
          <a:p>
            <a:pPr eaLnBrk="1" hangingPunct="1"/>
            <a:r>
              <a:rPr lang="en-US" sz="2400" dirty="0">
                <a:cs typeface="Times New Roman" pitchFamily="18" charset="0"/>
              </a:rPr>
              <a:t>Cluster analysis</a:t>
            </a:r>
          </a:p>
          <a:p>
            <a:pPr lvl="1" eaLnBrk="1" hangingPunct="1"/>
            <a:r>
              <a:rPr lang="en-US" sz="2400" dirty="0">
                <a:cs typeface="Times New Roman" pitchFamily="18" charset="0"/>
              </a:rPr>
              <a:t>Grouping a set of data objects into clusters</a:t>
            </a:r>
          </a:p>
          <a:p>
            <a:pPr eaLnBrk="1" hangingPunct="1"/>
            <a:r>
              <a:rPr lang="en-US" sz="2400" dirty="0">
                <a:cs typeface="Times New Roman" pitchFamily="18" charset="0"/>
              </a:rPr>
              <a:t>Clustering is </a:t>
            </a:r>
            <a:r>
              <a:rPr lang="en-US" sz="2400" dirty="0">
                <a:solidFill>
                  <a:srgbClr val="FF0000"/>
                </a:solidFill>
                <a:cs typeface="Times New Roman" pitchFamily="18" charset="0"/>
              </a:rPr>
              <a:t>unsupervised classification</a:t>
            </a:r>
            <a:r>
              <a:rPr lang="en-US" sz="2400" dirty="0">
                <a:cs typeface="Times New Roman" pitchFamily="18" charset="0"/>
              </a:rPr>
              <a:t>:  No predefined classes</a:t>
            </a:r>
          </a:p>
          <a:p>
            <a:pPr eaLnBrk="1" hangingPunct="1"/>
            <a:r>
              <a:rPr lang="en-US" sz="2400" dirty="0">
                <a:cs typeface="Times New Roman" pitchFamily="18" charset="0"/>
              </a:rPr>
              <a:t>Typical applications</a:t>
            </a:r>
          </a:p>
          <a:p>
            <a:pPr lvl="1" eaLnBrk="1" hangingPunct="1"/>
            <a:r>
              <a:rPr lang="en-US" sz="2400" dirty="0">
                <a:cs typeface="Times New Roman" pitchFamily="18" charset="0"/>
              </a:rPr>
              <a:t>To get insight into data distribution </a:t>
            </a:r>
          </a:p>
          <a:p>
            <a:pPr lvl="1" eaLnBrk="1" hangingPunct="1"/>
            <a:r>
              <a:rPr lang="en-US" sz="2400" dirty="0">
                <a:cs typeface="Times New Roman" pitchFamily="18" charset="0"/>
              </a:rPr>
              <a:t>As a </a:t>
            </a:r>
            <a:r>
              <a:rPr lang="en-US" sz="2400" dirty="0">
                <a:solidFill>
                  <a:srgbClr val="FF0000"/>
                </a:solidFill>
                <a:cs typeface="Times New Roman" pitchFamily="18" charset="0"/>
              </a:rPr>
              <a:t>preprocessing step </a:t>
            </a:r>
            <a:r>
              <a:rPr lang="en-US" sz="2400" dirty="0">
                <a:cs typeface="Times New Roman" pitchFamily="18" charset="0"/>
              </a:rPr>
              <a:t>for other algorithms</a:t>
            </a:r>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solidFill>
                  <a:srgbClr val="3333FF"/>
                </a:solidFill>
                <a:latin typeface="Arial Narrow" pitchFamily="34" charset="0"/>
              </a:rPr>
              <a:t>Example: Agglomerative Hierarchical Clustering</a:t>
            </a:r>
            <a:br>
              <a:rPr lang="en-IN" sz="2800" dirty="0">
                <a:solidFill>
                  <a:srgbClr val="3333FF"/>
                </a:solidFill>
                <a:latin typeface="Arial Narrow" pitchFamily="34" charset="0"/>
              </a:rPr>
            </a:br>
            <a:endParaRPr lang="en-IN" sz="2800" dirty="0">
              <a:solidFill>
                <a:srgbClr val="3333FF"/>
              </a:solidFill>
              <a:latin typeface="Arial Narrow" pitchFamily="34" charset="0"/>
            </a:endParaRPr>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09800" y="1752600"/>
            <a:ext cx="4419600" cy="3276600"/>
          </a:xfrm>
        </p:spPr>
      </p:pic>
      <p:sp>
        <p:nvSpPr>
          <p:cNvPr id="4" name="Slide Number Placeholder 3"/>
          <p:cNvSpPr>
            <a:spLocks noGrp="1"/>
          </p:cNvSpPr>
          <p:nvPr>
            <p:ph type="sldNum" sz="quarter" idx="12"/>
          </p:nvPr>
        </p:nvSpPr>
        <p:spPr/>
        <p:txBody>
          <a:bodyPr/>
          <a:lstStyle/>
          <a:p>
            <a:pPr>
              <a:defRPr/>
            </a:pPr>
            <a:fld id="{80EE7860-A516-4C37-88BB-EA52275B68E4}" type="slidenum">
              <a:rPr lang="en-US" smtClean="0"/>
              <a:pPr>
                <a:defRPr/>
              </a:pPr>
              <a:t>30</a:t>
            </a:fld>
            <a:endParaRPr lang="en-US"/>
          </a:p>
        </p:txBody>
      </p:sp>
    </p:spTree>
    <p:extLst>
      <p:ext uri="{BB962C8B-B14F-4D97-AF65-F5344CB8AC3E}">
        <p14:creationId xmlns:p14="http://schemas.microsoft.com/office/powerpoint/2010/main" val="4087294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92161"/>
          </a:xfrm>
        </p:spPr>
        <p:txBody>
          <a:bodyPr/>
          <a:lstStyle/>
          <a:p>
            <a:r>
              <a:rPr lang="en-IN" sz="2800" dirty="0">
                <a:solidFill>
                  <a:srgbClr val="3333FF"/>
                </a:solidFill>
                <a:latin typeface="Arial Narrow" pitchFamily="34" charset="0"/>
              </a:rPr>
              <a:t>Example: Agglomerative Hierarchical Clustering</a:t>
            </a:r>
            <a:endParaRPr lang="en-IN" dirty="0"/>
          </a:p>
        </p:txBody>
      </p:sp>
      <p:sp>
        <p:nvSpPr>
          <p:cNvPr id="3" name="Content Placeholder 2"/>
          <p:cNvSpPr>
            <a:spLocks noGrp="1"/>
          </p:cNvSpPr>
          <p:nvPr>
            <p:ph sz="quarter" idx="1"/>
          </p:nvPr>
        </p:nvSpPr>
        <p:spPr/>
        <p:txBody>
          <a:bodyPr/>
          <a:lstStyle/>
          <a:p>
            <a:endParaRPr lang="en-IN" dirty="0"/>
          </a:p>
        </p:txBody>
      </p:sp>
      <p:sp>
        <p:nvSpPr>
          <p:cNvPr id="4" name="Slide Number Placeholder 3"/>
          <p:cNvSpPr>
            <a:spLocks noGrp="1"/>
          </p:cNvSpPr>
          <p:nvPr>
            <p:ph type="sldNum" sz="quarter" idx="12"/>
          </p:nvPr>
        </p:nvSpPr>
        <p:spPr/>
        <p:txBody>
          <a:bodyPr/>
          <a:lstStyle/>
          <a:p>
            <a:pPr>
              <a:defRPr/>
            </a:pPr>
            <a:fld id="{80EE7860-A516-4C37-88BB-EA52275B68E4}" type="slidenum">
              <a:rPr lang="en-US" smtClean="0"/>
              <a:pPr>
                <a:defRPr/>
              </a:pPr>
              <a:t>31</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7315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5822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792161"/>
          </a:xfrm>
        </p:spPr>
        <p:txBody>
          <a:bodyPr/>
          <a:lstStyle/>
          <a:p>
            <a:r>
              <a:rPr lang="en-IN" sz="2800" dirty="0">
                <a:solidFill>
                  <a:srgbClr val="3333FF"/>
                </a:solidFill>
                <a:latin typeface="Arial Narrow" pitchFamily="34" charset="0"/>
              </a:rPr>
              <a:t>Example: Agglomerative Hierarchical Clustering</a:t>
            </a:r>
            <a:endParaRPr lang="en-IN" dirty="0"/>
          </a:p>
        </p:txBody>
      </p:sp>
      <p:sp>
        <p:nvSpPr>
          <p:cNvPr id="3" name="Content Placeholder 2"/>
          <p:cNvSpPr>
            <a:spLocks noGrp="1"/>
          </p:cNvSpPr>
          <p:nvPr>
            <p:ph sz="quarter" idx="1"/>
          </p:nvPr>
        </p:nvSpPr>
        <p:spPr/>
        <p:txBody>
          <a:bodyPr/>
          <a:lstStyle/>
          <a:p>
            <a:endParaRPr lang="en-IN" dirty="0"/>
          </a:p>
        </p:txBody>
      </p:sp>
      <p:sp>
        <p:nvSpPr>
          <p:cNvPr id="4" name="Slide Number Placeholder 3"/>
          <p:cNvSpPr>
            <a:spLocks noGrp="1"/>
          </p:cNvSpPr>
          <p:nvPr>
            <p:ph type="sldNum" sz="quarter" idx="12"/>
          </p:nvPr>
        </p:nvSpPr>
        <p:spPr/>
        <p:txBody>
          <a:bodyPr/>
          <a:lstStyle/>
          <a:p>
            <a:pPr>
              <a:defRPr/>
            </a:pPr>
            <a:fld id="{80EE7860-A516-4C37-88BB-EA52275B68E4}" type="slidenum">
              <a:rPr lang="en-US" smtClean="0"/>
              <a:pPr>
                <a:defRPr/>
              </a:pPr>
              <a:t>32</a:t>
            </a:fld>
            <a:endParaRPr lang="en-US"/>
          </a:p>
        </p:txBody>
      </p:sp>
      <p:pic>
        <p:nvPicPr>
          <p:cNvPr id="5" name="Picture 4">
            <a:extLst>
              <a:ext uri="{FF2B5EF4-FFF2-40B4-BE49-F238E27FC236}">
                <a16:creationId xmlns:a16="http://schemas.microsoft.com/office/drawing/2014/main" id="{E179768E-FC3C-4EFC-9190-D19833835CB6}"/>
              </a:ext>
            </a:extLst>
          </p:cNvPr>
          <p:cNvPicPr>
            <a:picLocks noChangeAspect="1"/>
          </p:cNvPicPr>
          <p:nvPr/>
        </p:nvPicPr>
        <p:blipFill>
          <a:blip r:embed="rId2"/>
          <a:stretch>
            <a:fillRect/>
          </a:stretch>
        </p:blipFill>
        <p:spPr>
          <a:xfrm>
            <a:off x="757237" y="1447800"/>
            <a:ext cx="7629525" cy="4572000"/>
          </a:xfrm>
          <a:prstGeom prst="rect">
            <a:avLst/>
          </a:prstGeom>
        </p:spPr>
      </p:pic>
    </p:spTree>
    <p:extLst>
      <p:ext uri="{BB962C8B-B14F-4D97-AF65-F5344CB8AC3E}">
        <p14:creationId xmlns:p14="http://schemas.microsoft.com/office/powerpoint/2010/main" val="17478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8589-3915-4F23-BDB8-7881A130DF64}"/>
              </a:ext>
            </a:extLst>
          </p:cNvPr>
          <p:cNvSpPr>
            <a:spLocks noGrp="1"/>
          </p:cNvSpPr>
          <p:nvPr>
            <p:ph type="title"/>
          </p:nvPr>
        </p:nvSpPr>
        <p:spPr/>
        <p:txBody>
          <a:bodyPr/>
          <a:lstStyle/>
          <a:p>
            <a:pPr lvl="0"/>
            <a:r>
              <a:rPr lang="en-US" altLang="zh-CN" sz="3600" b="1" dirty="0">
                <a:solidFill>
                  <a:srgbClr val="FF0000"/>
                </a:solidFill>
                <a:latin typeface="+mn-lt"/>
                <a:ea typeface="SimSun" pitchFamily="2" charset="-122"/>
                <a:cs typeface="+mn-cs"/>
              </a:rPr>
              <a:t>Divisive Analysis  </a:t>
            </a:r>
            <a:r>
              <a:rPr lang="en-US" altLang="zh-CN" sz="3600" b="1" dirty="0">
                <a:solidFill>
                  <a:prstClr val="black"/>
                </a:solidFill>
                <a:latin typeface="+mn-lt"/>
                <a:ea typeface="SimSun" pitchFamily="2" charset="-122"/>
                <a:cs typeface="+mn-cs"/>
              </a:rPr>
              <a:t>(DIANA)</a:t>
            </a:r>
            <a:br>
              <a:rPr lang="en-US" altLang="zh-CN" sz="3600" dirty="0">
                <a:solidFill>
                  <a:prstClr val="black"/>
                </a:solidFill>
                <a:latin typeface="+mn-lt"/>
                <a:ea typeface="SimSun" pitchFamily="2" charset="-122"/>
                <a:cs typeface="+mn-cs"/>
              </a:rPr>
            </a:br>
            <a:endParaRPr lang="en-IN" sz="3600" dirty="0">
              <a:latin typeface="+mn-lt"/>
            </a:endParaRPr>
          </a:p>
        </p:txBody>
      </p:sp>
      <p:sp>
        <p:nvSpPr>
          <p:cNvPr id="3" name="Content Placeholder 2">
            <a:extLst>
              <a:ext uri="{FF2B5EF4-FFF2-40B4-BE49-F238E27FC236}">
                <a16:creationId xmlns:a16="http://schemas.microsoft.com/office/drawing/2014/main" id="{D1FF819D-8AD7-45F5-9F90-1862D36104CC}"/>
              </a:ext>
            </a:extLst>
          </p:cNvPr>
          <p:cNvSpPr>
            <a:spLocks noGrp="1"/>
          </p:cNvSpPr>
          <p:nvPr>
            <p:ph sz="quarter" idx="1"/>
          </p:nvPr>
        </p:nvSpPr>
        <p:spPr>
          <a:xfrm>
            <a:off x="914400" y="1219200"/>
            <a:ext cx="7772400" cy="4991100"/>
          </a:xfrm>
        </p:spPr>
        <p:txBody>
          <a:bodyPr/>
          <a:lstStyle/>
          <a:p>
            <a:r>
              <a:rPr lang="en-IN" sz="2000" dirty="0"/>
              <a:t>Building MST (Minimum Spanning Tree) is a method for constructing hierarchy of clusters.</a:t>
            </a:r>
          </a:p>
          <a:p>
            <a:pPr marL="0" indent="0">
              <a:buNone/>
            </a:pPr>
            <a:endParaRPr lang="en-IN" sz="2000" dirty="0"/>
          </a:p>
          <a:p>
            <a:r>
              <a:rPr lang="en-IN" sz="2000" dirty="0"/>
              <a:t>It starts with a tree that consists of a point p. In successive steps, look for the closest pair of points (</a:t>
            </a:r>
            <a:r>
              <a:rPr lang="en-IN" sz="2000" dirty="0" err="1"/>
              <a:t>p,q</a:t>
            </a:r>
            <a:r>
              <a:rPr lang="en-IN" sz="2000" dirty="0"/>
              <a:t>) such that p is in the current tree but q is not. With this closest pair of points (</a:t>
            </a:r>
            <a:r>
              <a:rPr lang="en-IN" sz="2000" dirty="0" err="1"/>
              <a:t>p,q</a:t>
            </a:r>
            <a:r>
              <a:rPr lang="en-IN" sz="2000" dirty="0"/>
              <a:t>), add q to the tree and put an edge between p and q.</a:t>
            </a:r>
          </a:p>
          <a:p>
            <a:endParaRPr lang="en-IN" sz="2000" dirty="0"/>
          </a:p>
          <a:p>
            <a:r>
              <a:rPr lang="en-IN" sz="2000" dirty="0"/>
              <a:t>The procedure of constructing hierarchy of clusters using MST would be as follows:</a:t>
            </a:r>
          </a:p>
          <a:p>
            <a:endParaRPr lang="en-IN" sz="2000" dirty="0"/>
          </a:p>
          <a:p>
            <a:pPr lvl="1"/>
            <a:r>
              <a:rPr lang="en-IN" sz="2000" dirty="0"/>
              <a:t>Construct a MST as a proximity graph</a:t>
            </a:r>
          </a:p>
          <a:p>
            <a:pPr lvl="1"/>
            <a:r>
              <a:rPr lang="en-IN" sz="2000" dirty="0"/>
              <a:t>repeat</a:t>
            </a:r>
          </a:p>
          <a:p>
            <a:pPr lvl="1"/>
            <a:r>
              <a:rPr lang="en-IN" sz="2000" dirty="0"/>
              <a:t>    Split a cluster by breaking the inconsistent edge.</a:t>
            </a:r>
          </a:p>
          <a:p>
            <a:pPr lvl="1"/>
            <a:r>
              <a:rPr lang="en-IN" sz="2000" dirty="0"/>
              <a:t>until Only singleton clusters remain</a:t>
            </a:r>
          </a:p>
        </p:txBody>
      </p:sp>
      <p:sp>
        <p:nvSpPr>
          <p:cNvPr id="4" name="Slide Number Placeholder 3">
            <a:extLst>
              <a:ext uri="{FF2B5EF4-FFF2-40B4-BE49-F238E27FC236}">
                <a16:creationId xmlns:a16="http://schemas.microsoft.com/office/drawing/2014/main" id="{D515647B-E420-499E-98E0-FDE38A13E309}"/>
              </a:ext>
            </a:extLst>
          </p:cNvPr>
          <p:cNvSpPr>
            <a:spLocks noGrp="1"/>
          </p:cNvSpPr>
          <p:nvPr>
            <p:ph type="sldNum" sz="quarter" idx="12"/>
          </p:nvPr>
        </p:nvSpPr>
        <p:spPr/>
        <p:txBody>
          <a:bodyPr/>
          <a:lstStyle/>
          <a:p>
            <a:pPr>
              <a:defRPr/>
            </a:pPr>
            <a:fld id="{80EE7860-A516-4C37-88BB-EA52275B68E4}" type="slidenum">
              <a:rPr lang="en-US" smtClean="0"/>
              <a:pPr>
                <a:defRPr/>
              </a:pPr>
              <a:t>33</a:t>
            </a:fld>
            <a:endParaRPr lang="en-US"/>
          </a:p>
        </p:txBody>
      </p:sp>
    </p:spTree>
    <p:extLst>
      <p:ext uri="{BB962C8B-B14F-4D97-AF65-F5344CB8AC3E}">
        <p14:creationId xmlns:p14="http://schemas.microsoft.com/office/powerpoint/2010/main" val="2005972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p>
            <a:fld id="{B5D04B84-2FDD-41E2-B6A5-733A8397405F}" type="slidenum">
              <a:rPr lang="en-US" smtClean="0"/>
              <a:pPr/>
              <a:t>34</a:t>
            </a:fld>
            <a:endParaRPr lang="en-US"/>
          </a:p>
        </p:txBody>
      </p:sp>
      <p:sp>
        <p:nvSpPr>
          <p:cNvPr id="28675" name="Rectangle 2"/>
          <p:cNvSpPr>
            <a:spLocks noGrp="1" noChangeArrowheads="1"/>
          </p:cNvSpPr>
          <p:nvPr>
            <p:ph type="title"/>
          </p:nvPr>
        </p:nvSpPr>
        <p:spPr>
          <a:xfrm>
            <a:off x="304800" y="152400"/>
            <a:ext cx="8839200" cy="685800"/>
          </a:xfrm>
          <a:noFill/>
        </p:spPr>
        <p:txBody>
          <a:bodyPr lIns="92075" tIns="46038" rIns="92075" bIns="46038" anchor="ctr"/>
          <a:lstStyle/>
          <a:p>
            <a:pPr algn="ctr" eaLnBrk="1" hangingPunct="1"/>
            <a:r>
              <a:rPr lang="en-US" altLang="zh-CN" sz="3200" b="1" dirty="0">
                <a:solidFill>
                  <a:srgbClr val="3333FF"/>
                </a:solidFill>
                <a:ea typeface="SimSun" pitchFamily="2" charset="-122"/>
              </a:rPr>
              <a:t>     Other Hierarchical Clustering Methods</a:t>
            </a:r>
          </a:p>
        </p:txBody>
      </p:sp>
      <p:sp>
        <p:nvSpPr>
          <p:cNvPr id="28676" name="Rectangle 3"/>
          <p:cNvSpPr>
            <a:spLocks noGrp="1" noChangeArrowheads="1"/>
          </p:cNvSpPr>
          <p:nvPr>
            <p:ph type="body" idx="1"/>
          </p:nvPr>
        </p:nvSpPr>
        <p:spPr>
          <a:xfrm>
            <a:off x="304800" y="1600200"/>
            <a:ext cx="8534400" cy="5029200"/>
          </a:xfrm>
          <a:noFill/>
        </p:spPr>
        <p:txBody>
          <a:bodyPr lIns="92075" tIns="46038" rIns="92075" bIns="46038"/>
          <a:lstStyle/>
          <a:p>
            <a:pPr eaLnBrk="1" hangingPunct="1"/>
            <a:r>
              <a:rPr lang="en-US" altLang="zh-CN" sz="2400" dirty="0">
                <a:ea typeface="SimSun" pitchFamily="2" charset="-122"/>
              </a:rPr>
              <a:t>Major weakness of agglomerative clustering methods</a:t>
            </a:r>
          </a:p>
          <a:p>
            <a:pPr lvl="1" eaLnBrk="1" hangingPunct="1"/>
            <a:r>
              <a:rPr lang="en-US" altLang="zh-CN" sz="2400" u="sng" dirty="0">
                <a:ea typeface="SimSun" pitchFamily="2" charset="-122"/>
              </a:rPr>
              <a:t>Do not scale</a:t>
            </a:r>
            <a:r>
              <a:rPr lang="en-US" altLang="zh-CN" sz="2400" dirty="0">
                <a:ea typeface="SimSun" pitchFamily="2" charset="-122"/>
              </a:rPr>
              <a:t> well: time complexity of at least </a:t>
            </a:r>
            <a:r>
              <a:rPr lang="en-US" altLang="zh-CN" sz="2400" i="1" dirty="0">
                <a:ea typeface="SimSun" pitchFamily="2" charset="-122"/>
              </a:rPr>
              <a:t>O</a:t>
            </a:r>
            <a:r>
              <a:rPr lang="en-US" altLang="zh-CN" sz="2400" dirty="0">
                <a:ea typeface="SimSun" pitchFamily="2" charset="-122"/>
              </a:rPr>
              <a:t>(</a:t>
            </a:r>
            <a:r>
              <a:rPr lang="en-US" altLang="zh-CN" sz="2400" i="1" dirty="0">
                <a:ea typeface="SimSun" pitchFamily="2" charset="-122"/>
              </a:rPr>
              <a:t>n</a:t>
            </a:r>
            <a:r>
              <a:rPr lang="en-US" altLang="zh-CN" sz="2400" i="1" baseline="30000" dirty="0">
                <a:ea typeface="SimSun" pitchFamily="2" charset="-122"/>
              </a:rPr>
              <a:t>2</a:t>
            </a:r>
            <a:r>
              <a:rPr lang="en-US" altLang="zh-CN" sz="2400" dirty="0">
                <a:ea typeface="SimSun" pitchFamily="2" charset="-122"/>
              </a:rPr>
              <a:t>), where </a:t>
            </a:r>
            <a:r>
              <a:rPr lang="en-US" altLang="zh-CN" sz="2400" i="1" dirty="0">
                <a:ea typeface="SimSun" pitchFamily="2" charset="-122"/>
              </a:rPr>
              <a:t>n</a:t>
            </a:r>
            <a:r>
              <a:rPr lang="en-US" altLang="zh-CN" sz="2400" dirty="0">
                <a:ea typeface="SimSun" pitchFamily="2" charset="-122"/>
              </a:rPr>
              <a:t> is the number of total objects</a:t>
            </a:r>
          </a:p>
          <a:p>
            <a:pPr lvl="1" eaLnBrk="1" hangingPunct="1"/>
            <a:r>
              <a:rPr lang="en-US" altLang="zh-CN" sz="2400" dirty="0">
                <a:ea typeface="SimSun" pitchFamily="2" charset="-122"/>
              </a:rPr>
              <a:t>Can never undo what was done previously</a:t>
            </a:r>
          </a:p>
          <a:p>
            <a:pPr eaLnBrk="1" hangingPunct="1"/>
            <a:r>
              <a:rPr lang="en-US" altLang="zh-CN" sz="2400" dirty="0">
                <a:ea typeface="SimSun" pitchFamily="2" charset="-122"/>
              </a:rPr>
              <a:t>Integration of hierarchical with distance-based clustering</a:t>
            </a:r>
          </a:p>
          <a:p>
            <a:pPr lvl="1" eaLnBrk="1" hangingPunct="1"/>
            <a:r>
              <a:rPr lang="en-US" altLang="zh-CN" sz="2400" u="sng" dirty="0">
                <a:ea typeface="SimSun" pitchFamily="2" charset="-122"/>
              </a:rPr>
              <a:t>BIRCH</a:t>
            </a:r>
            <a:r>
              <a:rPr lang="en-US" altLang="zh-CN" sz="2400" dirty="0">
                <a:ea typeface="SimSun" pitchFamily="2" charset="-122"/>
              </a:rPr>
              <a:t>: uses CF-tree and incrementally adjusts the quality of sub-clusters</a:t>
            </a:r>
          </a:p>
          <a:p>
            <a:pPr lvl="1" eaLnBrk="1" hangingPunct="1"/>
            <a:endParaRPr lang="en-US" altLang="zh-CN" sz="2400" u="sng" dirty="0">
              <a:ea typeface="SimSun" pitchFamily="2" charset="-122"/>
            </a:endParaRPr>
          </a:p>
        </p:txBody>
      </p:sp>
      <p:cxnSp>
        <p:nvCxnSpPr>
          <p:cNvPr id="5" name="Straight Connector 4"/>
          <p:cNvCxnSpPr/>
          <p:nvPr/>
        </p:nvCxnSpPr>
        <p:spPr>
          <a:xfrm>
            <a:off x="163513" y="8366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2E7F523C-74CB-420D-9FE7-3F9F127B2501}" type="slidenum">
              <a:rPr lang="en-US" smtClean="0"/>
              <a:pPr/>
              <a:t>35</a:t>
            </a:fld>
            <a:endParaRPr lang="en-US"/>
          </a:p>
        </p:txBody>
      </p:sp>
      <p:sp>
        <p:nvSpPr>
          <p:cNvPr id="33795" name="Rectangle 2"/>
          <p:cNvSpPr>
            <a:spLocks noGrp="1" noChangeArrowheads="1"/>
          </p:cNvSpPr>
          <p:nvPr>
            <p:ph type="title"/>
          </p:nvPr>
        </p:nvSpPr>
        <p:spPr>
          <a:xfrm>
            <a:off x="1143000" y="304800"/>
            <a:ext cx="7226300" cy="387350"/>
          </a:xfrm>
        </p:spPr>
        <p:txBody>
          <a:bodyPr/>
          <a:lstStyle/>
          <a:p>
            <a:pPr algn="ctr" eaLnBrk="1" hangingPunct="1"/>
            <a:r>
              <a:rPr lang="en-US" altLang="zh-CN" sz="3200" b="1" dirty="0">
                <a:solidFill>
                  <a:srgbClr val="170981"/>
                </a:solidFill>
                <a:latin typeface="Times New Roman" pitchFamily="18" charset="0"/>
                <a:ea typeface="SimSun" pitchFamily="2" charset="-122"/>
                <a:cs typeface="Times New Roman" pitchFamily="18" charset="0"/>
              </a:rPr>
              <a:t>Density-Based Clustering</a:t>
            </a:r>
          </a:p>
        </p:txBody>
      </p:sp>
      <p:sp>
        <p:nvSpPr>
          <p:cNvPr id="33796" name="Rectangle 3"/>
          <p:cNvSpPr>
            <a:spLocks noGrp="1" noChangeArrowheads="1"/>
          </p:cNvSpPr>
          <p:nvPr>
            <p:ph type="body" idx="1"/>
          </p:nvPr>
        </p:nvSpPr>
        <p:spPr>
          <a:xfrm>
            <a:off x="609600" y="1066800"/>
            <a:ext cx="8077200" cy="4953000"/>
          </a:xfrm>
        </p:spPr>
        <p:txBody>
          <a:bodyPr/>
          <a:lstStyle/>
          <a:p>
            <a:pPr eaLnBrk="1" hangingPunct="1">
              <a:spcBef>
                <a:spcPct val="50000"/>
              </a:spcBef>
            </a:pPr>
            <a:r>
              <a:rPr lang="en-US" altLang="zh-CN" sz="2400" dirty="0">
                <a:ea typeface="SimSun" pitchFamily="2" charset="-122"/>
              </a:rPr>
              <a:t>Clustering based on density (local cluster criterion), such as density-connected points</a:t>
            </a:r>
          </a:p>
          <a:p>
            <a:pPr eaLnBrk="1" hangingPunct="1">
              <a:lnSpc>
                <a:spcPct val="50000"/>
              </a:lnSpc>
              <a:spcBef>
                <a:spcPct val="50000"/>
              </a:spcBef>
            </a:pPr>
            <a:r>
              <a:rPr lang="en-US" altLang="zh-CN" sz="2400" dirty="0">
                <a:ea typeface="SimSun" pitchFamily="2" charset="-122"/>
              </a:rPr>
              <a:t>Major features:</a:t>
            </a:r>
          </a:p>
          <a:p>
            <a:pPr lvl="1" eaLnBrk="1" hangingPunct="1">
              <a:lnSpc>
                <a:spcPct val="50000"/>
              </a:lnSpc>
              <a:spcBef>
                <a:spcPct val="50000"/>
              </a:spcBef>
            </a:pPr>
            <a:r>
              <a:rPr lang="en-US" altLang="zh-CN" sz="2400" dirty="0">
                <a:ea typeface="SimSun" pitchFamily="2" charset="-122"/>
              </a:rPr>
              <a:t>Discover clusters of arbitrary shape</a:t>
            </a:r>
          </a:p>
          <a:p>
            <a:pPr lvl="1" eaLnBrk="1" hangingPunct="1">
              <a:lnSpc>
                <a:spcPct val="50000"/>
              </a:lnSpc>
              <a:spcBef>
                <a:spcPct val="50000"/>
              </a:spcBef>
            </a:pPr>
            <a:r>
              <a:rPr lang="en-US" altLang="zh-CN" sz="2400" dirty="0">
                <a:ea typeface="SimSun" pitchFamily="2" charset="-122"/>
              </a:rPr>
              <a:t>Handle noise</a:t>
            </a:r>
          </a:p>
          <a:p>
            <a:pPr lvl="1" eaLnBrk="1" hangingPunct="1">
              <a:lnSpc>
                <a:spcPct val="50000"/>
              </a:lnSpc>
              <a:spcBef>
                <a:spcPct val="50000"/>
              </a:spcBef>
            </a:pPr>
            <a:r>
              <a:rPr lang="en-US" altLang="zh-CN" sz="2400" dirty="0">
                <a:ea typeface="SimSun" pitchFamily="2" charset="-122"/>
              </a:rPr>
              <a:t>One scan</a:t>
            </a:r>
          </a:p>
          <a:p>
            <a:pPr lvl="1" eaLnBrk="1" hangingPunct="1">
              <a:lnSpc>
                <a:spcPct val="50000"/>
              </a:lnSpc>
              <a:spcBef>
                <a:spcPct val="50000"/>
              </a:spcBef>
            </a:pPr>
            <a:r>
              <a:rPr lang="en-US" altLang="zh-CN" sz="2400" dirty="0">
                <a:ea typeface="SimSun" pitchFamily="2" charset="-122"/>
              </a:rPr>
              <a:t>Need density parameters as termination condition</a:t>
            </a:r>
          </a:p>
          <a:p>
            <a:pPr eaLnBrk="1" hangingPunct="1">
              <a:lnSpc>
                <a:spcPct val="90000"/>
              </a:lnSpc>
              <a:spcBef>
                <a:spcPct val="50000"/>
              </a:spcBef>
            </a:pPr>
            <a:r>
              <a:rPr lang="en-US" altLang="zh-CN" sz="2400" dirty="0">
                <a:ea typeface="SimSun" pitchFamily="2" charset="-122"/>
              </a:rPr>
              <a:t>Representative algorithms:</a:t>
            </a:r>
          </a:p>
          <a:p>
            <a:pPr lvl="1" eaLnBrk="1" hangingPunct="1"/>
            <a:r>
              <a:rPr lang="en-US" altLang="zh-CN" sz="2400" u="sng" dirty="0">
                <a:ea typeface="SimSun" pitchFamily="2" charset="-122"/>
              </a:rPr>
              <a:t>DBSCAN</a:t>
            </a:r>
            <a:r>
              <a:rPr lang="en-US" altLang="zh-CN" sz="2400" dirty="0">
                <a:ea typeface="SimSun" pitchFamily="2" charset="-122"/>
              </a:rPr>
              <a:t> (Ester et al., 1996)</a:t>
            </a:r>
          </a:p>
          <a:p>
            <a:pPr lvl="1" eaLnBrk="1" hangingPunct="1"/>
            <a:r>
              <a:rPr lang="en-US" altLang="zh-CN" sz="2400" u="sng" dirty="0">
                <a:ea typeface="SimSun" pitchFamily="2" charset="-122"/>
              </a:rPr>
              <a:t>OPTICS</a:t>
            </a:r>
            <a:r>
              <a:rPr lang="en-US" altLang="zh-CN" sz="2400" dirty="0">
                <a:ea typeface="SimSun" pitchFamily="2" charset="-122"/>
              </a:rPr>
              <a:t> (</a:t>
            </a:r>
            <a:r>
              <a:rPr lang="en-US" sz="2400" dirty="0" err="1"/>
              <a:t>Mihael</a:t>
            </a:r>
            <a:r>
              <a:rPr lang="en-US" sz="2400" dirty="0"/>
              <a:t> </a:t>
            </a:r>
            <a:r>
              <a:rPr lang="en-US" sz="2400" dirty="0" err="1"/>
              <a:t>Ankers</a:t>
            </a:r>
            <a:r>
              <a:rPr lang="en-US" sz="2400" dirty="0"/>
              <a:t> et al.</a:t>
            </a:r>
            <a:r>
              <a:rPr lang="en-US" altLang="zh-CN" sz="2400" dirty="0">
                <a:ea typeface="SimSun" pitchFamily="2" charset="-122"/>
              </a:rPr>
              <a:t>, 1999)</a:t>
            </a:r>
          </a:p>
        </p:txBody>
      </p:sp>
      <p:cxnSp>
        <p:nvCxnSpPr>
          <p:cNvPr id="5" name="Straight Connector 4"/>
          <p:cNvCxnSpPr/>
          <p:nvPr/>
        </p:nvCxnSpPr>
        <p:spPr>
          <a:xfrm>
            <a:off x="163513" y="7620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1"/>
          <p:cNvSpPr>
            <a:spLocks noGrp="1"/>
          </p:cNvSpPr>
          <p:nvPr>
            <p:ph type="sldNum" sz="quarter" idx="12"/>
          </p:nvPr>
        </p:nvSpPr>
        <p:spPr>
          <a:noFill/>
        </p:spPr>
        <p:txBody>
          <a:bodyPr/>
          <a:lstStyle/>
          <a:p>
            <a:fld id="{E9A8F8D4-7F32-47D4-85C7-9D48A1156BF4}" type="slidenum">
              <a:rPr lang="en-US" smtClean="0"/>
              <a:pPr/>
              <a:t>36</a:t>
            </a:fld>
            <a:endParaRPr lang="en-US"/>
          </a:p>
        </p:txBody>
      </p:sp>
      <p:sp>
        <p:nvSpPr>
          <p:cNvPr id="34819" name="Rectangle 2"/>
          <p:cNvSpPr>
            <a:spLocks noChangeArrowheads="1"/>
          </p:cNvSpPr>
          <p:nvPr/>
        </p:nvSpPr>
        <p:spPr bwMode="auto">
          <a:xfrm>
            <a:off x="0" y="0"/>
            <a:ext cx="8839200" cy="1138773"/>
          </a:xfrm>
          <a:prstGeom prst="rect">
            <a:avLst/>
          </a:prstGeom>
          <a:noFill/>
          <a:ln w="9525">
            <a:noFill/>
            <a:miter lim="800000"/>
            <a:headEnd/>
            <a:tailEnd/>
          </a:ln>
        </p:spPr>
        <p:txBody>
          <a:bodyPr wrap="square">
            <a:spAutoFit/>
          </a:bodyPr>
          <a:lstStyle/>
          <a:p>
            <a:pPr algn="ctr"/>
            <a:r>
              <a:rPr lang="en-US" sz="3200" b="1" u="sng" dirty="0">
                <a:solidFill>
                  <a:srgbClr val="FF0000"/>
                </a:solidFill>
                <a:latin typeface="Times New Roman" pitchFamily="18" charset="0"/>
                <a:cs typeface="Times New Roman" pitchFamily="18" charset="0"/>
              </a:rPr>
              <a:t>DBSCAN:</a:t>
            </a:r>
            <a:r>
              <a:rPr lang="en-US" sz="4000" b="1" dirty="0">
                <a:solidFill>
                  <a:srgbClr val="FF0000"/>
                </a:solidFill>
                <a:latin typeface="Times New Roman" pitchFamily="18" charset="0"/>
                <a:cs typeface="Times New Roman" pitchFamily="18" charset="0"/>
              </a:rPr>
              <a:t>   </a:t>
            </a:r>
            <a:r>
              <a:rPr lang="en-US" altLang="zh-CN" sz="2800" dirty="0">
                <a:latin typeface="Times New Roman" pitchFamily="18" charset="0"/>
                <a:ea typeface="SimSun" pitchFamily="2" charset="-122"/>
                <a:cs typeface="Times New Roman" pitchFamily="18" charset="0"/>
              </a:rPr>
              <a:t>Density Based Spatial Clustering of Applications with Noise</a:t>
            </a:r>
            <a:endParaRPr lang="en-US" sz="2800" b="1" dirty="0">
              <a:solidFill>
                <a:srgbClr val="FF0000"/>
              </a:solidFill>
              <a:latin typeface="Times New Roman" pitchFamily="18" charset="0"/>
              <a:cs typeface="Times New Roman" pitchFamily="18" charset="0"/>
            </a:endParaRPr>
          </a:p>
        </p:txBody>
      </p:sp>
      <p:sp>
        <p:nvSpPr>
          <p:cNvPr id="34820" name="Text Box 69"/>
          <p:cNvSpPr txBox="1">
            <a:spLocks noChangeArrowheads="1"/>
          </p:cNvSpPr>
          <p:nvPr/>
        </p:nvSpPr>
        <p:spPr bwMode="auto">
          <a:xfrm>
            <a:off x="3336925" y="1944688"/>
            <a:ext cx="184150" cy="457200"/>
          </a:xfrm>
          <a:prstGeom prst="rect">
            <a:avLst/>
          </a:prstGeom>
          <a:noFill/>
          <a:ln w="9525">
            <a:noFill/>
            <a:miter lim="800000"/>
            <a:headEnd/>
            <a:tailEnd/>
          </a:ln>
        </p:spPr>
        <p:txBody>
          <a:bodyPr wrap="none">
            <a:spAutoFit/>
          </a:bodyPr>
          <a:lstStyle/>
          <a:p>
            <a:endParaRPr lang="en-US"/>
          </a:p>
        </p:txBody>
      </p:sp>
      <p:sp>
        <p:nvSpPr>
          <p:cNvPr id="34821" name="Text Box 75"/>
          <p:cNvSpPr txBox="1">
            <a:spLocks noChangeArrowheads="1"/>
          </p:cNvSpPr>
          <p:nvPr/>
        </p:nvSpPr>
        <p:spPr bwMode="auto">
          <a:xfrm>
            <a:off x="7696200" y="2209800"/>
            <a:ext cx="819150" cy="244475"/>
          </a:xfrm>
          <a:prstGeom prst="rect">
            <a:avLst/>
          </a:prstGeom>
          <a:noFill/>
          <a:ln w="9525">
            <a:noFill/>
            <a:miter lim="800000"/>
            <a:headEnd/>
            <a:tailEnd/>
          </a:ln>
        </p:spPr>
        <p:txBody>
          <a:bodyPr wrap="none">
            <a:spAutoFit/>
          </a:bodyPr>
          <a:lstStyle/>
          <a:p>
            <a:r>
              <a:rPr lang="en-US" sz="1000" i="1"/>
              <a:t>MinPts</a:t>
            </a:r>
            <a:r>
              <a:rPr lang="en-US" sz="1000"/>
              <a:t> = 3</a:t>
            </a:r>
            <a:endParaRPr lang="en-US" sz="1000" i="1"/>
          </a:p>
        </p:txBody>
      </p:sp>
      <p:grpSp>
        <p:nvGrpSpPr>
          <p:cNvPr id="2" name="Group 164"/>
          <p:cNvGrpSpPr>
            <a:grpSpLocks/>
          </p:cNvGrpSpPr>
          <p:nvPr/>
        </p:nvGrpSpPr>
        <p:grpSpPr bwMode="auto">
          <a:xfrm>
            <a:off x="5638800" y="3048000"/>
            <a:ext cx="838200" cy="685800"/>
            <a:chOff x="3792" y="1584"/>
            <a:chExt cx="528" cy="432"/>
          </a:xfrm>
        </p:grpSpPr>
        <p:sp>
          <p:nvSpPr>
            <p:cNvPr id="34874" name="Oval 148"/>
            <p:cNvSpPr>
              <a:spLocks noChangeArrowheads="1"/>
            </p:cNvSpPr>
            <p:nvPr/>
          </p:nvSpPr>
          <p:spPr bwMode="auto">
            <a:xfrm>
              <a:off x="3984" y="1776"/>
              <a:ext cx="48" cy="48"/>
            </a:xfrm>
            <a:prstGeom prst="ellipse">
              <a:avLst/>
            </a:prstGeom>
            <a:solidFill>
              <a:srgbClr val="FF6666"/>
            </a:solidFill>
            <a:ln w="9525">
              <a:solidFill>
                <a:schemeClr val="tx1"/>
              </a:solidFill>
              <a:round/>
              <a:headEnd/>
              <a:tailEnd/>
            </a:ln>
          </p:spPr>
          <p:txBody>
            <a:bodyPr wrap="none" anchor="ctr"/>
            <a:lstStyle/>
            <a:p>
              <a:endParaRPr lang="en-US"/>
            </a:p>
          </p:txBody>
        </p:sp>
        <p:sp>
          <p:nvSpPr>
            <p:cNvPr id="34875" name="Oval 149"/>
            <p:cNvSpPr>
              <a:spLocks noChangeArrowheads="1"/>
            </p:cNvSpPr>
            <p:nvPr/>
          </p:nvSpPr>
          <p:spPr bwMode="auto">
            <a:xfrm>
              <a:off x="3792" y="1584"/>
              <a:ext cx="432" cy="432"/>
            </a:xfrm>
            <a:prstGeom prst="ellipse">
              <a:avLst/>
            </a:prstGeom>
            <a:noFill/>
            <a:ln w="9525">
              <a:solidFill>
                <a:schemeClr val="tx1"/>
              </a:solidFill>
              <a:round/>
              <a:headEnd/>
              <a:tailEnd/>
            </a:ln>
          </p:spPr>
          <p:txBody>
            <a:bodyPr wrap="none" anchor="ctr"/>
            <a:lstStyle/>
            <a:p>
              <a:endParaRPr lang="en-US"/>
            </a:p>
          </p:txBody>
        </p:sp>
        <p:sp>
          <p:nvSpPr>
            <p:cNvPr id="34876" name="Oval 150"/>
            <p:cNvSpPr>
              <a:spLocks noChangeArrowheads="1"/>
            </p:cNvSpPr>
            <p:nvPr/>
          </p:nvSpPr>
          <p:spPr bwMode="auto">
            <a:xfrm>
              <a:off x="3888" y="1872"/>
              <a:ext cx="48" cy="48"/>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34877" name="Oval 151"/>
            <p:cNvSpPr>
              <a:spLocks noChangeArrowheads="1"/>
            </p:cNvSpPr>
            <p:nvPr/>
          </p:nvSpPr>
          <p:spPr bwMode="auto">
            <a:xfrm>
              <a:off x="4128" y="1728"/>
              <a:ext cx="48" cy="48"/>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34878" name="Oval 152"/>
            <p:cNvSpPr>
              <a:spLocks noChangeArrowheads="1"/>
            </p:cNvSpPr>
            <p:nvPr/>
          </p:nvSpPr>
          <p:spPr bwMode="auto">
            <a:xfrm>
              <a:off x="3984" y="1632"/>
              <a:ext cx="48" cy="48"/>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34879" name="Oval 155"/>
            <p:cNvSpPr>
              <a:spLocks noChangeArrowheads="1"/>
            </p:cNvSpPr>
            <p:nvPr/>
          </p:nvSpPr>
          <p:spPr bwMode="auto">
            <a:xfrm>
              <a:off x="4272" y="1776"/>
              <a:ext cx="48" cy="48"/>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3" name="Group 194"/>
          <p:cNvGrpSpPr>
            <a:grpSpLocks/>
          </p:cNvGrpSpPr>
          <p:nvPr/>
        </p:nvGrpSpPr>
        <p:grpSpPr bwMode="auto">
          <a:xfrm>
            <a:off x="5562600" y="1600200"/>
            <a:ext cx="990600" cy="762000"/>
            <a:chOff x="3168" y="336"/>
            <a:chExt cx="624" cy="480"/>
          </a:xfrm>
        </p:grpSpPr>
        <p:sp>
          <p:nvSpPr>
            <p:cNvPr id="34866" name="Oval 137"/>
            <p:cNvSpPr>
              <a:spLocks noChangeArrowheads="1"/>
            </p:cNvSpPr>
            <p:nvPr/>
          </p:nvSpPr>
          <p:spPr bwMode="auto">
            <a:xfrm>
              <a:off x="3456" y="480"/>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67" name="Oval 139"/>
            <p:cNvSpPr>
              <a:spLocks noChangeArrowheads="1"/>
            </p:cNvSpPr>
            <p:nvPr/>
          </p:nvSpPr>
          <p:spPr bwMode="auto">
            <a:xfrm>
              <a:off x="3360" y="576"/>
              <a:ext cx="48" cy="48"/>
            </a:xfrm>
            <a:prstGeom prst="ellipse">
              <a:avLst/>
            </a:prstGeom>
            <a:solidFill>
              <a:srgbClr val="FF6666"/>
            </a:solidFill>
            <a:ln w="9525">
              <a:solidFill>
                <a:schemeClr val="tx1"/>
              </a:solidFill>
              <a:round/>
              <a:headEnd/>
              <a:tailEnd/>
            </a:ln>
          </p:spPr>
          <p:txBody>
            <a:bodyPr wrap="none" anchor="ctr"/>
            <a:lstStyle/>
            <a:p>
              <a:endParaRPr lang="en-US"/>
            </a:p>
          </p:txBody>
        </p:sp>
        <p:sp>
          <p:nvSpPr>
            <p:cNvPr id="34868" name="Oval 140"/>
            <p:cNvSpPr>
              <a:spLocks noChangeArrowheads="1"/>
            </p:cNvSpPr>
            <p:nvPr/>
          </p:nvSpPr>
          <p:spPr bwMode="auto">
            <a:xfrm>
              <a:off x="3600" y="432"/>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69" name="Oval 141"/>
            <p:cNvSpPr>
              <a:spLocks noChangeArrowheads="1"/>
            </p:cNvSpPr>
            <p:nvPr/>
          </p:nvSpPr>
          <p:spPr bwMode="auto">
            <a:xfrm>
              <a:off x="3456" y="336"/>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70" name="Oval 138"/>
            <p:cNvSpPr>
              <a:spLocks noChangeArrowheads="1"/>
            </p:cNvSpPr>
            <p:nvPr/>
          </p:nvSpPr>
          <p:spPr bwMode="auto">
            <a:xfrm>
              <a:off x="3168" y="384"/>
              <a:ext cx="432" cy="432"/>
            </a:xfrm>
            <a:prstGeom prst="ellipse">
              <a:avLst/>
            </a:prstGeom>
            <a:noFill/>
            <a:ln w="9525">
              <a:solidFill>
                <a:schemeClr val="tx1"/>
              </a:solidFill>
              <a:round/>
              <a:headEnd/>
              <a:tailEnd/>
            </a:ln>
          </p:spPr>
          <p:txBody>
            <a:bodyPr wrap="none" anchor="ctr"/>
            <a:lstStyle/>
            <a:p>
              <a:endParaRPr lang="en-US"/>
            </a:p>
          </p:txBody>
        </p:sp>
        <p:sp>
          <p:nvSpPr>
            <p:cNvPr id="34871" name="Line 142"/>
            <p:cNvSpPr>
              <a:spLocks noChangeShapeType="1"/>
            </p:cNvSpPr>
            <p:nvPr/>
          </p:nvSpPr>
          <p:spPr bwMode="auto">
            <a:xfrm flipH="1" flipV="1">
              <a:off x="3260" y="422"/>
              <a:ext cx="124" cy="176"/>
            </a:xfrm>
            <a:prstGeom prst="line">
              <a:avLst/>
            </a:prstGeom>
            <a:noFill/>
            <a:ln w="9525">
              <a:solidFill>
                <a:schemeClr val="tx1"/>
              </a:solidFill>
              <a:round/>
              <a:headEnd/>
              <a:tailEnd/>
            </a:ln>
          </p:spPr>
          <p:txBody>
            <a:bodyPr wrap="none" anchor="ctr"/>
            <a:lstStyle/>
            <a:p>
              <a:endParaRPr lang="en-US"/>
            </a:p>
          </p:txBody>
        </p:sp>
        <p:sp>
          <p:nvSpPr>
            <p:cNvPr id="34872" name="Rectangle 143"/>
            <p:cNvSpPr>
              <a:spLocks noChangeArrowheads="1"/>
            </p:cNvSpPr>
            <p:nvPr/>
          </p:nvSpPr>
          <p:spPr bwMode="auto">
            <a:xfrm>
              <a:off x="3195" y="432"/>
              <a:ext cx="165" cy="192"/>
            </a:xfrm>
            <a:prstGeom prst="rect">
              <a:avLst/>
            </a:prstGeom>
            <a:noFill/>
            <a:ln w="9525">
              <a:noFill/>
              <a:miter lim="800000"/>
              <a:headEnd/>
              <a:tailEnd/>
            </a:ln>
          </p:spPr>
          <p:txBody>
            <a:bodyPr wrap="none">
              <a:spAutoFit/>
            </a:bodyPr>
            <a:lstStyle/>
            <a:p>
              <a:r>
                <a:rPr lang="en-US" sz="1400" i="1">
                  <a:sym typeface="Symbol" pitchFamily="18" charset="2"/>
                </a:rPr>
                <a:t></a:t>
              </a:r>
            </a:p>
          </p:txBody>
        </p:sp>
        <p:sp>
          <p:nvSpPr>
            <p:cNvPr id="34873" name="Oval 156"/>
            <p:cNvSpPr>
              <a:spLocks noChangeArrowheads="1"/>
            </p:cNvSpPr>
            <p:nvPr/>
          </p:nvSpPr>
          <p:spPr bwMode="auto">
            <a:xfrm>
              <a:off x="3744" y="480"/>
              <a:ext cx="48" cy="48"/>
            </a:xfrm>
            <a:prstGeom prst="ellipse">
              <a:avLst/>
            </a:prstGeom>
            <a:solidFill>
              <a:schemeClr val="accent1"/>
            </a:solidFill>
            <a:ln w="9525">
              <a:solidFill>
                <a:schemeClr val="tx1"/>
              </a:solidFill>
              <a:round/>
              <a:headEnd/>
              <a:tailEnd/>
            </a:ln>
          </p:spPr>
          <p:txBody>
            <a:bodyPr wrap="none" anchor="ctr"/>
            <a:lstStyle/>
            <a:p>
              <a:endParaRPr lang="en-US"/>
            </a:p>
          </p:txBody>
        </p:sp>
      </p:grpSp>
      <p:grpSp>
        <p:nvGrpSpPr>
          <p:cNvPr id="4" name="Group 191"/>
          <p:cNvGrpSpPr>
            <a:grpSpLocks/>
          </p:cNvGrpSpPr>
          <p:nvPr/>
        </p:nvGrpSpPr>
        <p:grpSpPr bwMode="auto">
          <a:xfrm>
            <a:off x="6858000" y="2362200"/>
            <a:ext cx="762000" cy="685800"/>
            <a:chOff x="4176" y="432"/>
            <a:chExt cx="480" cy="432"/>
          </a:xfrm>
        </p:grpSpPr>
        <p:sp>
          <p:nvSpPr>
            <p:cNvPr id="34860" name="Oval 185"/>
            <p:cNvSpPr>
              <a:spLocks noChangeArrowheads="1"/>
            </p:cNvSpPr>
            <p:nvPr/>
          </p:nvSpPr>
          <p:spPr bwMode="auto">
            <a:xfrm>
              <a:off x="4272" y="672"/>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61" name="Oval 186"/>
            <p:cNvSpPr>
              <a:spLocks noChangeArrowheads="1"/>
            </p:cNvSpPr>
            <p:nvPr/>
          </p:nvSpPr>
          <p:spPr bwMode="auto">
            <a:xfrm>
              <a:off x="4224" y="432"/>
              <a:ext cx="432" cy="432"/>
            </a:xfrm>
            <a:prstGeom prst="ellipse">
              <a:avLst/>
            </a:prstGeom>
            <a:noFill/>
            <a:ln w="9525">
              <a:solidFill>
                <a:schemeClr val="tx1"/>
              </a:solidFill>
              <a:round/>
              <a:headEnd/>
              <a:tailEnd/>
            </a:ln>
          </p:spPr>
          <p:txBody>
            <a:bodyPr wrap="none" anchor="ctr"/>
            <a:lstStyle/>
            <a:p>
              <a:endParaRPr lang="en-US"/>
            </a:p>
          </p:txBody>
        </p:sp>
        <p:sp>
          <p:nvSpPr>
            <p:cNvPr id="34862" name="Oval 187"/>
            <p:cNvSpPr>
              <a:spLocks noChangeArrowheads="1"/>
            </p:cNvSpPr>
            <p:nvPr/>
          </p:nvSpPr>
          <p:spPr bwMode="auto">
            <a:xfrm>
              <a:off x="4176" y="768"/>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63" name="Oval 188"/>
            <p:cNvSpPr>
              <a:spLocks noChangeArrowheads="1"/>
            </p:cNvSpPr>
            <p:nvPr/>
          </p:nvSpPr>
          <p:spPr bwMode="auto">
            <a:xfrm>
              <a:off x="4416" y="624"/>
              <a:ext cx="48" cy="48"/>
            </a:xfrm>
            <a:prstGeom prst="ellipse">
              <a:avLst/>
            </a:prstGeom>
            <a:solidFill>
              <a:srgbClr val="FF6666"/>
            </a:solidFill>
            <a:ln w="9525">
              <a:solidFill>
                <a:schemeClr val="tx1"/>
              </a:solidFill>
              <a:round/>
              <a:headEnd/>
              <a:tailEnd/>
            </a:ln>
          </p:spPr>
          <p:txBody>
            <a:bodyPr wrap="none" anchor="ctr"/>
            <a:lstStyle/>
            <a:p>
              <a:endParaRPr lang="en-US"/>
            </a:p>
          </p:txBody>
        </p:sp>
        <p:sp>
          <p:nvSpPr>
            <p:cNvPr id="34864" name="Oval 189"/>
            <p:cNvSpPr>
              <a:spLocks noChangeArrowheads="1"/>
            </p:cNvSpPr>
            <p:nvPr/>
          </p:nvSpPr>
          <p:spPr bwMode="auto">
            <a:xfrm>
              <a:off x="4272" y="528"/>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65" name="Oval 190"/>
            <p:cNvSpPr>
              <a:spLocks noChangeArrowheads="1"/>
            </p:cNvSpPr>
            <p:nvPr/>
          </p:nvSpPr>
          <p:spPr bwMode="auto">
            <a:xfrm>
              <a:off x="4560" y="672"/>
              <a:ext cx="48" cy="48"/>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34825" name="Text Box 206"/>
          <p:cNvSpPr txBox="1">
            <a:spLocks noChangeArrowheads="1"/>
          </p:cNvSpPr>
          <p:nvPr/>
        </p:nvSpPr>
        <p:spPr bwMode="auto">
          <a:xfrm>
            <a:off x="228600" y="2438400"/>
            <a:ext cx="4038600" cy="517525"/>
          </a:xfrm>
          <a:prstGeom prst="rect">
            <a:avLst/>
          </a:prstGeom>
          <a:noFill/>
          <a:ln w="9525">
            <a:noFill/>
            <a:miter lim="800000"/>
            <a:headEnd/>
            <a:tailEnd/>
          </a:ln>
        </p:spPr>
        <p:txBody>
          <a:bodyPr>
            <a:spAutoFit/>
          </a:bodyPr>
          <a:lstStyle/>
          <a:p>
            <a:r>
              <a:rPr lang="en-US" sz="1400"/>
              <a:t>A </a:t>
            </a:r>
            <a:r>
              <a:rPr lang="en-US" sz="1400" b="1"/>
              <a:t>core object</a:t>
            </a:r>
            <a:r>
              <a:rPr lang="en-US" sz="1400"/>
              <a:t> has at least </a:t>
            </a:r>
            <a:r>
              <a:rPr lang="en-US" sz="1400" i="1"/>
              <a:t>MinPts</a:t>
            </a:r>
            <a:r>
              <a:rPr lang="en-US" sz="1400"/>
              <a:t> in its </a:t>
            </a:r>
          </a:p>
          <a:p>
            <a:r>
              <a:rPr lang="en-US" sz="1400" i="1">
                <a:sym typeface="Symbol" pitchFamily="18" charset="2"/>
              </a:rPr>
              <a:t></a:t>
            </a:r>
            <a:r>
              <a:rPr lang="en-US" sz="1400"/>
              <a:t>-neighborhood.</a:t>
            </a:r>
          </a:p>
        </p:txBody>
      </p:sp>
      <p:sp>
        <p:nvSpPr>
          <p:cNvPr id="34826" name="Text Box 207"/>
          <p:cNvSpPr txBox="1">
            <a:spLocks noChangeArrowheads="1"/>
          </p:cNvSpPr>
          <p:nvPr/>
        </p:nvSpPr>
        <p:spPr bwMode="auto">
          <a:xfrm>
            <a:off x="228600" y="3109913"/>
            <a:ext cx="4114800" cy="730250"/>
          </a:xfrm>
          <a:prstGeom prst="rect">
            <a:avLst/>
          </a:prstGeom>
          <a:noFill/>
          <a:ln w="9525">
            <a:noFill/>
            <a:miter lim="800000"/>
            <a:headEnd/>
            <a:tailEnd/>
          </a:ln>
        </p:spPr>
        <p:txBody>
          <a:bodyPr>
            <a:spAutoFit/>
          </a:bodyPr>
          <a:lstStyle/>
          <a:p>
            <a:r>
              <a:rPr lang="en-US" sz="1400"/>
              <a:t>An object </a:t>
            </a:r>
            <a:r>
              <a:rPr lang="en-US" sz="1400" i="1"/>
              <a:t>p</a:t>
            </a:r>
            <a:r>
              <a:rPr lang="en-US" sz="1400"/>
              <a:t> is </a:t>
            </a:r>
            <a:r>
              <a:rPr lang="en-US" sz="1400" b="1"/>
              <a:t>directly density-reachable</a:t>
            </a:r>
            <a:r>
              <a:rPr lang="en-US" sz="1400"/>
              <a:t> from object </a:t>
            </a:r>
            <a:r>
              <a:rPr lang="en-US" sz="1400" i="1"/>
              <a:t>q</a:t>
            </a:r>
            <a:r>
              <a:rPr lang="en-US" sz="1400"/>
              <a:t> if </a:t>
            </a:r>
            <a:r>
              <a:rPr lang="en-US" sz="1400" i="1"/>
              <a:t>q</a:t>
            </a:r>
            <a:r>
              <a:rPr lang="en-US" sz="1400"/>
              <a:t> is a core object and </a:t>
            </a:r>
            <a:r>
              <a:rPr lang="en-US" sz="1400" i="1"/>
              <a:t>p</a:t>
            </a:r>
            <a:r>
              <a:rPr lang="en-US" sz="1400"/>
              <a:t> is in the </a:t>
            </a:r>
            <a:r>
              <a:rPr lang="en-US" sz="1400" i="1">
                <a:sym typeface="Symbol" pitchFamily="18" charset="2"/>
              </a:rPr>
              <a:t></a:t>
            </a:r>
            <a:r>
              <a:rPr lang="en-US" sz="1400"/>
              <a:t>-neighborhood of </a:t>
            </a:r>
            <a:r>
              <a:rPr lang="en-US" sz="1400" i="1"/>
              <a:t>q.</a:t>
            </a:r>
            <a:r>
              <a:rPr lang="en-US" sz="1400"/>
              <a:t> </a:t>
            </a:r>
          </a:p>
        </p:txBody>
      </p:sp>
      <p:sp>
        <p:nvSpPr>
          <p:cNvPr id="31" name="Text Box 208"/>
          <p:cNvSpPr txBox="1">
            <a:spLocks noChangeArrowheads="1"/>
          </p:cNvSpPr>
          <p:nvPr/>
        </p:nvSpPr>
        <p:spPr bwMode="auto">
          <a:xfrm>
            <a:off x="228600" y="1600200"/>
            <a:ext cx="4648200" cy="708025"/>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An object </a:t>
            </a:r>
            <a:r>
              <a:rPr lang="en-US" sz="2000" i="1">
                <a:latin typeface="Times New Roman" pitchFamily="18" charset="0"/>
                <a:cs typeface="Times New Roman" pitchFamily="18" charset="0"/>
              </a:rPr>
              <a:t>p</a:t>
            </a:r>
            <a:r>
              <a:rPr lang="en-US" sz="2000">
                <a:latin typeface="Times New Roman" pitchFamily="18" charset="0"/>
                <a:cs typeface="Times New Roman" pitchFamily="18" charset="0"/>
              </a:rPr>
              <a:t> is in the </a:t>
            </a:r>
            <a:r>
              <a:rPr lang="en-US" sz="2000" b="1" i="1">
                <a:latin typeface="Times New Roman" pitchFamily="18" charset="0"/>
                <a:cs typeface="Times New Roman" pitchFamily="18" charset="0"/>
                <a:sym typeface="Symbol" pitchFamily="18" charset="2"/>
              </a:rPr>
              <a:t></a:t>
            </a:r>
            <a:r>
              <a:rPr lang="en-US" sz="2000" b="1">
                <a:latin typeface="Times New Roman" pitchFamily="18" charset="0"/>
                <a:cs typeface="Times New Roman" pitchFamily="18" charset="0"/>
              </a:rPr>
              <a:t>-neighborhood</a:t>
            </a:r>
            <a:r>
              <a:rPr lang="en-US" sz="2000">
                <a:latin typeface="Times New Roman" pitchFamily="18" charset="0"/>
                <a:cs typeface="Times New Roman" pitchFamily="18" charset="0"/>
              </a:rPr>
              <a:t> of </a:t>
            </a:r>
            <a:r>
              <a:rPr lang="en-US" sz="2000" i="1">
                <a:latin typeface="Times New Roman" pitchFamily="18" charset="0"/>
                <a:cs typeface="Times New Roman" pitchFamily="18" charset="0"/>
              </a:rPr>
              <a:t>q</a:t>
            </a:r>
            <a:r>
              <a:rPr lang="en-US" sz="2000">
                <a:latin typeface="Times New Roman" pitchFamily="18" charset="0"/>
                <a:cs typeface="Times New Roman" pitchFamily="18" charset="0"/>
              </a:rPr>
              <a:t> if the distance from </a:t>
            </a:r>
            <a:r>
              <a:rPr lang="en-US" sz="2000" i="1">
                <a:latin typeface="Times New Roman" pitchFamily="18" charset="0"/>
                <a:cs typeface="Times New Roman" pitchFamily="18" charset="0"/>
              </a:rPr>
              <a:t>p</a:t>
            </a:r>
            <a:r>
              <a:rPr lang="en-US" sz="2000">
                <a:latin typeface="Times New Roman" pitchFamily="18" charset="0"/>
                <a:cs typeface="Times New Roman" pitchFamily="18" charset="0"/>
              </a:rPr>
              <a:t> to </a:t>
            </a:r>
            <a:r>
              <a:rPr lang="en-US" sz="2000" i="1">
                <a:latin typeface="Times New Roman" pitchFamily="18" charset="0"/>
                <a:cs typeface="Times New Roman" pitchFamily="18" charset="0"/>
              </a:rPr>
              <a:t>q </a:t>
            </a:r>
            <a:r>
              <a:rPr lang="en-US" sz="2000">
                <a:latin typeface="Times New Roman" pitchFamily="18" charset="0"/>
                <a:cs typeface="Times New Roman" pitchFamily="18" charset="0"/>
              </a:rPr>
              <a:t>is less than </a:t>
            </a:r>
            <a:r>
              <a:rPr lang="en-US" sz="2000" i="1">
                <a:latin typeface="Times New Roman" pitchFamily="18" charset="0"/>
                <a:cs typeface="Times New Roman" pitchFamily="18" charset="0"/>
                <a:sym typeface="Symbol" pitchFamily="18" charset="2"/>
              </a:rPr>
              <a:t>. </a:t>
            </a:r>
            <a:endParaRPr lang="en-US" sz="2000" i="1">
              <a:latin typeface="Times New Roman" pitchFamily="18" charset="0"/>
              <a:cs typeface="Times New Roman" pitchFamily="18" charset="0"/>
            </a:endParaRPr>
          </a:p>
        </p:txBody>
      </p:sp>
      <p:sp>
        <p:nvSpPr>
          <p:cNvPr id="34828" name="Text Box 209"/>
          <p:cNvSpPr txBox="1">
            <a:spLocks noChangeArrowheads="1"/>
          </p:cNvSpPr>
          <p:nvPr/>
        </p:nvSpPr>
        <p:spPr bwMode="auto">
          <a:xfrm>
            <a:off x="228600" y="3994150"/>
            <a:ext cx="4038600" cy="942975"/>
          </a:xfrm>
          <a:prstGeom prst="rect">
            <a:avLst/>
          </a:prstGeom>
          <a:noFill/>
          <a:ln w="9525">
            <a:noFill/>
            <a:miter lim="800000"/>
            <a:headEnd/>
            <a:tailEnd/>
          </a:ln>
        </p:spPr>
        <p:txBody>
          <a:bodyPr>
            <a:spAutoFit/>
          </a:bodyPr>
          <a:lstStyle/>
          <a:p>
            <a:r>
              <a:rPr lang="en-US" sz="1400"/>
              <a:t>An object </a:t>
            </a:r>
            <a:r>
              <a:rPr lang="en-US" sz="1400" i="1"/>
              <a:t>p</a:t>
            </a:r>
            <a:r>
              <a:rPr lang="en-US" sz="1400"/>
              <a:t> is </a:t>
            </a:r>
            <a:r>
              <a:rPr lang="en-US" sz="1400" b="1"/>
              <a:t>density-reachable</a:t>
            </a:r>
            <a:r>
              <a:rPr lang="en-US" sz="1400"/>
              <a:t> from object </a:t>
            </a:r>
            <a:r>
              <a:rPr lang="en-US" sz="1400" i="1"/>
              <a:t>q</a:t>
            </a:r>
            <a:r>
              <a:rPr lang="en-US" sz="1400"/>
              <a:t> if there is a chain of objects </a:t>
            </a:r>
            <a:r>
              <a:rPr lang="en-US" sz="1400" i="1"/>
              <a:t>p</a:t>
            </a:r>
            <a:r>
              <a:rPr lang="en-US" sz="1400" baseline="-25000"/>
              <a:t>1</a:t>
            </a:r>
            <a:r>
              <a:rPr lang="en-US" sz="1400"/>
              <a:t>, …, </a:t>
            </a:r>
            <a:r>
              <a:rPr lang="en-US" sz="1400" i="1"/>
              <a:t>p</a:t>
            </a:r>
            <a:r>
              <a:rPr lang="en-US" sz="1400" i="1" baseline="-25000"/>
              <a:t>n</a:t>
            </a:r>
            <a:r>
              <a:rPr lang="en-US" sz="1400"/>
              <a:t>, where </a:t>
            </a:r>
            <a:r>
              <a:rPr lang="en-US" sz="1400" i="1"/>
              <a:t>p</a:t>
            </a:r>
            <a:r>
              <a:rPr lang="en-US" sz="1400" baseline="-25000"/>
              <a:t>1</a:t>
            </a:r>
            <a:r>
              <a:rPr lang="en-US" sz="1400"/>
              <a:t> = </a:t>
            </a:r>
            <a:r>
              <a:rPr lang="en-US" sz="1400" i="1"/>
              <a:t>q</a:t>
            </a:r>
            <a:r>
              <a:rPr lang="en-US" sz="1400"/>
              <a:t> and </a:t>
            </a:r>
            <a:r>
              <a:rPr lang="en-US" sz="1400" i="1"/>
              <a:t>p</a:t>
            </a:r>
            <a:r>
              <a:rPr lang="en-US" sz="1400" i="1" baseline="-25000"/>
              <a:t>n</a:t>
            </a:r>
            <a:r>
              <a:rPr lang="en-US" sz="1400"/>
              <a:t> = </a:t>
            </a:r>
            <a:r>
              <a:rPr lang="en-US" sz="1400" i="1"/>
              <a:t>p</a:t>
            </a:r>
            <a:r>
              <a:rPr lang="en-US" sz="1400"/>
              <a:t> such that </a:t>
            </a:r>
            <a:r>
              <a:rPr lang="en-US" sz="1400" i="1"/>
              <a:t>p</a:t>
            </a:r>
            <a:r>
              <a:rPr lang="en-US" sz="1400" i="1" baseline="-25000"/>
              <a:t>i</a:t>
            </a:r>
            <a:r>
              <a:rPr lang="en-US" sz="1400" baseline="-25000"/>
              <a:t>+1 </a:t>
            </a:r>
            <a:r>
              <a:rPr lang="en-US" sz="1400"/>
              <a:t>is directly density reachable from </a:t>
            </a:r>
            <a:r>
              <a:rPr lang="en-US" sz="1400" i="1"/>
              <a:t>p</a:t>
            </a:r>
            <a:r>
              <a:rPr lang="en-US" sz="1400" i="1" baseline="-25000"/>
              <a:t>i</a:t>
            </a:r>
            <a:r>
              <a:rPr lang="en-US" sz="1400"/>
              <a:t>.</a:t>
            </a:r>
          </a:p>
        </p:txBody>
      </p:sp>
      <p:sp>
        <p:nvSpPr>
          <p:cNvPr id="34829" name="Text Box 210"/>
          <p:cNvSpPr txBox="1">
            <a:spLocks noChangeArrowheads="1"/>
          </p:cNvSpPr>
          <p:nvPr/>
        </p:nvSpPr>
        <p:spPr bwMode="auto">
          <a:xfrm>
            <a:off x="228600" y="5089525"/>
            <a:ext cx="4038600" cy="730250"/>
          </a:xfrm>
          <a:prstGeom prst="rect">
            <a:avLst/>
          </a:prstGeom>
          <a:noFill/>
          <a:ln w="9525">
            <a:noFill/>
            <a:miter lim="800000"/>
            <a:headEnd/>
            <a:tailEnd/>
          </a:ln>
        </p:spPr>
        <p:txBody>
          <a:bodyPr>
            <a:spAutoFit/>
          </a:bodyPr>
          <a:lstStyle/>
          <a:p>
            <a:r>
              <a:rPr lang="en-US" sz="1400"/>
              <a:t>An object </a:t>
            </a:r>
            <a:r>
              <a:rPr lang="en-US" sz="1400" i="1"/>
              <a:t>p</a:t>
            </a:r>
            <a:r>
              <a:rPr lang="en-US" sz="1400"/>
              <a:t> is </a:t>
            </a:r>
            <a:r>
              <a:rPr lang="en-US" sz="1400" b="1"/>
              <a:t>density-connected</a:t>
            </a:r>
            <a:r>
              <a:rPr lang="en-US" sz="1400"/>
              <a:t> to object </a:t>
            </a:r>
            <a:r>
              <a:rPr lang="en-US" sz="1400" i="1"/>
              <a:t>q</a:t>
            </a:r>
            <a:r>
              <a:rPr lang="en-US" sz="1400"/>
              <a:t> if there is an object </a:t>
            </a:r>
            <a:r>
              <a:rPr lang="en-US" sz="1400" i="1"/>
              <a:t>o</a:t>
            </a:r>
            <a:r>
              <a:rPr lang="en-US" sz="1400"/>
              <a:t> such that both </a:t>
            </a:r>
            <a:r>
              <a:rPr lang="en-US" sz="1400" i="1"/>
              <a:t>p</a:t>
            </a:r>
            <a:r>
              <a:rPr lang="en-US" sz="1400"/>
              <a:t> and </a:t>
            </a:r>
            <a:r>
              <a:rPr lang="en-US" sz="1400" i="1"/>
              <a:t>q</a:t>
            </a:r>
            <a:r>
              <a:rPr lang="en-US" sz="1400"/>
              <a:t> are </a:t>
            </a:r>
            <a:r>
              <a:rPr lang="en-US" sz="1400" b="1"/>
              <a:t>density-reachable</a:t>
            </a:r>
            <a:r>
              <a:rPr lang="en-US" sz="1400"/>
              <a:t> from </a:t>
            </a:r>
            <a:r>
              <a:rPr lang="en-US" sz="1400" i="1"/>
              <a:t>o</a:t>
            </a:r>
            <a:r>
              <a:rPr lang="en-US" sz="1400"/>
              <a:t>.</a:t>
            </a:r>
          </a:p>
        </p:txBody>
      </p:sp>
      <p:grpSp>
        <p:nvGrpSpPr>
          <p:cNvPr id="5" name="Group 283"/>
          <p:cNvGrpSpPr>
            <a:grpSpLocks/>
          </p:cNvGrpSpPr>
          <p:nvPr/>
        </p:nvGrpSpPr>
        <p:grpSpPr bwMode="auto">
          <a:xfrm>
            <a:off x="6743700" y="3962400"/>
            <a:ext cx="1104900" cy="762000"/>
            <a:chOff x="3768" y="1968"/>
            <a:chExt cx="696" cy="480"/>
          </a:xfrm>
        </p:grpSpPr>
        <p:grpSp>
          <p:nvGrpSpPr>
            <p:cNvPr id="6" name="Group 195"/>
            <p:cNvGrpSpPr>
              <a:grpSpLocks/>
            </p:cNvGrpSpPr>
            <p:nvPr/>
          </p:nvGrpSpPr>
          <p:grpSpPr bwMode="auto">
            <a:xfrm>
              <a:off x="3888" y="2064"/>
              <a:ext cx="432" cy="288"/>
              <a:chOff x="3888" y="2112"/>
              <a:chExt cx="432" cy="288"/>
            </a:xfrm>
          </p:grpSpPr>
          <p:sp>
            <p:nvSpPr>
              <p:cNvPr id="34853" name="Oval 176"/>
              <p:cNvSpPr>
                <a:spLocks noChangeArrowheads="1"/>
              </p:cNvSpPr>
              <p:nvPr/>
            </p:nvSpPr>
            <p:spPr bwMode="auto">
              <a:xfrm>
                <a:off x="3984" y="2256"/>
                <a:ext cx="48" cy="48"/>
              </a:xfrm>
              <a:prstGeom prst="ellipse">
                <a:avLst/>
              </a:prstGeom>
              <a:solidFill>
                <a:srgbClr val="FF6666"/>
              </a:solidFill>
              <a:ln w="9525">
                <a:solidFill>
                  <a:schemeClr val="tx1"/>
                </a:solidFill>
                <a:round/>
                <a:headEnd/>
                <a:tailEnd/>
              </a:ln>
            </p:spPr>
            <p:txBody>
              <a:bodyPr wrap="none" anchor="ctr"/>
              <a:lstStyle/>
              <a:p>
                <a:endParaRPr lang="en-US"/>
              </a:p>
            </p:txBody>
          </p:sp>
          <p:sp>
            <p:nvSpPr>
              <p:cNvPr id="34854" name="Oval 178"/>
              <p:cNvSpPr>
                <a:spLocks noChangeArrowheads="1"/>
              </p:cNvSpPr>
              <p:nvPr/>
            </p:nvSpPr>
            <p:spPr bwMode="auto">
              <a:xfrm>
                <a:off x="3888" y="2352"/>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55" name="Oval 179"/>
              <p:cNvSpPr>
                <a:spLocks noChangeArrowheads="1"/>
              </p:cNvSpPr>
              <p:nvPr/>
            </p:nvSpPr>
            <p:spPr bwMode="auto">
              <a:xfrm>
                <a:off x="4128" y="2208"/>
                <a:ext cx="48" cy="48"/>
              </a:xfrm>
              <a:prstGeom prst="ellipse">
                <a:avLst/>
              </a:prstGeom>
              <a:solidFill>
                <a:srgbClr val="FF6666"/>
              </a:solidFill>
              <a:ln w="9525">
                <a:solidFill>
                  <a:schemeClr val="tx1"/>
                </a:solidFill>
                <a:round/>
                <a:headEnd/>
                <a:tailEnd/>
              </a:ln>
            </p:spPr>
            <p:txBody>
              <a:bodyPr wrap="none" anchor="ctr"/>
              <a:lstStyle/>
              <a:p>
                <a:endParaRPr lang="en-US"/>
              </a:p>
            </p:txBody>
          </p:sp>
          <p:sp>
            <p:nvSpPr>
              <p:cNvPr id="34856" name="Oval 180"/>
              <p:cNvSpPr>
                <a:spLocks noChangeArrowheads="1"/>
              </p:cNvSpPr>
              <p:nvPr/>
            </p:nvSpPr>
            <p:spPr bwMode="auto">
              <a:xfrm>
                <a:off x="3984" y="2112"/>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57" name="Oval 181"/>
              <p:cNvSpPr>
                <a:spLocks noChangeArrowheads="1"/>
              </p:cNvSpPr>
              <p:nvPr/>
            </p:nvSpPr>
            <p:spPr bwMode="auto">
              <a:xfrm>
                <a:off x="4272" y="2256"/>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58" name="Line 183"/>
              <p:cNvSpPr>
                <a:spLocks noChangeShapeType="1"/>
              </p:cNvSpPr>
              <p:nvPr/>
            </p:nvSpPr>
            <p:spPr bwMode="auto">
              <a:xfrm flipV="1">
                <a:off x="4034" y="2238"/>
                <a:ext cx="88" cy="28"/>
              </a:xfrm>
              <a:prstGeom prst="line">
                <a:avLst/>
              </a:prstGeom>
              <a:noFill/>
              <a:ln w="9525">
                <a:solidFill>
                  <a:schemeClr val="tx1"/>
                </a:solidFill>
                <a:round/>
                <a:headEnd/>
                <a:tailEnd type="triangle" w="med" len="med"/>
              </a:ln>
            </p:spPr>
            <p:txBody>
              <a:bodyPr wrap="none" anchor="ctr"/>
              <a:lstStyle/>
              <a:p>
                <a:endParaRPr lang="en-US"/>
              </a:p>
            </p:txBody>
          </p:sp>
          <p:sp>
            <p:nvSpPr>
              <p:cNvPr id="34859" name="Line 184"/>
              <p:cNvSpPr>
                <a:spLocks noChangeShapeType="1"/>
              </p:cNvSpPr>
              <p:nvPr/>
            </p:nvSpPr>
            <p:spPr bwMode="auto">
              <a:xfrm>
                <a:off x="4176" y="2242"/>
                <a:ext cx="96" cy="30"/>
              </a:xfrm>
              <a:prstGeom prst="line">
                <a:avLst/>
              </a:prstGeom>
              <a:noFill/>
              <a:ln w="9525">
                <a:solidFill>
                  <a:schemeClr val="tx1"/>
                </a:solidFill>
                <a:round/>
                <a:headEnd/>
                <a:tailEnd type="triangle" w="med" len="med"/>
              </a:ln>
            </p:spPr>
            <p:txBody>
              <a:bodyPr wrap="none" anchor="ctr"/>
              <a:lstStyle/>
              <a:p>
                <a:endParaRPr lang="en-US"/>
              </a:p>
            </p:txBody>
          </p:sp>
        </p:grpSp>
        <p:sp>
          <p:nvSpPr>
            <p:cNvPr id="34851" name="Oval 213"/>
            <p:cNvSpPr>
              <a:spLocks noChangeArrowheads="1"/>
            </p:cNvSpPr>
            <p:nvPr/>
          </p:nvSpPr>
          <p:spPr bwMode="auto">
            <a:xfrm>
              <a:off x="3768" y="2016"/>
              <a:ext cx="432" cy="432"/>
            </a:xfrm>
            <a:prstGeom prst="ellipse">
              <a:avLst/>
            </a:prstGeom>
            <a:noFill/>
            <a:ln w="9525">
              <a:solidFill>
                <a:schemeClr val="tx1"/>
              </a:solidFill>
              <a:round/>
              <a:headEnd/>
              <a:tailEnd/>
            </a:ln>
          </p:spPr>
          <p:txBody>
            <a:bodyPr wrap="none" anchor="ctr"/>
            <a:lstStyle/>
            <a:p>
              <a:endParaRPr lang="en-US"/>
            </a:p>
          </p:txBody>
        </p:sp>
        <p:sp>
          <p:nvSpPr>
            <p:cNvPr id="34852" name="Oval 215"/>
            <p:cNvSpPr>
              <a:spLocks noChangeArrowheads="1"/>
            </p:cNvSpPr>
            <p:nvPr/>
          </p:nvSpPr>
          <p:spPr bwMode="auto">
            <a:xfrm>
              <a:off x="4032" y="1968"/>
              <a:ext cx="432" cy="432"/>
            </a:xfrm>
            <a:prstGeom prst="ellipse">
              <a:avLst/>
            </a:prstGeom>
            <a:noFill/>
            <a:ln w="9525">
              <a:solidFill>
                <a:schemeClr val="tx1"/>
              </a:solidFill>
              <a:round/>
              <a:headEnd/>
              <a:tailEnd/>
            </a:ln>
          </p:spPr>
          <p:txBody>
            <a:bodyPr wrap="none" anchor="ctr"/>
            <a:lstStyle/>
            <a:p>
              <a:endParaRPr lang="en-US"/>
            </a:p>
          </p:txBody>
        </p:sp>
      </p:grpSp>
      <p:grpSp>
        <p:nvGrpSpPr>
          <p:cNvPr id="7" name="Group 219"/>
          <p:cNvGrpSpPr>
            <a:grpSpLocks/>
          </p:cNvGrpSpPr>
          <p:nvPr/>
        </p:nvGrpSpPr>
        <p:grpSpPr bwMode="auto">
          <a:xfrm>
            <a:off x="5600700" y="4953000"/>
            <a:ext cx="952500" cy="762000"/>
            <a:chOff x="2880" y="2304"/>
            <a:chExt cx="600" cy="480"/>
          </a:xfrm>
        </p:grpSpPr>
        <p:grpSp>
          <p:nvGrpSpPr>
            <p:cNvPr id="8" name="Group 205"/>
            <p:cNvGrpSpPr>
              <a:grpSpLocks/>
            </p:cNvGrpSpPr>
            <p:nvPr/>
          </p:nvGrpSpPr>
          <p:grpSpPr bwMode="auto">
            <a:xfrm>
              <a:off x="2976" y="2400"/>
              <a:ext cx="432" cy="288"/>
              <a:chOff x="2976" y="2400"/>
              <a:chExt cx="432" cy="288"/>
            </a:xfrm>
          </p:grpSpPr>
          <p:sp>
            <p:nvSpPr>
              <p:cNvPr id="34842" name="Oval 197"/>
              <p:cNvSpPr>
                <a:spLocks noChangeArrowheads="1"/>
              </p:cNvSpPr>
              <p:nvPr/>
            </p:nvSpPr>
            <p:spPr bwMode="auto">
              <a:xfrm>
                <a:off x="3072" y="2544"/>
                <a:ext cx="48" cy="48"/>
              </a:xfrm>
              <a:prstGeom prst="ellipse">
                <a:avLst/>
              </a:prstGeom>
              <a:solidFill>
                <a:srgbClr val="FF6666"/>
              </a:solidFill>
              <a:ln w="9525">
                <a:solidFill>
                  <a:schemeClr val="tx1"/>
                </a:solidFill>
                <a:round/>
                <a:headEnd/>
                <a:tailEnd/>
              </a:ln>
            </p:spPr>
            <p:txBody>
              <a:bodyPr wrap="none" anchor="ctr"/>
              <a:lstStyle/>
              <a:p>
                <a:endParaRPr lang="en-US"/>
              </a:p>
            </p:txBody>
          </p:sp>
          <p:sp>
            <p:nvSpPr>
              <p:cNvPr id="34843" name="Oval 198"/>
              <p:cNvSpPr>
                <a:spLocks noChangeArrowheads="1"/>
              </p:cNvSpPr>
              <p:nvPr/>
            </p:nvSpPr>
            <p:spPr bwMode="auto">
              <a:xfrm>
                <a:off x="2976" y="2640"/>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44" name="Oval 199"/>
              <p:cNvSpPr>
                <a:spLocks noChangeArrowheads="1"/>
              </p:cNvSpPr>
              <p:nvPr/>
            </p:nvSpPr>
            <p:spPr bwMode="auto">
              <a:xfrm>
                <a:off x="3216" y="2496"/>
                <a:ext cx="48" cy="48"/>
              </a:xfrm>
              <a:prstGeom prst="ellipse">
                <a:avLst/>
              </a:prstGeom>
              <a:solidFill>
                <a:srgbClr val="FF6666"/>
              </a:solidFill>
              <a:ln w="9525">
                <a:solidFill>
                  <a:schemeClr val="tx1"/>
                </a:solidFill>
                <a:round/>
                <a:headEnd/>
                <a:tailEnd/>
              </a:ln>
            </p:spPr>
            <p:txBody>
              <a:bodyPr wrap="none" anchor="ctr"/>
              <a:lstStyle/>
              <a:p>
                <a:endParaRPr lang="en-US"/>
              </a:p>
            </p:txBody>
          </p:sp>
          <p:sp>
            <p:nvSpPr>
              <p:cNvPr id="34845" name="Oval 200"/>
              <p:cNvSpPr>
                <a:spLocks noChangeArrowheads="1"/>
              </p:cNvSpPr>
              <p:nvPr/>
            </p:nvSpPr>
            <p:spPr bwMode="auto">
              <a:xfrm>
                <a:off x="3072" y="2400"/>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46" name="Oval 201"/>
              <p:cNvSpPr>
                <a:spLocks noChangeArrowheads="1"/>
              </p:cNvSpPr>
              <p:nvPr/>
            </p:nvSpPr>
            <p:spPr bwMode="auto">
              <a:xfrm>
                <a:off x="3360" y="2544"/>
                <a:ext cx="48" cy="4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847" name="Line 202"/>
              <p:cNvSpPr>
                <a:spLocks noChangeShapeType="1"/>
              </p:cNvSpPr>
              <p:nvPr/>
            </p:nvSpPr>
            <p:spPr bwMode="auto">
              <a:xfrm flipV="1">
                <a:off x="3122" y="2526"/>
                <a:ext cx="88" cy="28"/>
              </a:xfrm>
              <a:prstGeom prst="line">
                <a:avLst/>
              </a:prstGeom>
              <a:noFill/>
              <a:ln w="9525">
                <a:solidFill>
                  <a:schemeClr val="tx1"/>
                </a:solidFill>
                <a:round/>
                <a:headEnd/>
                <a:tailEnd type="triangle" w="med" len="med"/>
              </a:ln>
            </p:spPr>
            <p:txBody>
              <a:bodyPr wrap="none" anchor="ctr"/>
              <a:lstStyle/>
              <a:p>
                <a:endParaRPr lang="en-US"/>
              </a:p>
            </p:txBody>
          </p:sp>
          <p:sp>
            <p:nvSpPr>
              <p:cNvPr id="34848" name="Line 203"/>
              <p:cNvSpPr>
                <a:spLocks noChangeShapeType="1"/>
              </p:cNvSpPr>
              <p:nvPr/>
            </p:nvSpPr>
            <p:spPr bwMode="auto">
              <a:xfrm>
                <a:off x="3264" y="2530"/>
                <a:ext cx="96" cy="30"/>
              </a:xfrm>
              <a:prstGeom prst="line">
                <a:avLst/>
              </a:prstGeom>
              <a:noFill/>
              <a:ln w="9525">
                <a:solidFill>
                  <a:schemeClr val="tx1"/>
                </a:solidFill>
                <a:round/>
                <a:headEnd/>
                <a:tailEnd type="triangle" w="med" len="med"/>
              </a:ln>
            </p:spPr>
            <p:txBody>
              <a:bodyPr wrap="none" anchor="ctr"/>
              <a:lstStyle/>
              <a:p>
                <a:endParaRPr lang="en-US"/>
              </a:p>
            </p:txBody>
          </p:sp>
          <p:sp>
            <p:nvSpPr>
              <p:cNvPr id="34849" name="Line 204"/>
              <p:cNvSpPr>
                <a:spLocks noChangeShapeType="1"/>
              </p:cNvSpPr>
              <p:nvPr/>
            </p:nvSpPr>
            <p:spPr bwMode="auto">
              <a:xfrm flipH="1">
                <a:off x="3014" y="2586"/>
                <a:ext cx="60" cy="56"/>
              </a:xfrm>
              <a:prstGeom prst="line">
                <a:avLst/>
              </a:prstGeom>
              <a:noFill/>
              <a:ln w="9525">
                <a:solidFill>
                  <a:schemeClr val="tx1"/>
                </a:solidFill>
                <a:round/>
                <a:headEnd/>
                <a:tailEnd type="triangle" w="med" len="med"/>
              </a:ln>
            </p:spPr>
            <p:txBody>
              <a:bodyPr wrap="none" anchor="ctr"/>
              <a:lstStyle/>
              <a:p>
                <a:endParaRPr lang="en-US"/>
              </a:p>
            </p:txBody>
          </p:sp>
        </p:grpSp>
        <p:sp>
          <p:nvSpPr>
            <p:cNvPr id="34840" name="Oval 216"/>
            <p:cNvSpPr>
              <a:spLocks noChangeArrowheads="1"/>
            </p:cNvSpPr>
            <p:nvPr/>
          </p:nvSpPr>
          <p:spPr bwMode="auto">
            <a:xfrm>
              <a:off x="2880" y="2352"/>
              <a:ext cx="432" cy="432"/>
            </a:xfrm>
            <a:prstGeom prst="ellipse">
              <a:avLst/>
            </a:prstGeom>
            <a:noFill/>
            <a:ln w="9525">
              <a:solidFill>
                <a:schemeClr val="tx1"/>
              </a:solidFill>
              <a:round/>
              <a:headEnd/>
              <a:tailEnd/>
            </a:ln>
          </p:spPr>
          <p:txBody>
            <a:bodyPr wrap="none" anchor="ctr"/>
            <a:lstStyle/>
            <a:p>
              <a:endParaRPr lang="en-US"/>
            </a:p>
          </p:txBody>
        </p:sp>
        <p:sp>
          <p:nvSpPr>
            <p:cNvPr id="34841" name="Oval 217"/>
            <p:cNvSpPr>
              <a:spLocks noChangeArrowheads="1"/>
            </p:cNvSpPr>
            <p:nvPr/>
          </p:nvSpPr>
          <p:spPr bwMode="auto">
            <a:xfrm>
              <a:off x="3048" y="2304"/>
              <a:ext cx="432" cy="432"/>
            </a:xfrm>
            <a:prstGeom prst="ellipse">
              <a:avLst/>
            </a:prstGeom>
            <a:noFill/>
            <a:ln w="9525">
              <a:solidFill>
                <a:schemeClr val="tx1"/>
              </a:solidFill>
              <a:round/>
              <a:headEnd/>
              <a:tailEnd/>
            </a:ln>
          </p:spPr>
          <p:txBody>
            <a:bodyPr wrap="none" anchor="ctr"/>
            <a:lstStyle/>
            <a:p>
              <a:endParaRPr lang="en-US"/>
            </a:p>
          </p:txBody>
        </p:sp>
      </p:grpSp>
      <p:grpSp>
        <p:nvGrpSpPr>
          <p:cNvPr id="9" name="Group 302"/>
          <p:cNvGrpSpPr>
            <a:grpSpLocks/>
          </p:cNvGrpSpPr>
          <p:nvPr/>
        </p:nvGrpSpPr>
        <p:grpSpPr bwMode="auto">
          <a:xfrm>
            <a:off x="3657600" y="2228850"/>
            <a:ext cx="3048000" cy="4552950"/>
            <a:chOff x="2304" y="828"/>
            <a:chExt cx="1920" cy="2868"/>
          </a:xfrm>
        </p:grpSpPr>
        <p:sp>
          <p:nvSpPr>
            <p:cNvPr id="34833" name="Line 294"/>
            <p:cNvSpPr>
              <a:spLocks noChangeShapeType="1"/>
            </p:cNvSpPr>
            <p:nvPr/>
          </p:nvSpPr>
          <p:spPr bwMode="auto">
            <a:xfrm>
              <a:off x="2304" y="1260"/>
              <a:ext cx="1920" cy="0"/>
            </a:xfrm>
            <a:prstGeom prst="line">
              <a:avLst/>
            </a:prstGeom>
            <a:noFill/>
            <a:ln w="6350">
              <a:solidFill>
                <a:srgbClr val="B3B3B3"/>
              </a:solidFill>
              <a:round/>
              <a:headEnd/>
              <a:tailEnd/>
            </a:ln>
          </p:spPr>
          <p:txBody>
            <a:bodyPr wrap="none" anchor="ctr"/>
            <a:lstStyle/>
            <a:p>
              <a:endParaRPr lang="en-US"/>
            </a:p>
          </p:txBody>
        </p:sp>
        <p:sp>
          <p:nvSpPr>
            <p:cNvPr id="34834" name="Line 297"/>
            <p:cNvSpPr>
              <a:spLocks noChangeShapeType="1"/>
            </p:cNvSpPr>
            <p:nvPr/>
          </p:nvSpPr>
          <p:spPr bwMode="auto">
            <a:xfrm>
              <a:off x="2304" y="2256"/>
              <a:ext cx="1920" cy="0"/>
            </a:xfrm>
            <a:prstGeom prst="line">
              <a:avLst/>
            </a:prstGeom>
            <a:noFill/>
            <a:ln w="6350">
              <a:solidFill>
                <a:srgbClr val="B3B3B3"/>
              </a:solidFill>
              <a:round/>
              <a:headEnd/>
              <a:tailEnd/>
            </a:ln>
          </p:spPr>
          <p:txBody>
            <a:bodyPr wrap="none" anchor="ctr"/>
            <a:lstStyle/>
            <a:p>
              <a:endParaRPr lang="en-US"/>
            </a:p>
          </p:txBody>
        </p:sp>
        <p:sp>
          <p:nvSpPr>
            <p:cNvPr id="34835" name="Line 293"/>
            <p:cNvSpPr>
              <a:spLocks noChangeShapeType="1"/>
            </p:cNvSpPr>
            <p:nvPr/>
          </p:nvSpPr>
          <p:spPr bwMode="auto">
            <a:xfrm>
              <a:off x="2304" y="828"/>
              <a:ext cx="1200" cy="0"/>
            </a:xfrm>
            <a:prstGeom prst="line">
              <a:avLst/>
            </a:prstGeom>
            <a:noFill/>
            <a:ln w="6350">
              <a:solidFill>
                <a:srgbClr val="B3B3B3"/>
              </a:solidFill>
              <a:round/>
              <a:headEnd/>
              <a:tailEnd/>
            </a:ln>
          </p:spPr>
          <p:txBody>
            <a:bodyPr wrap="none" anchor="ctr"/>
            <a:lstStyle/>
            <a:p>
              <a:endParaRPr lang="en-US"/>
            </a:p>
          </p:txBody>
        </p:sp>
        <p:sp>
          <p:nvSpPr>
            <p:cNvPr id="34836" name="Line 296"/>
            <p:cNvSpPr>
              <a:spLocks noChangeShapeType="1"/>
            </p:cNvSpPr>
            <p:nvPr/>
          </p:nvSpPr>
          <p:spPr bwMode="auto">
            <a:xfrm>
              <a:off x="2304" y="1688"/>
              <a:ext cx="1200" cy="0"/>
            </a:xfrm>
            <a:prstGeom prst="line">
              <a:avLst/>
            </a:prstGeom>
            <a:noFill/>
            <a:ln w="6350">
              <a:solidFill>
                <a:srgbClr val="B3B3B3"/>
              </a:solidFill>
              <a:round/>
              <a:headEnd/>
              <a:tailEnd/>
            </a:ln>
          </p:spPr>
          <p:txBody>
            <a:bodyPr wrap="none" anchor="ctr"/>
            <a:lstStyle/>
            <a:p>
              <a:endParaRPr lang="en-US"/>
            </a:p>
          </p:txBody>
        </p:sp>
        <p:sp>
          <p:nvSpPr>
            <p:cNvPr id="34837" name="Line 298"/>
            <p:cNvSpPr>
              <a:spLocks noChangeShapeType="1"/>
            </p:cNvSpPr>
            <p:nvPr/>
          </p:nvSpPr>
          <p:spPr bwMode="auto">
            <a:xfrm>
              <a:off x="2304" y="2804"/>
              <a:ext cx="1200" cy="0"/>
            </a:xfrm>
            <a:prstGeom prst="line">
              <a:avLst/>
            </a:prstGeom>
            <a:noFill/>
            <a:ln w="6350">
              <a:solidFill>
                <a:srgbClr val="B3B3B3"/>
              </a:solidFill>
              <a:round/>
              <a:headEnd/>
              <a:tailEnd/>
            </a:ln>
          </p:spPr>
          <p:txBody>
            <a:bodyPr wrap="none" anchor="ctr"/>
            <a:lstStyle/>
            <a:p>
              <a:endParaRPr lang="en-US"/>
            </a:p>
          </p:txBody>
        </p:sp>
        <p:sp>
          <p:nvSpPr>
            <p:cNvPr id="34838" name="Line 299"/>
            <p:cNvSpPr>
              <a:spLocks noChangeShapeType="1"/>
            </p:cNvSpPr>
            <p:nvPr/>
          </p:nvSpPr>
          <p:spPr bwMode="auto">
            <a:xfrm>
              <a:off x="2304" y="3696"/>
              <a:ext cx="960" cy="0"/>
            </a:xfrm>
            <a:prstGeom prst="line">
              <a:avLst/>
            </a:prstGeom>
            <a:noFill/>
            <a:ln w="6350">
              <a:solidFill>
                <a:srgbClr val="B3B3B3"/>
              </a:solidFill>
              <a:round/>
              <a:headEnd/>
              <a:tailEnd/>
            </a:ln>
          </p:spPr>
          <p:txBody>
            <a:bodyPr wrap="none" anchor="ctr"/>
            <a:lstStyle/>
            <a:p>
              <a:endParaRPr lang="en-US"/>
            </a:p>
          </p:txBody>
        </p:sp>
      </p:grpSp>
      <p:cxnSp>
        <p:nvCxnSpPr>
          <p:cNvPr id="64" name="Straight Connector 63"/>
          <p:cNvCxnSpPr/>
          <p:nvPr/>
        </p:nvCxnSpPr>
        <p:spPr>
          <a:xfrm>
            <a:off x="163513" y="11414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DEFCFCC1-1B4F-488B-BFB0-C169D5812380}" type="slidenum">
              <a:rPr lang="en-US" smtClean="0"/>
              <a:pPr/>
              <a:t>37</a:t>
            </a:fld>
            <a:endParaRPr lang="en-US"/>
          </a:p>
        </p:txBody>
      </p:sp>
      <p:sp>
        <p:nvSpPr>
          <p:cNvPr id="35843" name="Rectangle 1026"/>
          <p:cNvSpPr>
            <a:spLocks noGrp="1" noChangeArrowheads="1"/>
          </p:cNvSpPr>
          <p:nvPr>
            <p:ph type="title"/>
          </p:nvPr>
        </p:nvSpPr>
        <p:spPr>
          <a:xfrm>
            <a:off x="2209800" y="228600"/>
            <a:ext cx="5334000" cy="609600"/>
          </a:xfrm>
        </p:spPr>
        <p:txBody>
          <a:bodyPr/>
          <a:lstStyle/>
          <a:p>
            <a:pPr algn="ctr" eaLnBrk="1" hangingPunct="1"/>
            <a:r>
              <a:rPr lang="en-US" altLang="zh-CN" sz="3200" b="1" dirty="0">
                <a:solidFill>
                  <a:srgbClr val="170981"/>
                </a:solidFill>
                <a:latin typeface="Times New Roman" pitchFamily="18" charset="0"/>
                <a:ea typeface="SimSun" pitchFamily="2" charset="-122"/>
                <a:cs typeface="Times New Roman" pitchFamily="18" charset="0"/>
              </a:rPr>
              <a:t>DBSCAN: Definitions (I)</a:t>
            </a:r>
          </a:p>
        </p:txBody>
      </p:sp>
      <p:sp>
        <p:nvSpPr>
          <p:cNvPr id="35844" name="Rectangle 1027"/>
          <p:cNvSpPr>
            <a:spLocks noGrp="1" noChangeArrowheads="1"/>
          </p:cNvSpPr>
          <p:nvPr>
            <p:ph type="body" idx="1"/>
          </p:nvPr>
        </p:nvSpPr>
        <p:spPr>
          <a:xfrm>
            <a:off x="152400" y="1066800"/>
            <a:ext cx="8534400" cy="5105400"/>
          </a:xfrm>
        </p:spPr>
        <p:txBody>
          <a:bodyPr/>
          <a:lstStyle/>
          <a:p>
            <a:pPr algn="just" eaLnBrk="1" hangingPunct="1">
              <a:lnSpc>
                <a:spcPct val="90000"/>
              </a:lnSpc>
              <a:spcBef>
                <a:spcPct val="50000"/>
              </a:spcBef>
            </a:pPr>
            <a:r>
              <a:rPr lang="en-US" altLang="zh-CN" sz="2400" dirty="0">
                <a:latin typeface="Times New Roman" pitchFamily="18" charset="0"/>
                <a:ea typeface="SimSun" pitchFamily="2" charset="-122"/>
                <a:cs typeface="Times New Roman" pitchFamily="18" charset="0"/>
              </a:rPr>
              <a:t>Two parameters:</a:t>
            </a:r>
          </a:p>
          <a:p>
            <a:pPr lvl="1" algn="just" eaLnBrk="1" hangingPunct="1">
              <a:lnSpc>
                <a:spcPct val="90000"/>
              </a:lnSpc>
              <a:spcBef>
                <a:spcPct val="50000"/>
              </a:spcBef>
            </a:pPr>
            <a:r>
              <a:rPr lang="en-US" altLang="zh-CN" sz="2400" b="1" i="1" dirty="0" err="1">
                <a:latin typeface="Times New Roman" pitchFamily="18" charset="0"/>
                <a:ea typeface="SimSun" pitchFamily="2" charset="-122"/>
                <a:cs typeface="Times New Roman" pitchFamily="18" charset="0"/>
              </a:rPr>
              <a:t>Eps</a:t>
            </a:r>
            <a:r>
              <a:rPr lang="en-US" altLang="zh-CN" sz="2400" i="1" dirty="0">
                <a:latin typeface="Times New Roman" pitchFamily="18" charset="0"/>
                <a:ea typeface="SimSun" pitchFamily="2" charset="-122"/>
                <a:cs typeface="Times New Roman" pitchFamily="18" charset="0"/>
              </a:rPr>
              <a:t>:</a:t>
            </a:r>
            <a:r>
              <a:rPr lang="en-US" altLang="zh-CN" sz="2400" dirty="0">
                <a:latin typeface="Times New Roman" pitchFamily="18" charset="0"/>
                <a:ea typeface="SimSun" pitchFamily="2" charset="-122"/>
                <a:cs typeface="Times New Roman" pitchFamily="18" charset="0"/>
              </a:rPr>
              <a:t> Maximum radius of neighborhood</a:t>
            </a:r>
          </a:p>
          <a:p>
            <a:pPr lvl="1" algn="just" eaLnBrk="1" hangingPunct="1">
              <a:lnSpc>
                <a:spcPct val="90000"/>
              </a:lnSpc>
              <a:spcBef>
                <a:spcPct val="50000"/>
              </a:spcBef>
            </a:pPr>
            <a:r>
              <a:rPr lang="en-US" altLang="zh-CN" sz="2400" b="1" i="1" dirty="0" err="1">
                <a:latin typeface="Times New Roman" pitchFamily="18" charset="0"/>
                <a:ea typeface="SimSun" pitchFamily="2" charset="-122"/>
                <a:cs typeface="Times New Roman" pitchFamily="18" charset="0"/>
              </a:rPr>
              <a:t>MinPts</a:t>
            </a:r>
            <a:r>
              <a:rPr lang="en-US" altLang="zh-CN" sz="2400" i="1" dirty="0">
                <a:latin typeface="Times New Roman" pitchFamily="18" charset="0"/>
                <a:ea typeface="SimSun" pitchFamily="2" charset="-122"/>
                <a:cs typeface="Times New Roman" pitchFamily="18" charset="0"/>
              </a:rPr>
              <a:t>:</a:t>
            </a:r>
            <a:r>
              <a:rPr lang="en-US" altLang="zh-CN" sz="2400" dirty="0">
                <a:latin typeface="Times New Roman" pitchFamily="18" charset="0"/>
                <a:ea typeface="SimSun" pitchFamily="2" charset="-122"/>
                <a:cs typeface="Times New Roman" pitchFamily="18" charset="0"/>
              </a:rPr>
              <a:t> Minimum number of points in an </a:t>
            </a:r>
            <a:r>
              <a:rPr lang="en-US" altLang="zh-CN" sz="2400" dirty="0" err="1">
                <a:latin typeface="Times New Roman" pitchFamily="18" charset="0"/>
                <a:ea typeface="SimSun" pitchFamily="2" charset="-122"/>
                <a:cs typeface="Times New Roman" pitchFamily="18" charset="0"/>
              </a:rPr>
              <a:t>Eps</a:t>
            </a:r>
            <a:r>
              <a:rPr lang="en-US" altLang="zh-CN" sz="2400" dirty="0">
                <a:latin typeface="Times New Roman" pitchFamily="18" charset="0"/>
                <a:ea typeface="SimSun" pitchFamily="2" charset="-122"/>
                <a:cs typeface="Times New Roman" pitchFamily="18" charset="0"/>
              </a:rPr>
              <a:t>-neighborhood of a point</a:t>
            </a:r>
          </a:p>
          <a:p>
            <a:pPr algn="just" eaLnBrk="1" hangingPunct="1">
              <a:lnSpc>
                <a:spcPct val="90000"/>
              </a:lnSpc>
              <a:spcBef>
                <a:spcPct val="50000"/>
              </a:spcBef>
            </a:pPr>
            <a:r>
              <a:rPr lang="en-US" altLang="zh-CN" sz="2400" b="1" i="1" dirty="0" err="1">
                <a:latin typeface="Times New Roman" pitchFamily="18" charset="0"/>
                <a:ea typeface="SimSun" pitchFamily="2" charset="-122"/>
                <a:cs typeface="Times New Roman" pitchFamily="18" charset="0"/>
              </a:rPr>
              <a:t>N</a:t>
            </a:r>
            <a:r>
              <a:rPr lang="en-US" altLang="zh-CN" sz="2400" b="1" i="1" baseline="-25000" dirty="0" err="1">
                <a:latin typeface="Times New Roman" pitchFamily="18" charset="0"/>
                <a:ea typeface="SimSun" pitchFamily="2" charset="-122"/>
                <a:cs typeface="Times New Roman" pitchFamily="18" charset="0"/>
              </a:rPr>
              <a:t>Eps</a:t>
            </a:r>
            <a:r>
              <a:rPr lang="en-US" altLang="zh-CN" sz="2400" b="1" i="1" dirty="0">
                <a:latin typeface="Times New Roman" pitchFamily="18" charset="0"/>
                <a:ea typeface="SimSun" pitchFamily="2" charset="-122"/>
                <a:cs typeface="Times New Roman" pitchFamily="18" charset="0"/>
              </a:rPr>
              <a:t>(p) </a:t>
            </a:r>
            <a:r>
              <a:rPr lang="en-US" altLang="zh-CN" sz="2400" b="1" dirty="0">
                <a:latin typeface="Times New Roman" pitchFamily="18" charset="0"/>
                <a:ea typeface="SimSun" pitchFamily="2" charset="-122"/>
                <a:cs typeface="Times New Roman" pitchFamily="18" charset="0"/>
              </a:rPr>
              <a:t>=</a:t>
            </a:r>
            <a:r>
              <a:rPr lang="en-US" altLang="zh-CN" sz="2400" b="1" i="1" dirty="0">
                <a:latin typeface="Times New Roman" pitchFamily="18" charset="0"/>
                <a:ea typeface="SimSun" pitchFamily="2" charset="-122"/>
                <a:cs typeface="Times New Roman" pitchFamily="18" charset="0"/>
              </a:rPr>
              <a:t>{q Є D | dist(</a:t>
            </a:r>
            <a:r>
              <a:rPr lang="en-US" altLang="zh-CN" sz="2400" b="1" i="1" dirty="0" err="1">
                <a:latin typeface="Times New Roman" pitchFamily="18" charset="0"/>
                <a:ea typeface="SimSun" pitchFamily="2" charset="-122"/>
                <a:cs typeface="Times New Roman" pitchFamily="18" charset="0"/>
              </a:rPr>
              <a:t>p,q</a:t>
            </a:r>
            <a:r>
              <a:rPr lang="en-US" altLang="zh-CN" sz="2400" b="1" i="1" dirty="0">
                <a:latin typeface="Times New Roman" pitchFamily="18" charset="0"/>
                <a:ea typeface="SimSun" pitchFamily="2" charset="-122"/>
                <a:cs typeface="Times New Roman" pitchFamily="18" charset="0"/>
              </a:rPr>
              <a:t>) &lt;= </a:t>
            </a:r>
            <a:r>
              <a:rPr lang="en-US" altLang="zh-CN" sz="2400" b="1" i="1" dirty="0" err="1">
                <a:latin typeface="Times New Roman" pitchFamily="18" charset="0"/>
                <a:ea typeface="SimSun" pitchFamily="2" charset="-122"/>
                <a:cs typeface="Times New Roman" pitchFamily="18" charset="0"/>
              </a:rPr>
              <a:t>Eps</a:t>
            </a:r>
            <a:r>
              <a:rPr lang="en-US" altLang="zh-CN" sz="2400" b="1" i="1" dirty="0">
                <a:latin typeface="Times New Roman" pitchFamily="18" charset="0"/>
                <a:ea typeface="SimSun" pitchFamily="2" charset="-122"/>
                <a:cs typeface="Times New Roman" pitchFamily="18" charset="0"/>
              </a:rPr>
              <a:t>}</a:t>
            </a:r>
          </a:p>
          <a:p>
            <a:pPr algn="just" eaLnBrk="1" hangingPunct="1">
              <a:lnSpc>
                <a:spcPct val="90000"/>
              </a:lnSpc>
              <a:spcBef>
                <a:spcPct val="50000"/>
              </a:spcBef>
            </a:pPr>
            <a:r>
              <a:rPr lang="en-US" altLang="zh-CN" sz="2400" dirty="0">
                <a:latin typeface="Times New Roman" pitchFamily="18" charset="0"/>
                <a:ea typeface="SimSun" pitchFamily="2" charset="-122"/>
                <a:cs typeface="Times New Roman" pitchFamily="18" charset="0"/>
              </a:rPr>
              <a:t>Directly density-reachable</a:t>
            </a:r>
            <a:r>
              <a:rPr lang="en-US" altLang="zh-CN" sz="2400" b="1" dirty="0">
                <a:latin typeface="Times New Roman" pitchFamily="18" charset="0"/>
                <a:ea typeface="SimSun" pitchFamily="2" charset="-122"/>
                <a:cs typeface="Times New Roman" pitchFamily="18" charset="0"/>
              </a:rPr>
              <a:t>: </a:t>
            </a:r>
            <a:r>
              <a:rPr lang="en-US" altLang="zh-CN" sz="2400" dirty="0">
                <a:latin typeface="Times New Roman" pitchFamily="18" charset="0"/>
                <a:ea typeface="SimSun" pitchFamily="2" charset="-122"/>
                <a:cs typeface="Times New Roman" pitchFamily="18" charset="0"/>
              </a:rPr>
              <a:t>A point </a:t>
            </a:r>
            <a:r>
              <a:rPr lang="en-US" altLang="zh-CN" sz="2400" b="1" i="1" dirty="0">
                <a:latin typeface="Times New Roman" pitchFamily="18" charset="0"/>
                <a:ea typeface="SimSun" pitchFamily="2" charset="-122"/>
                <a:cs typeface="Times New Roman" pitchFamily="18" charset="0"/>
              </a:rPr>
              <a:t>p</a:t>
            </a:r>
            <a:r>
              <a:rPr lang="en-US" altLang="zh-CN" sz="2400" dirty="0">
                <a:latin typeface="Times New Roman" pitchFamily="18" charset="0"/>
                <a:ea typeface="SimSun" pitchFamily="2" charset="-122"/>
                <a:cs typeface="Times New Roman" pitchFamily="18" charset="0"/>
              </a:rPr>
              <a:t> is directly density-reachable from a point </a:t>
            </a:r>
            <a:r>
              <a:rPr lang="en-US" altLang="zh-CN" sz="2400" b="1" i="1" dirty="0">
                <a:latin typeface="Times New Roman" pitchFamily="18" charset="0"/>
                <a:ea typeface="SimSun" pitchFamily="2" charset="-122"/>
                <a:cs typeface="Times New Roman" pitchFamily="18" charset="0"/>
              </a:rPr>
              <a:t>q</a:t>
            </a:r>
            <a:r>
              <a:rPr lang="en-US" altLang="zh-CN" sz="2400" dirty="0">
                <a:latin typeface="Times New Roman" pitchFamily="18" charset="0"/>
                <a:ea typeface="SimSun" pitchFamily="2" charset="-122"/>
                <a:cs typeface="Times New Roman" pitchFamily="18" charset="0"/>
              </a:rPr>
              <a:t> </a:t>
            </a:r>
            <a:r>
              <a:rPr lang="en-US" altLang="zh-CN" sz="2400" dirty="0" err="1">
                <a:latin typeface="Times New Roman" pitchFamily="18" charset="0"/>
                <a:ea typeface="SimSun" pitchFamily="2" charset="-122"/>
                <a:cs typeface="Times New Roman" pitchFamily="18" charset="0"/>
              </a:rPr>
              <a:t>wrt</a:t>
            </a:r>
            <a:r>
              <a:rPr lang="en-US" altLang="zh-CN" sz="2400" dirty="0">
                <a:latin typeface="Times New Roman" pitchFamily="18" charset="0"/>
                <a:ea typeface="SimSun" pitchFamily="2" charset="-122"/>
                <a:cs typeface="Times New Roman" pitchFamily="18" charset="0"/>
              </a:rPr>
              <a:t>. </a:t>
            </a:r>
            <a:r>
              <a:rPr lang="en-US" altLang="zh-CN" sz="2400" b="1" i="1" dirty="0" err="1">
                <a:latin typeface="Times New Roman" pitchFamily="18" charset="0"/>
                <a:ea typeface="SimSun" pitchFamily="2" charset="-122"/>
                <a:cs typeface="Times New Roman" pitchFamily="18" charset="0"/>
              </a:rPr>
              <a:t>Eps</a:t>
            </a:r>
            <a:r>
              <a:rPr lang="en-US" altLang="zh-CN" sz="2400" dirty="0">
                <a:latin typeface="Times New Roman" pitchFamily="18" charset="0"/>
                <a:ea typeface="SimSun" pitchFamily="2" charset="-122"/>
                <a:cs typeface="Times New Roman" pitchFamily="18" charset="0"/>
              </a:rPr>
              <a:t>, </a:t>
            </a:r>
            <a:r>
              <a:rPr lang="en-US" altLang="zh-CN" sz="2400" b="1" i="1" dirty="0" err="1">
                <a:latin typeface="Times New Roman" pitchFamily="18" charset="0"/>
                <a:ea typeface="SimSun" pitchFamily="2" charset="-122"/>
                <a:cs typeface="Times New Roman" pitchFamily="18" charset="0"/>
              </a:rPr>
              <a:t>MinPts</a:t>
            </a:r>
            <a:r>
              <a:rPr lang="en-US" altLang="zh-CN" sz="2400" dirty="0">
                <a:latin typeface="Times New Roman" pitchFamily="18" charset="0"/>
                <a:ea typeface="SimSun" pitchFamily="2" charset="-122"/>
                <a:cs typeface="Times New Roman" pitchFamily="18" charset="0"/>
              </a:rPr>
              <a:t> </a:t>
            </a:r>
            <a:r>
              <a:rPr lang="en-US" altLang="zh-CN" sz="2400" dirty="0" err="1">
                <a:latin typeface="Times New Roman" pitchFamily="18" charset="0"/>
                <a:ea typeface="SimSun" pitchFamily="2" charset="-122"/>
                <a:cs typeface="Times New Roman" pitchFamily="18" charset="0"/>
              </a:rPr>
              <a:t>iff</a:t>
            </a:r>
            <a:r>
              <a:rPr lang="en-US" altLang="zh-CN" sz="2400" dirty="0">
                <a:latin typeface="Times New Roman" pitchFamily="18" charset="0"/>
                <a:ea typeface="SimSun" pitchFamily="2" charset="-122"/>
                <a:cs typeface="Times New Roman" pitchFamily="18" charset="0"/>
              </a:rPr>
              <a:t> 	</a:t>
            </a:r>
          </a:p>
          <a:p>
            <a:pPr lvl="1" algn="just" eaLnBrk="1" hangingPunct="1">
              <a:lnSpc>
                <a:spcPct val="90000"/>
              </a:lnSpc>
              <a:spcBef>
                <a:spcPct val="50000"/>
              </a:spcBef>
            </a:pPr>
            <a:r>
              <a:rPr lang="en-US" altLang="zh-CN" sz="2400" dirty="0">
                <a:latin typeface="Times New Roman" pitchFamily="18" charset="0"/>
                <a:ea typeface="SimSun" pitchFamily="2" charset="-122"/>
                <a:cs typeface="Times New Roman" pitchFamily="18" charset="0"/>
              </a:rPr>
              <a:t>1) </a:t>
            </a:r>
            <a:r>
              <a:rPr lang="en-US" altLang="zh-CN" sz="2400" b="1" i="1" dirty="0">
                <a:latin typeface="Times New Roman" pitchFamily="18" charset="0"/>
                <a:ea typeface="SimSun" pitchFamily="2" charset="-122"/>
                <a:cs typeface="Times New Roman" pitchFamily="18" charset="0"/>
              </a:rPr>
              <a:t>p</a:t>
            </a:r>
            <a:r>
              <a:rPr lang="en-US" altLang="zh-CN" sz="2400" dirty="0">
                <a:latin typeface="Times New Roman" pitchFamily="18" charset="0"/>
                <a:ea typeface="SimSun" pitchFamily="2" charset="-122"/>
                <a:cs typeface="Times New Roman" pitchFamily="18" charset="0"/>
              </a:rPr>
              <a:t> belongs to </a:t>
            </a:r>
            <a:r>
              <a:rPr lang="en-US" altLang="zh-CN" sz="2400" b="1" i="1" dirty="0" err="1">
                <a:latin typeface="Times New Roman" pitchFamily="18" charset="0"/>
                <a:ea typeface="SimSun" pitchFamily="2" charset="-122"/>
                <a:cs typeface="Times New Roman" pitchFamily="18" charset="0"/>
              </a:rPr>
              <a:t>N</a:t>
            </a:r>
            <a:r>
              <a:rPr lang="en-US" altLang="zh-CN" sz="2400" b="1" i="1" baseline="-25000" dirty="0" err="1">
                <a:latin typeface="Times New Roman" pitchFamily="18" charset="0"/>
                <a:ea typeface="SimSun" pitchFamily="2" charset="-122"/>
                <a:cs typeface="Times New Roman" pitchFamily="18" charset="0"/>
              </a:rPr>
              <a:t>Eps</a:t>
            </a:r>
            <a:r>
              <a:rPr lang="en-US" altLang="zh-CN" sz="2400" b="1" i="1" dirty="0">
                <a:latin typeface="Times New Roman" pitchFamily="18" charset="0"/>
                <a:ea typeface="SimSun" pitchFamily="2" charset="-122"/>
                <a:cs typeface="Times New Roman" pitchFamily="18" charset="0"/>
              </a:rPr>
              <a:t>(q)</a:t>
            </a:r>
          </a:p>
          <a:p>
            <a:pPr lvl="1" algn="just" eaLnBrk="1" hangingPunct="1">
              <a:lnSpc>
                <a:spcPct val="90000"/>
              </a:lnSpc>
              <a:spcBef>
                <a:spcPct val="50000"/>
              </a:spcBef>
            </a:pPr>
            <a:r>
              <a:rPr lang="en-US" altLang="zh-CN" sz="2400" dirty="0">
                <a:latin typeface="Times New Roman" pitchFamily="18" charset="0"/>
                <a:ea typeface="SimSun" pitchFamily="2" charset="-122"/>
                <a:cs typeface="Times New Roman" pitchFamily="18" charset="0"/>
              </a:rPr>
              <a:t>2) </a:t>
            </a:r>
            <a:r>
              <a:rPr lang="en-US" altLang="zh-CN" sz="2400" b="1" i="1" dirty="0">
                <a:latin typeface="Times New Roman" pitchFamily="18" charset="0"/>
                <a:ea typeface="SimSun" pitchFamily="2" charset="-122"/>
                <a:cs typeface="Times New Roman" pitchFamily="18" charset="0"/>
              </a:rPr>
              <a:t>q</a:t>
            </a:r>
            <a:r>
              <a:rPr lang="en-US" altLang="zh-CN" sz="2400" dirty="0">
                <a:latin typeface="Times New Roman" pitchFamily="18" charset="0"/>
                <a:ea typeface="SimSun" pitchFamily="2" charset="-122"/>
                <a:cs typeface="Times New Roman" pitchFamily="18" charset="0"/>
              </a:rPr>
              <a:t> is a core point:</a:t>
            </a:r>
          </a:p>
          <a:p>
            <a:pPr lvl="1" algn="just" eaLnBrk="1" hangingPunct="1">
              <a:lnSpc>
                <a:spcPct val="90000"/>
              </a:lnSpc>
              <a:spcBef>
                <a:spcPct val="50000"/>
              </a:spcBef>
              <a:buFont typeface="Wingdings" pitchFamily="2" charset="2"/>
              <a:buNone/>
            </a:pPr>
            <a:r>
              <a:rPr lang="en-US" altLang="zh-CN" sz="2400" dirty="0">
                <a:latin typeface="Times New Roman" pitchFamily="18" charset="0"/>
                <a:ea typeface="SimSun" pitchFamily="2" charset="-122"/>
                <a:cs typeface="Times New Roman" pitchFamily="18" charset="0"/>
              </a:rPr>
              <a:t>       </a:t>
            </a:r>
            <a:r>
              <a:rPr lang="en-US" altLang="zh-CN" sz="2400" b="1" dirty="0">
                <a:latin typeface="Times New Roman" pitchFamily="18" charset="0"/>
                <a:ea typeface="SimSun" pitchFamily="2" charset="-122"/>
                <a:cs typeface="Times New Roman" pitchFamily="18" charset="0"/>
              </a:rPr>
              <a:t>|</a:t>
            </a:r>
            <a:r>
              <a:rPr lang="en-US" altLang="zh-CN" sz="2400" b="1" i="1" dirty="0" err="1">
                <a:latin typeface="Times New Roman" pitchFamily="18" charset="0"/>
                <a:ea typeface="SimSun" pitchFamily="2" charset="-122"/>
                <a:cs typeface="Times New Roman" pitchFamily="18" charset="0"/>
              </a:rPr>
              <a:t>N</a:t>
            </a:r>
            <a:r>
              <a:rPr lang="en-US" altLang="zh-CN" sz="2400" b="1" i="1" baseline="-25000" dirty="0" err="1">
                <a:latin typeface="Times New Roman" pitchFamily="18" charset="0"/>
                <a:ea typeface="SimSun" pitchFamily="2" charset="-122"/>
                <a:cs typeface="Times New Roman" pitchFamily="18" charset="0"/>
              </a:rPr>
              <a:t>Eps</a:t>
            </a:r>
            <a:r>
              <a:rPr lang="en-US" altLang="zh-CN" sz="2400" b="1" i="1" dirty="0">
                <a:latin typeface="Times New Roman" pitchFamily="18" charset="0"/>
                <a:ea typeface="SimSun" pitchFamily="2" charset="-122"/>
                <a:cs typeface="Times New Roman" pitchFamily="18" charset="0"/>
              </a:rPr>
              <a:t> (q)</a:t>
            </a:r>
            <a:r>
              <a:rPr lang="en-US" altLang="zh-CN" sz="2400" b="1" dirty="0">
                <a:latin typeface="Times New Roman" pitchFamily="18" charset="0"/>
                <a:ea typeface="SimSun" pitchFamily="2" charset="-122"/>
                <a:cs typeface="Times New Roman" pitchFamily="18" charset="0"/>
              </a:rPr>
              <a:t>|</a:t>
            </a:r>
            <a:r>
              <a:rPr lang="en-US" altLang="zh-CN" sz="2400" dirty="0">
                <a:latin typeface="Times New Roman" pitchFamily="18" charset="0"/>
                <a:ea typeface="SimSun" pitchFamily="2" charset="-122"/>
                <a:cs typeface="Times New Roman" pitchFamily="18" charset="0"/>
              </a:rPr>
              <a:t> &gt;= </a:t>
            </a:r>
            <a:r>
              <a:rPr lang="en-US" altLang="zh-CN" sz="2400" b="1" i="1" dirty="0" err="1">
                <a:latin typeface="Times New Roman" pitchFamily="18" charset="0"/>
                <a:ea typeface="SimSun" pitchFamily="2" charset="-122"/>
                <a:cs typeface="Times New Roman" pitchFamily="18" charset="0"/>
              </a:rPr>
              <a:t>MinPts</a:t>
            </a:r>
            <a:r>
              <a:rPr lang="en-US" altLang="zh-CN" sz="2400" dirty="0">
                <a:latin typeface="Times New Roman" pitchFamily="18" charset="0"/>
                <a:ea typeface="SimSun" pitchFamily="2" charset="-122"/>
                <a:cs typeface="Times New Roman" pitchFamily="18" charset="0"/>
              </a:rPr>
              <a:t> </a:t>
            </a:r>
            <a:endParaRPr lang="en-US" altLang="zh-CN" sz="2400" b="1" i="1" dirty="0">
              <a:latin typeface="Times New Roman" pitchFamily="18" charset="0"/>
              <a:ea typeface="SimSun" pitchFamily="2" charset="-122"/>
              <a:cs typeface="Times New Roman" pitchFamily="18" charset="0"/>
            </a:endParaRPr>
          </a:p>
        </p:txBody>
      </p:sp>
      <p:grpSp>
        <p:nvGrpSpPr>
          <p:cNvPr id="2" name="Group 1028"/>
          <p:cNvGrpSpPr>
            <a:grpSpLocks/>
          </p:cNvGrpSpPr>
          <p:nvPr/>
        </p:nvGrpSpPr>
        <p:grpSpPr bwMode="auto">
          <a:xfrm>
            <a:off x="4800600" y="4495800"/>
            <a:ext cx="3879850" cy="1663700"/>
            <a:chOff x="3316" y="2788"/>
            <a:chExt cx="2444" cy="1048"/>
          </a:xfrm>
        </p:grpSpPr>
        <p:grpSp>
          <p:nvGrpSpPr>
            <p:cNvPr id="3" name="Group 1029"/>
            <p:cNvGrpSpPr>
              <a:grpSpLocks/>
            </p:cNvGrpSpPr>
            <p:nvPr/>
          </p:nvGrpSpPr>
          <p:grpSpPr bwMode="auto">
            <a:xfrm>
              <a:off x="3316" y="2788"/>
              <a:ext cx="1048" cy="1048"/>
              <a:chOff x="3316" y="2788"/>
              <a:chExt cx="1048" cy="1048"/>
            </a:xfrm>
          </p:grpSpPr>
          <p:sp>
            <p:nvSpPr>
              <p:cNvPr id="35848" name="Oval 1030"/>
              <p:cNvSpPr>
                <a:spLocks noChangeArrowheads="1"/>
              </p:cNvSpPr>
              <p:nvPr/>
            </p:nvSpPr>
            <p:spPr bwMode="auto">
              <a:xfrm>
                <a:off x="3386" y="3281"/>
                <a:ext cx="63" cy="62"/>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49" name="Oval 1031"/>
              <p:cNvSpPr>
                <a:spLocks noChangeArrowheads="1"/>
              </p:cNvSpPr>
              <p:nvPr/>
            </p:nvSpPr>
            <p:spPr bwMode="auto">
              <a:xfrm>
                <a:off x="3598" y="3351"/>
                <a:ext cx="62" cy="63"/>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50" name="Oval 1032"/>
              <p:cNvSpPr>
                <a:spLocks noChangeArrowheads="1"/>
              </p:cNvSpPr>
              <p:nvPr/>
            </p:nvSpPr>
            <p:spPr bwMode="auto">
              <a:xfrm>
                <a:off x="3598" y="3140"/>
                <a:ext cx="62" cy="62"/>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51" name="Oval 1033"/>
              <p:cNvSpPr>
                <a:spLocks noChangeArrowheads="1"/>
              </p:cNvSpPr>
              <p:nvPr/>
            </p:nvSpPr>
            <p:spPr bwMode="auto">
              <a:xfrm>
                <a:off x="3316" y="3562"/>
                <a:ext cx="62" cy="63"/>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52" name="Oval 1034"/>
              <p:cNvSpPr>
                <a:spLocks noChangeArrowheads="1"/>
              </p:cNvSpPr>
              <p:nvPr/>
            </p:nvSpPr>
            <p:spPr bwMode="auto">
              <a:xfrm>
                <a:off x="3457" y="3422"/>
                <a:ext cx="62" cy="62"/>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53" name="Oval 1035"/>
              <p:cNvSpPr>
                <a:spLocks noChangeArrowheads="1"/>
              </p:cNvSpPr>
              <p:nvPr/>
            </p:nvSpPr>
            <p:spPr bwMode="auto">
              <a:xfrm>
                <a:off x="3457" y="3562"/>
                <a:ext cx="62" cy="63"/>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54" name="Oval 1036"/>
              <p:cNvSpPr>
                <a:spLocks noChangeArrowheads="1"/>
              </p:cNvSpPr>
              <p:nvPr/>
            </p:nvSpPr>
            <p:spPr bwMode="auto">
              <a:xfrm>
                <a:off x="3668" y="3633"/>
                <a:ext cx="62" cy="62"/>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55" name="Oval 1037"/>
              <p:cNvSpPr>
                <a:spLocks noChangeArrowheads="1"/>
              </p:cNvSpPr>
              <p:nvPr/>
            </p:nvSpPr>
            <p:spPr bwMode="auto">
              <a:xfrm>
                <a:off x="3668" y="2788"/>
                <a:ext cx="696" cy="696"/>
              </a:xfrm>
              <a:prstGeom prst="ellipse">
                <a:avLst/>
              </a:prstGeom>
              <a:noFill/>
              <a:ln w="12700">
                <a:solidFill>
                  <a:schemeClr val="tx1"/>
                </a:solidFill>
                <a:round/>
                <a:headEnd/>
                <a:tailEnd/>
              </a:ln>
            </p:spPr>
            <p:txBody>
              <a:bodyPr wrap="none" anchor="ctr"/>
              <a:lstStyle/>
              <a:p>
                <a:endParaRPr lang="en-US"/>
              </a:p>
            </p:txBody>
          </p:sp>
          <p:sp>
            <p:nvSpPr>
              <p:cNvPr id="35856" name="Oval 1038"/>
              <p:cNvSpPr>
                <a:spLocks noChangeArrowheads="1"/>
              </p:cNvSpPr>
              <p:nvPr/>
            </p:nvSpPr>
            <p:spPr bwMode="auto">
              <a:xfrm>
                <a:off x="3668" y="2999"/>
                <a:ext cx="62" cy="63"/>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57" name="Oval 1039"/>
              <p:cNvSpPr>
                <a:spLocks noChangeArrowheads="1"/>
              </p:cNvSpPr>
              <p:nvPr/>
            </p:nvSpPr>
            <p:spPr bwMode="auto">
              <a:xfrm>
                <a:off x="4090" y="3422"/>
                <a:ext cx="63" cy="62"/>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58" name="Oval 1040"/>
              <p:cNvSpPr>
                <a:spLocks noChangeArrowheads="1"/>
              </p:cNvSpPr>
              <p:nvPr/>
            </p:nvSpPr>
            <p:spPr bwMode="auto">
              <a:xfrm>
                <a:off x="3950" y="3140"/>
                <a:ext cx="62" cy="62"/>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59" name="Oval 1041"/>
              <p:cNvSpPr>
                <a:spLocks noChangeArrowheads="1"/>
              </p:cNvSpPr>
              <p:nvPr/>
            </p:nvSpPr>
            <p:spPr bwMode="auto">
              <a:xfrm>
                <a:off x="3598" y="3492"/>
                <a:ext cx="62" cy="62"/>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60" name="Oval 1042"/>
              <p:cNvSpPr>
                <a:spLocks noChangeArrowheads="1"/>
              </p:cNvSpPr>
              <p:nvPr/>
            </p:nvSpPr>
            <p:spPr bwMode="auto">
              <a:xfrm>
                <a:off x="3738" y="3351"/>
                <a:ext cx="63" cy="63"/>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61" name="Oval 1043"/>
              <p:cNvSpPr>
                <a:spLocks noChangeArrowheads="1"/>
              </p:cNvSpPr>
              <p:nvPr/>
            </p:nvSpPr>
            <p:spPr bwMode="auto">
              <a:xfrm>
                <a:off x="3879" y="3562"/>
                <a:ext cx="63" cy="63"/>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62" name="Oval 1044"/>
              <p:cNvSpPr>
                <a:spLocks noChangeArrowheads="1"/>
              </p:cNvSpPr>
              <p:nvPr/>
            </p:nvSpPr>
            <p:spPr bwMode="auto">
              <a:xfrm>
                <a:off x="4231" y="3633"/>
                <a:ext cx="63" cy="62"/>
              </a:xfrm>
              <a:prstGeom prst="ellipse">
                <a:avLst/>
              </a:prstGeom>
              <a:solidFill>
                <a:srgbClr val="CC3300"/>
              </a:solidFill>
              <a:ln w="12700">
                <a:solidFill>
                  <a:schemeClr val="tx1"/>
                </a:solidFill>
                <a:round/>
                <a:headEnd/>
                <a:tailEnd/>
              </a:ln>
            </p:spPr>
            <p:txBody>
              <a:bodyPr wrap="none" anchor="ctr"/>
              <a:lstStyle/>
              <a:p>
                <a:endParaRPr lang="en-US"/>
              </a:p>
            </p:txBody>
          </p:sp>
          <p:sp>
            <p:nvSpPr>
              <p:cNvPr id="35863" name="Oval 1045"/>
              <p:cNvSpPr>
                <a:spLocks noChangeArrowheads="1"/>
              </p:cNvSpPr>
              <p:nvPr/>
            </p:nvSpPr>
            <p:spPr bwMode="auto">
              <a:xfrm>
                <a:off x="3457" y="3140"/>
                <a:ext cx="696" cy="696"/>
              </a:xfrm>
              <a:prstGeom prst="ellipse">
                <a:avLst/>
              </a:prstGeom>
              <a:noFill/>
              <a:ln w="12700">
                <a:solidFill>
                  <a:schemeClr val="tx1"/>
                </a:solidFill>
                <a:round/>
                <a:headEnd/>
                <a:tailEnd/>
              </a:ln>
            </p:spPr>
            <p:txBody>
              <a:bodyPr wrap="none" anchor="ctr"/>
              <a:lstStyle/>
              <a:p>
                <a:endParaRPr lang="en-US"/>
              </a:p>
            </p:txBody>
          </p:sp>
          <p:sp>
            <p:nvSpPr>
              <p:cNvPr id="35864" name="Rectangle 1046"/>
              <p:cNvSpPr>
                <a:spLocks noChangeArrowheads="1"/>
              </p:cNvSpPr>
              <p:nvPr/>
            </p:nvSpPr>
            <p:spPr bwMode="auto">
              <a:xfrm>
                <a:off x="3984" y="2976"/>
                <a:ext cx="240" cy="288"/>
              </a:xfrm>
              <a:prstGeom prst="rect">
                <a:avLst/>
              </a:prstGeom>
              <a:noFill/>
              <a:ln w="9525">
                <a:noFill/>
                <a:miter lim="800000"/>
                <a:headEnd/>
                <a:tailEnd/>
              </a:ln>
            </p:spPr>
            <p:txBody>
              <a:bodyPr lIns="92075" tIns="46038" rIns="92075" bIns="46038">
                <a:spAutoFit/>
              </a:bodyPr>
              <a:lstStyle/>
              <a:p>
                <a:pPr eaLnBrk="0" hangingPunct="0">
                  <a:spcBef>
                    <a:spcPct val="50000"/>
                  </a:spcBef>
                </a:pPr>
                <a:r>
                  <a:rPr lang="en-US" altLang="zh-CN">
                    <a:latin typeface="Times New Roman" pitchFamily="18" charset="0"/>
                    <a:ea typeface="SimSun" pitchFamily="2" charset="-122"/>
                  </a:rPr>
                  <a:t>p</a:t>
                </a:r>
              </a:p>
            </p:txBody>
          </p:sp>
          <p:sp>
            <p:nvSpPr>
              <p:cNvPr id="35865" name="Rectangle 1047"/>
              <p:cNvSpPr>
                <a:spLocks noChangeArrowheads="1"/>
              </p:cNvSpPr>
              <p:nvPr/>
            </p:nvSpPr>
            <p:spPr bwMode="auto">
              <a:xfrm>
                <a:off x="3792" y="3216"/>
                <a:ext cx="240" cy="288"/>
              </a:xfrm>
              <a:prstGeom prst="rect">
                <a:avLst/>
              </a:prstGeom>
              <a:noFill/>
              <a:ln w="9525">
                <a:noFill/>
                <a:miter lim="800000"/>
                <a:headEnd/>
                <a:tailEnd/>
              </a:ln>
            </p:spPr>
            <p:txBody>
              <a:bodyPr lIns="92075" tIns="46038" rIns="92075" bIns="46038">
                <a:spAutoFit/>
              </a:bodyPr>
              <a:lstStyle/>
              <a:p>
                <a:pPr eaLnBrk="0" hangingPunct="0">
                  <a:spcBef>
                    <a:spcPct val="50000"/>
                  </a:spcBef>
                </a:pPr>
                <a:r>
                  <a:rPr lang="en-US" altLang="zh-CN">
                    <a:latin typeface="Times New Roman" pitchFamily="18" charset="0"/>
                    <a:ea typeface="SimSun" pitchFamily="2" charset="-122"/>
                  </a:rPr>
                  <a:t>q</a:t>
                </a:r>
              </a:p>
            </p:txBody>
          </p:sp>
        </p:grpSp>
        <p:sp>
          <p:nvSpPr>
            <p:cNvPr id="35847" name="Rectangle 1048"/>
            <p:cNvSpPr>
              <a:spLocks noChangeArrowheads="1"/>
            </p:cNvSpPr>
            <p:nvPr/>
          </p:nvSpPr>
          <p:spPr bwMode="auto">
            <a:xfrm>
              <a:off x="4608" y="2976"/>
              <a:ext cx="1152" cy="633"/>
            </a:xfrm>
            <a:prstGeom prst="rect">
              <a:avLst/>
            </a:prstGeom>
            <a:noFill/>
            <a:ln w="9525">
              <a:noFill/>
              <a:miter lim="800000"/>
              <a:headEnd/>
              <a:tailEnd/>
            </a:ln>
          </p:spPr>
          <p:txBody>
            <a:bodyPr lIns="92075" tIns="46038" rIns="92075" bIns="46038">
              <a:spAutoFit/>
            </a:bodyPr>
            <a:lstStyle/>
            <a:p>
              <a:pPr eaLnBrk="0" hangingPunct="0">
                <a:spcBef>
                  <a:spcPct val="50000"/>
                </a:spcBef>
              </a:pPr>
              <a:r>
                <a:rPr lang="en-US" altLang="zh-CN">
                  <a:latin typeface="Times New Roman" pitchFamily="18" charset="0"/>
                  <a:ea typeface="SimSun" pitchFamily="2" charset="-122"/>
                </a:rPr>
                <a:t>MinPts = 5</a:t>
              </a:r>
            </a:p>
            <a:p>
              <a:pPr eaLnBrk="0" hangingPunct="0">
                <a:spcBef>
                  <a:spcPct val="50000"/>
                </a:spcBef>
              </a:pPr>
              <a:r>
                <a:rPr lang="en-US" altLang="zh-CN">
                  <a:latin typeface="Times New Roman" pitchFamily="18" charset="0"/>
                  <a:ea typeface="SimSun" pitchFamily="2" charset="-122"/>
                </a:rPr>
                <a:t>Eps = 1 cm</a:t>
              </a:r>
            </a:p>
          </p:txBody>
        </p:sp>
      </p:grpSp>
      <p:cxnSp>
        <p:nvCxnSpPr>
          <p:cNvPr id="26" name="Straight Connector 25"/>
          <p:cNvCxnSpPr/>
          <p:nvPr/>
        </p:nvCxnSpPr>
        <p:spPr>
          <a:xfrm>
            <a:off x="163513" y="8366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AAF962E9-2FDE-48E8-97D4-E6A6DC457EB2}" type="slidenum">
              <a:rPr lang="en-US" smtClean="0"/>
              <a:pPr/>
              <a:t>38</a:t>
            </a:fld>
            <a:endParaRPr lang="en-US"/>
          </a:p>
        </p:txBody>
      </p:sp>
      <p:sp>
        <p:nvSpPr>
          <p:cNvPr id="37891" name="Rectangle 2"/>
          <p:cNvSpPr>
            <a:spLocks noGrp="1" noChangeArrowheads="1"/>
          </p:cNvSpPr>
          <p:nvPr>
            <p:ph type="title"/>
          </p:nvPr>
        </p:nvSpPr>
        <p:spPr>
          <a:xfrm>
            <a:off x="838200" y="228600"/>
            <a:ext cx="7239000" cy="685800"/>
          </a:xfrm>
        </p:spPr>
        <p:txBody>
          <a:bodyPr/>
          <a:lstStyle/>
          <a:p>
            <a:pPr algn="ctr" eaLnBrk="1" hangingPunct="1"/>
            <a:r>
              <a:rPr lang="en-US" altLang="zh-CN" sz="3200" b="1" dirty="0">
                <a:solidFill>
                  <a:srgbClr val="3333FF"/>
                </a:solidFill>
                <a:latin typeface="Times New Roman" pitchFamily="18" charset="0"/>
                <a:ea typeface="SimSun" pitchFamily="2" charset="-122"/>
                <a:cs typeface="Times New Roman" pitchFamily="18" charset="0"/>
              </a:rPr>
              <a:t>DBSCAN</a:t>
            </a:r>
          </a:p>
        </p:txBody>
      </p:sp>
      <p:sp>
        <p:nvSpPr>
          <p:cNvPr id="37892" name="Rectangle 3"/>
          <p:cNvSpPr>
            <a:spLocks noGrp="1" noChangeArrowheads="1"/>
          </p:cNvSpPr>
          <p:nvPr>
            <p:ph type="body" idx="1"/>
          </p:nvPr>
        </p:nvSpPr>
        <p:spPr>
          <a:xfrm>
            <a:off x="304800" y="1066800"/>
            <a:ext cx="8305800" cy="4876800"/>
          </a:xfrm>
        </p:spPr>
        <p:txBody>
          <a:bodyPr/>
          <a:lstStyle/>
          <a:p>
            <a:pPr algn="just" eaLnBrk="1" hangingPunct="1"/>
            <a:r>
              <a:rPr lang="en-US" altLang="zh-CN" sz="2400" dirty="0">
                <a:latin typeface="Times New Roman" pitchFamily="18" charset="0"/>
                <a:ea typeface="SimSun" pitchFamily="2" charset="-122"/>
                <a:cs typeface="Times New Roman" pitchFamily="18" charset="0"/>
              </a:rPr>
              <a:t>Relies on a </a:t>
            </a:r>
            <a:r>
              <a:rPr lang="en-US" altLang="zh-CN" sz="2400" i="1" dirty="0">
                <a:latin typeface="Times New Roman" pitchFamily="18" charset="0"/>
                <a:ea typeface="SimSun" pitchFamily="2" charset="-122"/>
                <a:cs typeface="Times New Roman" pitchFamily="18" charset="0"/>
              </a:rPr>
              <a:t>density-based</a:t>
            </a:r>
            <a:r>
              <a:rPr lang="en-US" altLang="zh-CN" sz="2400" dirty="0">
                <a:latin typeface="Times New Roman" pitchFamily="18" charset="0"/>
                <a:ea typeface="SimSun" pitchFamily="2" charset="-122"/>
                <a:cs typeface="Times New Roman" pitchFamily="18" charset="0"/>
              </a:rPr>
              <a:t> notion of cluster:  A </a:t>
            </a:r>
            <a:r>
              <a:rPr lang="en-US" altLang="zh-CN" sz="2400" i="1" dirty="0">
                <a:latin typeface="Times New Roman" pitchFamily="18" charset="0"/>
                <a:ea typeface="SimSun" pitchFamily="2" charset="-122"/>
                <a:cs typeface="Times New Roman" pitchFamily="18" charset="0"/>
              </a:rPr>
              <a:t>cluster</a:t>
            </a:r>
            <a:r>
              <a:rPr lang="en-US" altLang="zh-CN" sz="2400" dirty="0">
                <a:latin typeface="Times New Roman" pitchFamily="18" charset="0"/>
                <a:ea typeface="SimSun" pitchFamily="2" charset="-122"/>
                <a:cs typeface="Times New Roman" pitchFamily="18" charset="0"/>
              </a:rPr>
              <a:t> is defined as a maximal set of density-connected points</a:t>
            </a:r>
          </a:p>
          <a:p>
            <a:pPr algn="just" eaLnBrk="1" hangingPunct="1"/>
            <a:r>
              <a:rPr lang="en-US" altLang="zh-CN" sz="2400" dirty="0">
                <a:latin typeface="Times New Roman" pitchFamily="18" charset="0"/>
                <a:ea typeface="SimSun" pitchFamily="2" charset="-122"/>
                <a:cs typeface="Times New Roman" pitchFamily="18" charset="0"/>
              </a:rPr>
              <a:t>Discovers clusters of arbitrary shape in spatial databases with noise</a:t>
            </a:r>
          </a:p>
        </p:txBody>
      </p:sp>
      <p:grpSp>
        <p:nvGrpSpPr>
          <p:cNvPr id="2" name="Group 4"/>
          <p:cNvGrpSpPr>
            <a:grpSpLocks/>
          </p:cNvGrpSpPr>
          <p:nvPr/>
        </p:nvGrpSpPr>
        <p:grpSpPr bwMode="auto">
          <a:xfrm>
            <a:off x="2057400" y="2667000"/>
            <a:ext cx="6248400" cy="3581400"/>
            <a:chOff x="672" y="1824"/>
            <a:chExt cx="4608" cy="2112"/>
          </a:xfrm>
        </p:grpSpPr>
        <p:sp>
          <p:nvSpPr>
            <p:cNvPr id="37894"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895"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896"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897"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898" name="Oval 9"/>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899"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0"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1"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2"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3"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4"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5"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6"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7"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8"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9"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10"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11" name="Rectangle 22"/>
            <p:cNvSpPr>
              <a:spLocks noChangeArrowheads="1"/>
            </p:cNvSpPr>
            <p:nvPr/>
          </p:nvSpPr>
          <p:spPr bwMode="auto">
            <a:xfrm>
              <a:off x="1392" y="1824"/>
              <a:ext cx="2448" cy="2112"/>
            </a:xfrm>
            <a:prstGeom prst="rect">
              <a:avLst/>
            </a:prstGeom>
            <a:noFill/>
            <a:ln w="9525">
              <a:solidFill>
                <a:schemeClr val="tx1"/>
              </a:solidFill>
              <a:miter lim="800000"/>
              <a:headEnd/>
              <a:tailEnd/>
            </a:ln>
          </p:spPr>
          <p:txBody>
            <a:bodyPr wrap="none" anchor="ctr"/>
            <a:lstStyle/>
            <a:p>
              <a:endParaRPr lang="en-US"/>
            </a:p>
          </p:txBody>
        </p:sp>
        <p:sp>
          <p:nvSpPr>
            <p:cNvPr id="37912" name="Oval 23"/>
            <p:cNvSpPr>
              <a:spLocks noChangeArrowheads="1"/>
            </p:cNvSpPr>
            <p:nvPr/>
          </p:nvSpPr>
          <p:spPr bwMode="auto">
            <a:xfrm>
              <a:off x="1584" y="2304"/>
              <a:ext cx="576" cy="624"/>
            </a:xfrm>
            <a:prstGeom prst="ellipse">
              <a:avLst/>
            </a:prstGeom>
            <a:noFill/>
            <a:ln w="9525">
              <a:solidFill>
                <a:schemeClr val="tx1"/>
              </a:solidFill>
              <a:prstDash val="dash"/>
              <a:round/>
              <a:headEnd/>
              <a:tailEnd/>
            </a:ln>
          </p:spPr>
          <p:txBody>
            <a:bodyPr wrap="none" anchor="ctr"/>
            <a:lstStyle/>
            <a:p>
              <a:endParaRPr lang="en-US"/>
            </a:p>
          </p:txBody>
        </p:sp>
        <p:sp>
          <p:nvSpPr>
            <p:cNvPr id="37913" name="Oval 24"/>
            <p:cNvSpPr>
              <a:spLocks noChangeArrowheads="1"/>
            </p:cNvSpPr>
            <p:nvPr/>
          </p:nvSpPr>
          <p:spPr bwMode="auto">
            <a:xfrm>
              <a:off x="1872" y="2880"/>
              <a:ext cx="576" cy="624"/>
            </a:xfrm>
            <a:prstGeom prst="ellipse">
              <a:avLst/>
            </a:prstGeom>
            <a:noFill/>
            <a:ln w="9525">
              <a:solidFill>
                <a:schemeClr val="tx1"/>
              </a:solidFill>
              <a:prstDash val="dash"/>
              <a:round/>
              <a:headEnd/>
              <a:tailEnd/>
            </a:ln>
          </p:spPr>
          <p:txBody>
            <a:bodyPr wrap="none" anchor="ctr"/>
            <a:lstStyle/>
            <a:p>
              <a:endParaRPr lang="en-US"/>
            </a:p>
          </p:txBody>
        </p:sp>
        <p:sp>
          <p:nvSpPr>
            <p:cNvPr id="37914" name="Oval 25"/>
            <p:cNvSpPr>
              <a:spLocks noChangeArrowheads="1"/>
            </p:cNvSpPr>
            <p:nvPr/>
          </p:nvSpPr>
          <p:spPr bwMode="auto">
            <a:xfrm>
              <a:off x="2688" y="1824"/>
              <a:ext cx="576" cy="624"/>
            </a:xfrm>
            <a:prstGeom prst="ellipse">
              <a:avLst/>
            </a:prstGeom>
            <a:noFill/>
            <a:ln w="9525">
              <a:solidFill>
                <a:schemeClr val="tx1"/>
              </a:solidFill>
              <a:prstDash val="dash"/>
              <a:round/>
              <a:headEnd/>
              <a:tailEnd/>
            </a:ln>
          </p:spPr>
          <p:txBody>
            <a:bodyPr wrap="none" anchor="ctr"/>
            <a:lstStyle/>
            <a:p>
              <a:endParaRPr lang="en-US"/>
            </a:p>
          </p:txBody>
        </p:sp>
        <p:sp>
          <p:nvSpPr>
            <p:cNvPr id="37915" name="AutoShape 26"/>
            <p:cNvSpPr>
              <a:spLocks/>
            </p:cNvSpPr>
            <p:nvPr/>
          </p:nvSpPr>
          <p:spPr bwMode="auto">
            <a:xfrm>
              <a:off x="1094" y="3124"/>
              <a:ext cx="576" cy="360"/>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p>
              <a:pPr eaLnBrk="0" hangingPunct="0"/>
              <a:r>
                <a:rPr lang="en-US" altLang="zh-CN">
                  <a:latin typeface="Times New Roman" pitchFamily="18" charset="0"/>
                  <a:ea typeface="SimSun" pitchFamily="2" charset="-122"/>
                </a:rPr>
                <a:t>Core</a:t>
              </a:r>
            </a:p>
          </p:txBody>
        </p:sp>
        <p:sp>
          <p:nvSpPr>
            <p:cNvPr id="37916" name="AutoShape 27"/>
            <p:cNvSpPr>
              <a:spLocks/>
            </p:cNvSpPr>
            <p:nvPr/>
          </p:nvSpPr>
          <p:spPr bwMode="auto">
            <a:xfrm>
              <a:off x="672" y="2523"/>
              <a:ext cx="817" cy="359"/>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p>
              <a:pPr eaLnBrk="0" hangingPunct="0"/>
              <a:r>
                <a:rPr lang="en-US" altLang="zh-CN">
                  <a:latin typeface="Times New Roman" pitchFamily="18" charset="0"/>
                  <a:ea typeface="SimSun" pitchFamily="2" charset="-122"/>
                </a:rPr>
                <a:t>Border</a:t>
              </a:r>
            </a:p>
          </p:txBody>
        </p:sp>
        <p:sp>
          <p:nvSpPr>
            <p:cNvPr id="37917" name="AutoShape 28"/>
            <p:cNvSpPr>
              <a:spLocks/>
            </p:cNvSpPr>
            <p:nvPr/>
          </p:nvSpPr>
          <p:spPr bwMode="auto">
            <a:xfrm>
              <a:off x="3697" y="1921"/>
              <a:ext cx="824" cy="359"/>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p>
              <a:pPr eaLnBrk="0" hangingPunct="0"/>
              <a:r>
                <a:rPr lang="en-US" altLang="zh-CN">
                  <a:latin typeface="Times New Roman" pitchFamily="18" charset="0"/>
                  <a:ea typeface="SimSun" pitchFamily="2" charset="-122"/>
                </a:rPr>
                <a:t>Outlier</a:t>
              </a:r>
            </a:p>
          </p:txBody>
        </p:sp>
        <p:sp>
          <p:nvSpPr>
            <p:cNvPr id="37918" name="Text Box 29"/>
            <p:cNvSpPr txBox="1">
              <a:spLocks noChangeArrowheads="1"/>
            </p:cNvSpPr>
            <p:nvPr/>
          </p:nvSpPr>
          <p:spPr bwMode="auto">
            <a:xfrm>
              <a:off x="4081" y="2736"/>
              <a:ext cx="1199" cy="773"/>
            </a:xfrm>
            <a:prstGeom prst="rect">
              <a:avLst/>
            </a:prstGeom>
            <a:noFill/>
            <a:ln w="9525">
              <a:noFill/>
              <a:miter lim="800000"/>
              <a:headEnd/>
              <a:tailEnd/>
            </a:ln>
          </p:spPr>
          <p:txBody>
            <a:bodyPr>
              <a:spAutoFit/>
            </a:bodyPr>
            <a:lstStyle/>
            <a:p>
              <a:pPr eaLnBrk="0" hangingPunct="0">
                <a:spcBef>
                  <a:spcPct val="50000"/>
                </a:spcBef>
              </a:pPr>
              <a:r>
                <a:rPr lang="en-US" altLang="zh-CN">
                  <a:latin typeface="Times New Roman" pitchFamily="18" charset="0"/>
                  <a:ea typeface="SimSun" pitchFamily="2" charset="-122"/>
                </a:rPr>
                <a:t>Eps = 1cm</a:t>
              </a:r>
            </a:p>
            <a:p>
              <a:pPr eaLnBrk="0" hangingPunct="0">
                <a:spcBef>
                  <a:spcPct val="50000"/>
                </a:spcBef>
              </a:pPr>
              <a:r>
                <a:rPr lang="en-US" altLang="zh-CN">
                  <a:latin typeface="Times New Roman" pitchFamily="18" charset="0"/>
                  <a:ea typeface="SimSun" pitchFamily="2" charset="-122"/>
                </a:rPr>
                <a:t>MinPts = 5</a:t>
              </a:r>
            </a:p>
          </p:txBody>
        </p:sp>
        <p:sp>
          <p:nvSpPr>
            <p:cNvPr id="37919"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p>
              <a:endParaRPr lang="en-US"/>
            </a:p>
          </p:txBody>
        </p:sp>
      </p:grpSp>
      <p:cxnSp>
        <p:nvCxnSpPr>
          <p:cNvPr id="32" name="Straight Connector 31"/>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5E3CDD39-5F36-4463-9B43-42D5D14BB7EA}" type="slidenum">
              <a:rPr lang="en-US" smtClean="0"/>
              <a:pPr/>
              <a:t>39</a:t>
            </a:fld>
            <a:endParaRPr lang="en-US"/>
          </a:p>
        </p:txBody>
      </p:sp>
      <p:sp>
        <p:nvSpPr>
          <p:cNvPr id="38915" name="Rectangle 2"/>
          <p:cNvSpPr>
            <a:spLocks noGrp="1" noChangeArrowheads="1"/>
          </p:cNvSpPr>
          <p:nvPr>
            <p:ph type="title"/>
          </p:nvPr>
        </p:nvSpPr>
        <p:spPr>
          <a:xfrm>
            <a:off x="1295400" y="228600"/>
            <a:ext cx="7437437" cy="650875"/>
          </a:xfrm>
        </p:spPr>
        <p:txBody>
          <a:bodyPr/>
          <a:lstStyle/>
          <a:p>
            <a:pPr algn="ctr" eaLnBrk="1" hangingPunct="1"/>
            <a:r>
              <a:rPr lang="en-US" altLang="zh-CN" sz="3200" b="1" dirty="0">
                <a:latin typeface="Times New Roman" pitchFamily="18" charset="0"/>
                <a:ea typeface="SimSun" pitchFamily="2" charset="-122"/>
                <a:cs typeface="Times New Roman" pitchFamily="18" charset="0"/>
              </a:rPr>
              <a:t>DBSCAN: The Algorithm</a:t>
            </a:r>
          </a:p>
        </p:txBody>
      </p:sp>
      <p:sp>
        <p:nvSpPr>
          <p:cNvPr id="38916" name="Rectangle 3"/>
          <p:cNvSpPr>
            <a:spLocks noGrp="1" noChangeArrowheads="1"/>
          </p:cNvSpPr>
          <p:nvPr>
            <p:ph type="body" idx="1"/>
          </p:nvPr>
        </p:nvSpPr>
        <p:spPr>
          <a:xfrm>
            <a:off x="228600" y="1143000"/>
            <a:ext cx="8305800" cy="4876800"/>
          </a:xfrm>
        </p:spPr>
        <p:txBody>
          <a:bodyPr/>
          <a:lstStyle/>
          <a:p>
            <a:pPr lvl="1" algn="just" eaLnBrk="1" hangingPunct="1">
              <a:lnSpc>
                <a:spcPct val="120000"/>
              </a:lnSpc>
              <a:spcBef>
                <a:spcPct val="50000"/>
              </a:spcBef>
            </a:pPr>
            <a:r>
              <a:rPr lang="en-US" altLang="zh-CN" sz="2400" dirty="0">
                <a:latin typeface="Times New Roman" pitchFamily="18" charset="0"/>
                <a:ea typeface="SimSun" pitchFamily="2" charset="-122"/>
                <a:cs typeface="Times New Roman" pitchFamily="18" charset="0"/>
              </a:rPr>
              <a:t>Arbitrarily select a point </a:t>
            </a:r>
            <a:r>
              <a:rPr lang="en-US" altLang="zh-CN" sz="2400" b="1" i="1" dirty="0">
                <a:latin typeface="Times New Roman" pitchFamily="18" charset="0"/>
                <a:ea typeface="SimSun" pitchFamily="2" charset="-122"/>
                <a:cs typeface="Times New Roman" pitchFamily="18" charset="0"/>
              </a:rPr>
              <a:t>p</a:t>
            </a:r>
            <a:endParaRPr lang="en-US" altLang="zh-CN" sz="2400" dirty="0">
              <a:latin typeface="Times New Roman" pitchFamily="18" charset="0"/>
              <a:ea typeface="SimSun" pitchFamily="2" charset="-122"/>
              <a:cs typeface="Times New Roman" pitchFamily="18" charset="0"/>
            </a:endParaRPr>
          </a:p>
          <a:p>
            <a:pPr lvl="1" algn="just" eaLnBrk="1" hangingPunct="1">
              <a:lnSpc>
                <a:spcPct val="120000"/>
              </a:lnSpc>
              <a:spcBef>
                <a:spcPct val="50000"/>
              </a:spcBef>
            </a:pPr>
            <a:r>
              <a:rPr lang="en-US" altLang="zh-CN" sz="2400" dirty="0">
                <a:latin typeface="Times New Roman" pitchFamily="18" charset="0"/>
                <a:ea typeface="SimSun" pitchFamily="2" charset="-122"/>
                <a:cs typeface="Times New Roman" pitchFamily="18" charset="0"/>
              </a:rPr>
              <a:t>Retrieve all points density-reachable from </a:t>
            </a:r>
            <a:r>
              <a:rPr lang="en-US" altLang="zh-CN" sz="2400" b="1" i="1" dirty="0">
                <a:latin typeface="Times New Roman" pitchFamily="18" charset="0"/>
                <a:ea typeface="SimSun" pitchFamily="2" charset="-122"/>
                <a:cs typeface="Times New Roman" pitchFamily="18" charset="0"/>
              </a:rPr>
              <a:t>p</a:t>
            </a:r>
            <a:r>
              <a:rPr lang="en-US" altLang="zh-CN" sz="2400" dirty="0">
                <a:latin typeface="Times New Roman" pitchFamily="18" charset="0"/>
                <a:ea typeface="SimSun" pitchFamily="2" charset="-122"/>
                <a:cs typeface="Times New Roman" pitchFamily="18" charset="0"/>
              </a:rPr>
              <a:t> </a:t>
            </a:r>
            <a:r>
              <a:rPr lang="en-US" altLang="zh-CN" sz="2400" dirty="0" err="1">
                <a:latin typeface="Times New Roman" pitchFamily="18" charset="0"/>
                <a:ea typeface="SimSun" pitchFamily="2" charset="-122"/>
                <a:cs typeface="Times New Roman" pitchFamily="18" charset="0"/>
              </a:rPr>
              <a:t>wrt</a:t>
            </a:r>
            <a:r>
              <a:rPr lang="en-US" altLang="zh-CN" sz="2400" dirty="0">
                <a:latin typeface="Times New Roman" pitchFamily="18" charset="0"/>
                <a:ea typeface="SimSun" pitchFamily="2" charset="-122"/>
                <a:cs typeface="Times New Roman" pitchFamily="18" charset="0"/>
              </a:rPr>
              <a:t> </a:t>
            </a:r>
            <a:r>
              <a:rPr lang="en-US" altLang="zh-CN" sz="2400" b="1" i="1" dirty="0" err="1">
                <a:latin typeface="Times New Roman" pitchFamily="18" charset="0"/>
                <a:ea typeface="SimSun" pitchFamily="2" charset="-122"/>
                <a:cs typeface="Times New Roman" pitchFamily="18" charset="0"/>
              </a:rPr>
              <a:t>Eps</a:t>
            </a:r>
            <a:r>
              <a:rPr lang="en-US" altLang="zh-CN" sz="2400" dirty="0">
                <a:latin typeface="Times New Roman" pitchFamily="18" charset="0"/>
                <a:ea typeface="SimSun" pitchFamily="2" charset="-122"/>
                <a:cs typeface="Times New Roman" pitchFamily="18" charset="0"/>
              </a:rPr>
              <a:t> and </a:t>
            </a:r>
            <a:r>
              <a:rPr lang="en-US" altLang="zh-CN" sz="2400" b="1" i="1" dirty="0" err="1">
                <a:latin typeface="Times New Roman" pitchFamily="18" charset="0"/>
                <a:ea typeface="SimSun" pitchFamily="2" charset="-122"/>
                <a:cs typeface="Times New Roman" pitchFamily="18" charset="0"/>
              </a:rPr>
              <a:t>MinPts</a:t>
            </a:r>
            <a:r>
              <a:rPr lang="en-US" altLang="zh-CN" sz="2400" dirty="0">
                <a:latin typeface="Times New Roman" pitchFamily="18" charset="0"/>
                <a:ea typeface="SimSun" pitchFamily="2" charset="-122"/>
                <a:cs typeface="Times New Roman" pitchFamily="18" charset="0"/>
              </a:rPr>
              <a:t>.</a:t>
            </a:r>
          </a:p>
          <a:p>
            <a:pPr lvl="1" algn="just" eaLnBrk="1" hangingPunct="1">
              <a:lnSpc>
                <a:spcPct val="120000"/>
              </a:lnSpc>
              <a:spcBef>
                <a:spcPct val="50000"/>
              </a:spcBef>
            </a:pPr>
            <a:r>
              <a:rPr lang="en-US" altLang="zh-CN" sz="2400" dirty="0">
                <a:latin typeface="Times New Roman" pitchFamily="18" charset="0"/>
                <a:ea typeface="SimSun" pitchFamily="2" charset="-122"/>
                <a:cs typeface="Times New Roman" pitchFamily="18" charset="0"/>
              </a:rPr>
              <a:t>If </a:t>
            </a:r>
            <a:r>
              <a:rPr lang="en-US" altLang="zh-CN" sz="2400" b="1" i="1" dirty="0">
                <a:latin typeface="Times New Roman" pitchFamily="18" charset="0"/>
                <a:ea typeface="SimSun" pitchFamily="2" charset="-122"/>
                <a:cs typeface="Times New Roman" pitchFamily="18" charset="0"/>
              </a:rPr>
              <a:t>p</a:t>
            </a:r>
            <a:r>
              <a:rPr lang="en-US" altLang="zh-CN" sz="2400" dirty="0">
                <a:latin typeface="Times New Roman" pitchFamily="18" charset="0"/>
                <a:ea typeface="SimSun" pitchFamily="2" charset="-122"/>
                <a:cs typeface="Times New Roman" pitchFamily="18" charset="0"/>
              </a:rPr>
              <a:t> is a core point, a cluster is formed.</a:t>
            </a:r>
          </a:p>
          <a:p>
            <a:pPr lvl="1" algn="just" eaLnBrk="1" hangingPunct="1">
              <a:lnSpc>
                <a:spcPct val="120000"/>
              </a:lnSpc>
              <a:spcBef>
                <a:spcPct val="50000"/>
              </a:spcBef>
            </a:pPr>
            <a:r>
              <a:rPr lang="en-US" altLang="zh-CN" sz="2400" dirty="0">
                <a:latin typeface="Times New Roman" pitchFamily="18" charset="0"/>
                <a:ea typeface="SimSun" pitchFamily="2" charset="-122"/>
                <a:cs typeface="Times New Roman" pitchFamily="18" charset="0"/>
              </a:rPr>
              <a:t>If </a:t>
            </a:r>
            <a:r>
              <a:rPr lang="en-US" altLang="zh-CN" sz="2400" b="1" i="1" dirty="0">
                <a:latin typeface="Times New Roman" pitchFamily="18" charset="0"/>
                <a:ea typeface="SimSun" pitchFamily="2" charset="-122"/>
                <a:cs typeface="Times New Roman" pitchFamily="18" charset="0"/>
              </a:rPr>
              <a:t>p</a:t>
            </a:r>
            <a:r>
              <a:rPr lang="en-US" altLang="zh-CN" sz="2400" dirty="0">
                <a:latin typeface="Times New Roman" pitchFamily="18" charset="0"/>
                <a:ea typeface="SimSun" pitchFamily="2" charset="-122"/>
                <a:cs typeface="Times New Roman" pitchFamily="18" charset="0"/>
              </a:rPr>
              <a:t> is a border point, no points are density-reachable from </a:t>
            </a:r>
            <a:r>
              <a:rPr lang="en-US" altLang="zh-CN" sz="2400" b="1" i="1" dirty="0">
                <a:latin typeface="Times New Roman" pitchFamily="18" charset="0"/>
                <a:ea typeface="SimSun" pitchFamily="2" charset="-122"/>
                <a:cs typeface="Times New Roman" pitchFamily="18" charset="0"/>
              </a:rPr>
              <a:t>p</a:t>
            </a:r>
            <a:r>
              <a:rPr lang="en-US" altLang="zh-CN" sz="2400" dirty="0">
                <a:latin typeface="Times New Roman" pitchFamily="18" charset="0"/>
                <a:ea typeface="SimSun" pitchFamily="2" charset="-122"/>
                <a:cs typeface="Times New Roman" pitchFamily="18" charset="0"/>
              </a:rPr>
              <a:t> and DBSCAN visits the next point of the database.</a:t>
            </a:r>
          </a:p>
          <a:p>
            <a:pPr lvl="1" algn="just" eaLnBrk="1" hangingPunct="1">
              <a:lnSpc>
                <a:spcPct val="120000"/>
              </a:lnSpc>
              <a:spcBef>
                <a:spcPct val="50000"/>
              </a:spcBef>
            </a:pPr>
            <a:r>
              <a:rPr lang="en-US" altLang="zh-CN" sz="2400" dirty="0">
                <a:latin typeface="Times New Roman" pitchFamily="18" charset="0"/>
                <a:ea typeface="SimSun" pitchFamily="2" charset="-122"/>
                <a:cs typeface="Times New Roman" pitchFamily="18" charset="0"/>
              </a:rPr>
              <a:t>Continue the process until all of the points have been processed.</a:t>
            </a:r>
            <a:endParaRPr lang="en-US" altLang="zh-CN" sz="2000" dirty="0">
              <a:latin typeface="Times New Roman" pitchFamily="18" charset="0"/>
              <a:ea typeface="SimSun" pitchFamily="2" charset="-122"/>
              <a:cs typeface="Times New Roman" pitchFamily="18" charset="0"/>
            </a:endParaRPr>
          </a:p>
        </p:txBody>
      </p:sp>
      <p:cxnSp>
        <p:nvCxnSpPr>
          <p:cNvPr id="5" name="Straight Connector 4"/>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p>
            <a:fld id="{A9BE3B80-CB9B-450F-9AD0-1920BFD509D2}" type="slidenum">
              <a:rPr lang="en-US" smtClean="0"/>
              <a:pPr/>
              <a:t>4</a:t>
            </a:fld>
            <a:endParaRPr lang="en-US"/>
          </a:p>
        </p:txBody>
      </p:sp>
      <p:sp>
        <p:nvSpPr>
          <p:cNvPr id="12291" name="Rectangle 1026"/>
          <p:cNvSpPr>
            <a:spLocks noGrp="1" noChangeArrowheads="1"/>
          </p:cNvSpPr>
          <p:nvPr>
            <p:ph type="title"/>
          </p:nvPr>
        </p:nvSpPr>
        <p:spPr>
          <a:xfrm>
            <a:off x="1355725" y="152400"/>
            <a:ext cx="7296150" cy="630238"/>
          </a:xfrm>
          <a:noFill/>
        </p:spPr>
        <p:txBody>
          <a:bodyPr lIns="92075" tIns="46038" rIns="92075" bIns="46038" anchor="ctr"/>
          <a:lstStyle/>
          <a:p>
            <a:pPr algn="ctr" eaLnBrk="1" hangingPunct="1"/>
            <a:r>
              <a:rPr lang="en-US" sz="3200" b="1" dirty="0">
                <a:solidFill>
                  <a:srgbClr val="3333FF"/>
                </a:solidFill>
                <a:latin typeface="+mn-lt"/>
                <a:cs typeface="Times New Roman" pitchFamily="18" charset="0"/>
              </a:rPr>
              <a:t>What Is a Good Clustering?</a:t>
            </a:r>
          </a:p>
        </p:txBody>
      </p:sp>
      <p:sp>
        <p:nvSpPr>
          <p:cNvPr id="12292" name="Rectangle 1027"/>
          <p:cNvSpPr>
            <a:spLocks noGrp="1" noChangeArrowheads="1"/>
          </p:cNvSpPr>
          <p:nvPr>
            <p:ph type="body" idx="1"/>
          </p:nvPr>
        </p:nvSpPr>
        <p:spPr>
          <a:xfrm>
            <a:off x="533400" y="1752600"/>
            <a:ext cx="8305800" cy="4424363"/>
          </a:xfrm>
          <a:noFill/>
        </p:spPr>
        <p:txBody>
          <a:bodyPr lIns="92075" tIns="46038" rIns="92075" bIns="46038"/>
          <a:lstStyle/>
          <a:p>
            <a:pPr eaLnBrk="1" hangingPunct="1">
              <a:lnSpc>
                <a:spcPct val="120000"/>
              </a:lnSpc>
            </a:pPr>
            <a:r>
              <a:rPr lang="en-US" dirty="0">
                <a:cs typeface="Times New Roman" pitchFamily="18" charset="0"/>
              </a:rPr>
              <a:t>A good clustering method will produce clusters with</a:t>
            </a:r>
          </a:p>
          <a:p>
            <a:pPr lvl="1" eaLnBrk="1" hangingPunct="1">
              <a:lnSpc>
                <a:spcPct val="120000"/>
              </a:lnSpc>
            </a:pPr>
            <a:r>
              <a:rPr lang="en-US" dirty="0">
                <a:cs typeface="Times New Roman" pitchFamily="18" charset="0"/>
              </a:rPr>
              <a:t>High </a:t>
            </a:r>
            <a:r>
              <a:rPr lang="en-US" u="sng" dirty="0">
                <a:solidFill>
                  <a:srgbClr val="FF0000"/>
                </a:solidFill>
                <a:cs typeface="Times New Roman" pitchFamily="18" charset="0"/>
              </a:rPr>
              <a:t>intra-class</a:t>
            </a:r>
            <a:r>
              <a:rPr lang="en-US" dirty="0">
                <a:cs typeface="Times New Roman" pitchFamily="18" charset="0"/>
              </a:rPr>
              <a:t> similarity</a:t>
            </a:r>
          </a:p>
          <a:p>
            <a:pPr lvl="1" eaLnBrk="1" hangingPunct="1">
              <a:lnSpc>
                <a:spcPct val="120000"/>
              </a:lnSpc>
            </a:pPr>
            <a:r>
              <a:rPr lang="en-US" dirty="0">
                <a:cs typeface="Times New Roman" pitchFamily="18" charset="0"/>
              </a:rPr>
              <a:t>Low </a:t>
            </a:r>
            <a:r>
              <a:rPr lang="en-US" u="sng" dirty="0">
                <a:solidFill>
                  <a:srgbClr val="FF0000"/>
                </a:solidFill>
                <a:cs typeface="Times New Roman" pitchFamily="18" charset="0"/>
              </a:rPr>
              <a:t>inter-class</a:t>
            </a:r>
            <a:r>
              <a:rPr lang="en-US" dirty="0">
                <a:cs typeface="Times New Roman" pitchFamily="18" charset="0"/>
              </a:rPr>
              <a:t> similarity </a:t>
            </a:r>
          </a:p>
          <a:p>
            <a:pPr lvl="1" eaLnBrk="1" hangingPunct="1">
              <a:lnSpc>
                <a:spcPct val="120000"/>
              </a:lnSpc>
            </a:pPr>
            <a:endParaRPr lang="en-US" dirty="0">
              <a:cs typeface="Times New Roman" pitchFamily="18" charset="0"/>
            </a:endParaRPr>
          </a:p>
          <a:p>
            <a:pPr algn="just" eaLnBrk="1" hangingPunct="1">
              <a:lnSpc>
                <a:spcPct val="130000"/>
              </a:lnSpc>
            </a:pPr>
            <a:r>
              <a:rPr lang="en-US" dirty="0">
                <a:cs typeface="Times New Roman" pitchFamily="18" charset="0"/>
              </a:rPr>
              <a:t>The </a:t>
            </a:r>
            <a:r>
              <a:rPr lang="en-US" u="sng" dirty="0">
                <a:cs typeface="Times New Roman" pitchFamily="18" charset="0"/>
              </a:rPr>
              <a:t>quality</a:t>
            </a:r>
            <a:r>
              <a:rPr lang="en-US" dirty="0">
                <a:cs typeface="Times New Roman" pitchFamily="18" charset="0"/>
              </a:rPr>
              <a:t> of a clustering result depends on both the similarity measure used by the method and its implementation</a:t>
            </a:r>
          </a:p>
        </p:txBody>
      </p:sp>
      <p:cxnSp>
        <p:nvCxnSpPr>
          <p:cNvPr id="5" name="Straight Connector 4"/>
          <p:cNvCxnSpPr/>
          <p:nvPr/>
        </p:nvCxnSpPr>
        <p:spPr>
          <a:xfrm>
            <a:off x="163513" y="8366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p:cNvSpPr/>
          <p:nvPr/>
        </p:nvSpPr>
        <p:spPr>
          <a:xfrm>
            <a:off x="611560" y="2852936"/>
            <a:ext cx="8286750" cy="90963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364" name="Title 1"/>
          <p:cNvSpPr>
            <a:spLocks/>
          </p:cNvSpPr>
          <p:nvPr/>
        </p:nvSpPr>
        <p:spPr bwMode="auto">
          <a:xfrm>
            <a:off x="611560" y="2564904"/>
            <a:ext cx="8229600" cy="973137"/>
          </a:xfrm>
          <a:prstGeom prst="rect">
            <a:avLst/>
          </a:prstGeom>
          <a:noFill/>
          <a:ln w="9525">
            <a:noFill/>
            <a:miter lim="800000"/>
            <a:headEnd/>
            <a:tailEnd/>
          </a:ln>
        </p:spPr>
        <p:txBody>
          <a:bodyPr anchor="b"/>
          <a:lstStyle/>
          <a:p>
            <a:pPr algn="ctr"/>
            <a:r>
              <a:rPr lang="en-GB" sz="3200" b="1" dirty="0">
                <a:solidFill>
                  <a:srgbClr val="FFFF00"/>
                </a:solidFill>
                <a:latin typeface="Times New Roman" pitchFamily="18" charset="0"/>
                <a:cs typeface="Times New Roman" pitchFamily="18" charset="0"/>
              </a:rPr>
              <a:t>Frequent Pattern Mining</a:t>
            </a:r>
            <a:endParaRPr lang="en-US" sz="3200" b="1" dirty="0">
              <a:solidFill>
                <a:srgbClr val="FFFF00"/>
              </a:solidFill>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idx="4294967295"/>
          </p:nvPr>
        </p:nvSpPr>
        <p:spPr>
          <a:xfrm>
            <a:off x="395536" y="185737"/>
            <a:ext cx="8229600" cy="500063"/>
          </a:xfrm>
        </p:spPr>
        <p:txBody>
          <a:bodyPr/>
          <a:lstStyle/>
          <a:p>
            <a:pPr algn="ctr"/>
            <a:r>
              <a:rPr lang="en-US" sz="3200" b="1" dirty="0">
                <a:solidFill>
                  <a:srgbClr val="3333FF"/>
                </a:solidFill>
                <a:latin typeface="+mn-lt"/>
              </a:rPr>
              <a:t>Basic Concepts</a:t>
            </a:r>
          </a:p>
        </p:txBody>
      </p:sp>
      <p:sp>
        <p:nvSpPr>
          <p:cNvPr id="3" name="Content Placeholder 2"/>
          <p:cNvSpPr>
            <a:spLocks noGrp="1"/>
          </p:cNvSpPr>
          <p:nvPr>
            <p:ph sz="quarter" idx="4294967295"/>
          </p:nvPr>
        </p:nvSpPr>
        <p:spPr>
          <a:xfrm>
            <a:off x="320675" y="920750"/>
            <a:ext cx="8537575" cy="5532586"/>
          </a:xfrm>
        </p:spPr>
        <p:txBody>
          <a:bodyPr/>
          <a:lstStyle/>
          <a:p>
            <a:pPr algn="just">
              <a:buClr>
                <a:srgbClr val="0070C0"/>
              </a:buClr>
            </a:pPr>
            <a:r>
              <a:rPr lang="en-US" sz="2400" b="1" dirty="0">
                <a:solidFill>
                  <a:srgbClr val="0070C0"/>
                </a:solidFill>
              </a:rPr>
              <a:t>Frequent Pattern:</a:t>
            </a:r>
            <a:r>
              <a:rPr lang="en-US" sz="2400" dirty="0"/>
              <a:t> a pattern (a set of items, subsequences, substructures, etc.) that occurs frequently in a data set  </a:t>
            </a:r>
          </a:p>
          <a:p>
            <a:pPr algn="just">
              <a:buClr>
                <a:srgbClr val="0070C0"/>
              </a:buClr>
            </a:pPr>
            <a:r>
              <a:rPr lang="en-US" sz="2400" b="1" dirty="0">
                <a:solidFill>
                  <a:srgbClr val="0070C0"/>
                </a:solidFill>
              </a:rPr>
              <a:t>Goal: </a:t>
            </a:r>
            <a:r>
              <a:rPr lang="en-US" sz="2400" dirty="0"/>
              <a:t> finding inherent regularities in data</a:t>
            </a:r>
          </a:p>
          <a:p>
            <a:pPr lvl="1" algn="just">
              <a:buClr>
                <a:srgbClr val="0070C0"/>
              </a:buClr>
              <a:buFont typeface="Wingdings 3" pitchFamily="18" charset="2"/>
              <a:buChar char="&quot;"/>
            </a:pPr>
            <a:r>
              <a:rPr lang="en-US" dirty="0">
                <a:solidFill>
                  <a:schemeClr val="tx1"/>
                </a:solidFill>
              </a:rPr>
              <a:t>What products were often purchased together?— Milk and Bread?!</a:t>
            </a:r>
          </a:p>
          <a:p>
            <a:pPr lvl="1" algn="just">
              <a:buClr>
                <a:srgbClr val="0070C0"/>
              </a:buClr>
              <a:buFont typeface="Wingdings 3" pitchFamily="18" charset="2"/>
              <a:buChar char="&quot;"/>
            </a:pPr>
            <a:r>
              <a:rPr lang="en-US" dirty="0">
                <a:solidFill>
                  <a:schemeClr val="tx1"/>
                </a:solidFill>
              </a:rPr>
              <a:t>What are the subsequent purchases after buying a PC?</a:t>
            </a:r>
          </a:p>
          <a:p>
            <a:pPr lvl="1" algn="just">
              <a:buClr>
                <a:srgbClr val="0070C0"/>
              </a:buClr>
              <a:buFont typeface="Wingdings 3" pitchFamily="18" charset="2"/>
              <a:buChar char="&quot;"/>
            </a:pPr>
            <a:r>
              <a:rPr lang="en-US" dirty="0">
                <a:solidFill>
                  <a:schemeClr val="tx1"/>
                </a:solidFill>
              </a:rPr>
              <a:t>What kinds of DNA are sensitive to this new drug?</a:t>
            </a:r>
          </a:p>
          <a:p>
            <a:pPr lvl="1" algn="just">
              <a:buClr>
                <a:srgbClr val="0070C0"/>
              </a:buClr>
              <a:buFont typeface="Wingdings 3" pitchFamily="18" charset="2"/>
              <a:buChar char="&quot;"/>
            </a:pPr>
            <a:r>
              <a:rPr lang="en-US" dirty="0">
                <a:solidFill>
                  <a:schemeClr val="tx1"/>
                </a:solidFill>
              </a:rPr>
              <a:t>Can we automatically classify Web documents?</a:t>
            </a:r>
          </a:p>
          <a:p>
            <a:pPr algn="just">
              <a:buClr>
                <a:srgbClr val="0070C0"/>
              </a:buClr>
            </a:pPr>
            <a:r>
              <a:rPr lang="en-US" sz="2400" b="1" dirty="0">
                <a:solidFill>
                  <a:srgbClr val="0070C0"/>
                </a:solidFill>
              </a:rPr>
              <a:t>Applications:</a:t>
            </a:r>
          </a:p>
          <a:p>
            <a:pPr lvl="1" algn="just">
              <a:buClr>
                <a:srgbClr val="0070C0"/>
              </a:buClr>
              <a:buFont typeface="Wingdings 3" pitchFamily="18" charset="2"/>
              <a:buChar char="&quot;"/>
            </a:pPr>
            <a:r>
              <a:rPr lang="en-US" dirty="0"/>
              <a:t>A typical example of frequent </a:t>
            </a:r>
            <a:r>
              <a:rPr lang="en-US" dirty="0" err="1"/>
              <a:t>itemset</a:t>
            </a:r>
            <a:r>
              <a:rPr lang="en-US" dirty="0"/>
              <a:t> mining is </a:t>
            </a:r>
            <a:r>
              <a:rPr lang="en-US" b="1" dirty="0"/>
              <a:t>market basket analysis.</a:t>
            </a:r>
          </a:p>
          <a:p>
            <a:pPr lvl="1" algn="just">
              <a:buClr>
                <a:srgbClr val="0070C0"/>
              </a:buClr>
              <a:buFont typeface="Wingdings 3" pitchFamily="18" charset="2"/>
              <a:buChar char="&quot;"/>
            </a:pPr>
            <a:r>
              <a:rPr lang="en-US" dirty="0">
                <a:solidFill>
                  <a:schemeClr val="tx1"/>
                </a:solidFill>
              </a:rPr>
              <a:t>cross-marketing, catalog design, sale campaign analysis, Web log (click stream) analysis, and DNA sequence analysis.</a:t>
            </a:r>
          </a:p>
          <a:p>
            <a:pPr lvl="1" algn="just">
              <a:buClr>
                <a:srgbClr val="0070C0"/>
              </a:buClr>
              <a:buFont typeface="Wingdings 3" pitchFamily="18" charset="2"/>
              <a:buChar char="&quot;"/>
            </a:pPr>
            <a:endParaRPr lang="en-US" dirty="0">
              <a:solidFill>
                <a:schemeClr val="tx1"/>
              </a:solidFill>
            </a:endParaRPr>
          </a:p>
        </p:txBody>
      </p:sp>
      <p:cxnSp>
        <p:nvCxnSpPr>
          <p:cNvPr id="4" name="Straight Connector 3"/>
          <p:cNvCxnSpPr/>
          <p:nvPr/>
        </p:nvCxnSpPr>
        <p:spPr>
          <a:xfrm>
            <a:off x="163513" y="8382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3230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043608" y="-27384"/>
            <a:ext cx="7416824" cy="4824536"/>
          </a:xfrm>
          <a:prstGeom prst="rect">
            <a:avLst/>
          </a:prstGeom>
          <a:noFill/>
          <a:ln w="9525">
            <a:noFill/>
            <a:miter lim="800000"/>
            <a:headEnd/>
            <a:tailEnd/>
          </a:ln>
        </p:spPr>
      </p:pic>
      <p:sp>
        <p:nvSpPr>
          <p:cNvPr id="3" name="Rectangle 2"/>
          <p:cNvSpPr/>
          <p:nvPr/>
        </p:nvSpPr>
        <p:spPr>
          <a:xfrm>
            <a:off x="2555776" y="4869160"/>
            <a:ext cx="3724096" cy="369332"/>
          </a:xfrm>
          <a:prstGeom prst="rect">
            <a:avLst/>
          </a:prstGeom>
        </p:spPr>
        <p:txBody>
          <a:bodyPr wrap="none">
            <a:spAutoFit/>
          </a:bodyPr>
          <a:lstStyle/>
          <a:p>
            <a:r>
              <a:rPr lang="en-US" b="1" dirty="0"/>
              <a:t>Figure 1 Market basket analysis.</a:t>
            </a:r>
            <a:endParaRPr lang="en-US" dirty="0"/>
          </a:p>
        </p:txBody>
      </p:sp>
      <p:sp>
        <p:nvSpPr>
          <p:cNvPr id="4" name="Rectangle 3"/>
          <p:cNvSpPr/>
          <p:nvPr/>
        </p:nvSpPr>
        <p:spPr>
          <a:xfrm>
            <a:off x="395536" y="5373216"/>
            <a:ext cx="8352928" cy="892552"/>
          </a:xfrm>
          <a:prstGeom prst="rect">
            <a:avLst/>
          </a:prstGeom>
        </p:spPr>
        <p:txBody>
          <a:bodyPr wrap="square">
            <a:spAutoFit/>
          </a:bodyPr>
          <a:lstStyle/>
          <a:p>
            <a:pPr eaLnBrk="1" hangingPunct="1">
              <a:lnSpc>
                <a:spcPct val="130000"/>
              </a:lnSpc>
              <a:buSzPct val="80000"/>
            </a:pPr>
            <a:r>
              <a:rPr lang="en-US" sz="2000" b="1" dirty="0">
                <a:latin typeface="Times New Roman" pitchFamily="18" charset="0"/>
                <a:cs typeface="Times New Roman" pitchFamily="18" charset="0"/>
              </a:rPr>
              <a:t>First proposed by </a:t>
            </a:r>
            <a:r>
              <a:rPr lang="en-US" sz="2000" b="1" dirty="0" err="1">
                <a:solidFill>
                  <a:srgbClr val="FF0000"/>
                </a:solidFill>
                <a:latin typeface="Times New Roman" pitchFamily="18" charset="0"/>
                <a:cs typeface="Times New Roman" pitchFamily="18" charset="0"/>
              </a:rPr>
              <a:t>Agrawal</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Imielinski</a:t>
            </a:r>
            <a:r>
              <a:rPr lang="en-US" sz="2000" b="1" dirty="0">
                <a:solidFill>
                  <a:srgbClr val="FF0000"/>
                </a:solidFill>
                <a:latin typeface="Times New Roman" pitchFamily="18" charset="0"/>
                <a:cs typeface="Times New Roman" pitchFamily="18" charset="0"/>
              </a:rPr>
              <a:t>, and Swami [AIS93] </a:t>
            </a:r>
            <a:r>
              <a:rPr lang="en-US" sz="2000" b="1" dirty="0">
                <a:latin typeface="Times New Roman" pitchFamily="18" charset="0"/>
                <a:cs typeface="Times New Roman" pitchFamily="18" charset="0"/>
              </a:rPr>
              <a:t>in the context of frequent </a:t>
            </a:r>
            <a:r>
              <a:rPr lang="en-US" sz="2000" b="1" dirty="0" err="1">
                <a:latin typeface="Times New Roman" pitchFamily="18" charset="0"/>
                <a:cs typeface="Times New Roman" pitchFamily="18" charset="0"/>
              </a:rPr>
              <a:t>itemsets</a:t>
            </a:r>
            <a:r>
              <a:rPr lang="en-US" sz="2000" b="1" dirty="0">
                <a:latin typeface="Times New Roman" pitchFamily="18" charset="0"/>
                <a:cs typeface="Times New Roman" pitchFamily="18" charset="0"/>
              </a:rPr>
              <a:t> and association rule mining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idx="4294967295"/>
          </p:nvPr>
        </p:nvSpPr>
        <p:spPr>
          <a:xfrm>
            <a:off x="357188" y="152400"/>
            <a:ext cx="8229600" cy="500063"/>
          </a:xfrm>
        </p:spPr>
        <p:txBody>
          <a:bodyPr/>
          <a:lstStyle/>
          <a:p>
            <a:pPr algn="ctr"/>
            <a:r>
              <a:rPr lang="en-US" sz="2900" b="1" dirty="0">
                <a:solidFill>
                  <a:schemeClr val="tx1"/>
                </a:solidFill>
              </a:rPr>
              <a:t>Frequent Patterns</a:t>
            </a:r>
          </a:p>
        </p:txBody>
      </p:sp>
      <p:sp>
        <p:nvSpPr>
          <p:cNvPr id="3" name="Content Placeholder 2"/>
          <p:cNvSpPr>
            <a:spLocks noGrp="1"/>
          </p:cNvSpPr>
          <p:nvPr>
            <p:ph sz="quarter" idx="4294967295"/>
          </p:nvPr>
        </p:nvSpPr>
        <p:spPr>
          <a:xfrm>
            <a:off x="4067175" y="793750"/>
            <a:ext cx="4897313" cy="5778500"/>
          </a:xfrm>
        </p:spPr>
        <p:txBody>
          <a:bodyPr/>
          <a:lstStyle/>
          <a:p>
            <a:pPr>
              <a:buClr>
                <a:srgbClr val="0070C0"/>
              </a:buClr>
              <a:buFont typeface="Wingdings 3" pitchFamily="18" charset="2"/>
              <a:buNone/>
            </a:pPr>
            <a:endParaRPr lang="en-US" sz="2000" dirty="0"/>
          </a:p>
          <a:p>
            <a:pPr marL="342900" lvl="0" indent="-342900" algn="just" eaLnBrk="1" hangingPunct="1">
              <a:spcBef>
                <a:spcPct val="20000"/>
              </a:spcBef>
              <a:buClr>
                <a:srgbClr val="3333CC"/>
              </a:buClr>
              <a:buSzPct val="60000"/>
              <a:buFont typeface="Wingdings" pitchFamily="2" charset="2"/>
              <a:buChar char="n"/>
            </a:pPr>
            <a:r>
              <a:rPr lang="en-US" sz="2400" kern="0" dirty="0" err="1">
                <a:solidFill>
                  <a:srgbClr val="000000"/>
                </a:solidFill>
                <a:cs typeface="Times New Roman" pitchFamily="18" charset="0"/>
              </a:rPr>
              <a:t>Itemset</a:t>
            </a:r>
            <a:r>
              <a:rPr lang="en-US" sz="2400" kern="0" dirty="0">
                <a:solidFill>
                  <a:srgbClr val="000000"/>
                </a:solidFill>
                <a:cs typeface="Times New Roman" pitchFamily="18" charset="0"/>
              </a:rPr>
              <a:t> X = {x</a:t>
            </a:r>
            <a:r>
              <a:rPr lang="en-US" sz="2400" kern="0" baseline="-25000" dirty="0">
                <a:solidFill>
                  <a:srgbClr val="000000"/>
                </a:solidFill>
                <a:cs typeface="Times New Roman" pitchFamily="18" charset="0"/>
              </a:rPr>
              <a:t>1</a:t>
            </a:r>
            <a:r>
              <a:rPr lang="en-US" sz="2400" kern="0" dirty="0">
                <a:solidFill>
                  <a:srgbClr val="000000"/>
                </a:solidFill>
                <a:cs typeface="Times New Roman" pitchFamily="18" charset="0"/>
              </a:rPr>
              <a:t>, …, </a:t>
            </a:r>
            <a:r>
              <a:rPr lang="en-US" sz="2400" kern="0" dirty="0" err="1">
                <a:solidFill>
                  <a:srgbClr val="000000"/>
                </a:solidFill>
                <a:cs typeface="Times New Roman" pitchFamily="18" charset="0"/>
              </a:rPr>
              <a:t>x</a:t>
            </a:r>
            <a:r>
              <a:rPr lang="en-US" sz="2400" kern="0" baseline="-25000" dirty="0" err="1">
                <a:solidFill>
                  <a:srgbClr val="000000"/>
                </a:solidFill>
                <a:cs typeface="Times New Roman" pitchFamily="18" charset="0"/>
              </a:rPr>
              <a:t>k</a:t>
            </a:r>
            <a:r>
              <a:rPr lang="en-US" sz="2400" kern="0" dirty="0">
                <a:solidFill>
                  <a:srgbClr val="000000"/>
                </a:solidFill>
                <a:cs typeface="Times New Roman" pitchFamily="18" charset="0"/>
              </a:rPr>
              <a:t>}</a:t>
            </a:r>
          </a:p>
          <a:p>
            <a:pPr marL="342900" lvl="0" indent="-342900" algn="just" eaLnBrk="1" hangingPunct="1">
              <a:spcBef>
                <a:spcPct val="20000"/>
              </a:spcBef>
              <a:buClr>
                <a:srgbClr val="3333CC"/>
              </a:buClr>
              <a:buSzPct val="60000"/>
              <a:buFont typeface="Wingdings" pitchFamily="2" charset="2"/>
              <a:buChar char="n"/>
            </a:pPr>
            <a:r>
              <a:rPr lang="en-US" sz="2400" kern="0" dirty="0">
                <a:solidFill>
                  <a:srgbClr val="000000"/>
                </a:solidFill>
                <a:cs typeface="Times New Roman" pitchFamily="18" charset="0"/>
              </a:rPr>
              <a:t>Find all the rules </a:t>
            </a:r>
            <a:r>
              <a:rPr lang="en-US" sz="2400" i="1" kern="0" dirty="0">
                <a:solidFill>
                  <a:srgbClr val="000000"/>
                </a:solidFill>
                <a:cs typeface="Times New Roman" pitchFamily="18" charset="0"/>
              </a:rPr>
              <a:t>X </a:t>
            </a:r>
            <a:r>
              <a:rPr lang="en-US" sz="2400" kern="0" dirty="0">
                <a:solidFill>
                  <a:srgbClr val="000000"/>
                </a:solidFill>
                <a:cs typeface="Times New Roman" pitchFamily="18" charset="0"/>
                <a:sym typeface="Wingdings" pitchFamily="2" charset="2"/>
              </a:rPr>
              <a:t> </a:t>
            </a:r>
            <a:r>
              <a:rPr lang="en-US" sz="2400" i="1" kern="0" dirty="0">
                <a:solidFill>
                  <a:srgbClr val="000000"/>
                </a:solidFill>
                <a:cs typeface="Times New Roman" pitchFamily="18" charset="0"/>
                <a:sym typeface="Wingdings" pitchFamily="2" charset="2"/>
              </a:rPr>
              <a:t>Y</a:t>
            </a:r>
            <a:r>
              <a:rPr lang="en-US" sz="2400" i="1" kern="0" dirty="0">
                <a:solidFill>
                  <a:srgbClr val="000000"/>
                </a:solidFill>
                <a:cs typeface="Times New Roman" pitchFamily="18" charset="0"/>
                <a:sym typeface="Symbol" pitchFamily="18" charset="2"/>
              </a:rPr>
              <a:t> </a:t>
            </a:r>
            <a:r>
              <a:rPr lang="en-US" sz="2400" kern="0" dirty="0">
                <a:solidFill>
                  <a:srgbClr val="000000"/>
                </a:solidFill>
                <a:cs typeface="Times New Roman" pitchFamily="18" charset="0"/>
              </a:rPr>
              <a:t>with minimum support and confidence</a:t>
            </a:r>
            <a:endParaRPr lang="en-US" sz="2400" kern="0" dirty="0">
              <a:solidFill>
                <a:srgbClr val="000000"/>
              </a:solidFill>
              <a:cs typeface="Times New Roman" pitchFamily="18" charset="0"/>
              <a:sym typeface="Symbol" pitchFamily="18" charset="2"/>
            </a:endParaRPr>
          </a:p>
          <a:p>
            <a:pPr marL="742950" lvl="1" indent="-285750" algn="just" eaLnBrk="1" hangingPunct="1">
              <a:spcBef>
                <a:spcPct val="20000"/>
              </a:spcBef>
              <a:buClr>
                <a:srgbClr val="FF0000"/>
              </a:buClr>
              <a:buSzPct val="55000"/>
              <a:buFont typeface="Wingdings" pitchFamily="2" charset="2"/>
              <a:buChar char="n"/>
            </a:pPr>
            <a:r>
              <a:rPr lang="en-US" sz="2400" kern="0" dirty="0">
                <a:solidFill>
                  <a:srgbClr val="FF0000"/>
                </a:solidFill>
                <a:cs typeface="Times New Roman" pitchFamily="18" charset="0"/>
                <a:sym typeface="Symbol" pitchFamily="18" charset="2"/>
              </a:rPr>
              <a:t>support</a:t>
            </a:r>
            <a:r>
              <a:rPr lang="en-US" sz="2400" kern="0" dirty="0">
                <a:solidFill>
                  <a:srgbClr val="000000"/>
                </a:solidFill>
                <a:cs typeface="Times New Roman" pitchFamily="18" charset="0"/>
                <a:sym typeface="Symbol" pitchFamily="18" charset="2"/>
              </a:rPr>
              <a:t>, </a:t>
            </a:r>
            <a:r>
              <a:rPr lang="en-US" sz="2400" i="1" kern="0" dirty="0">
                <a:solidFill>
                  <a:srgbClr val="000000"/>
                </a:solidFill>
                <a:cs typeface="Times New Roman" pitchFamily="18" charset="0"/>
                <a:sym typeface="Symbol" pitchFamily="18" charset="2"/>
              </a:rPr>
              <a:t>s</a:t>
            </a:r>
            <a:r>
              <a:rPr lang="en-US" sz="2400" kern="0" dirty="0">
                <a:solidFill>
                  <a:srgbClr val="000000"/>
                </a:solidFill>
                <a:cs typeface="Times New Roman" pitchFamily="18" charset="0"/>
                <a:sym typeface="Symbol" pitchFamily="18" charset="2"/>
              </a:rPr>
              <a:t>, </a:t>
            </a:r>
            <a:r>
              <a:rPr lang="en-US" sz="2400" kern="0" dirty="0">
                <a:solidFill>
                  <a:srgbClr val="333399"/>
                </a:solidFill>
                <a:cs typeface="Times New Roman" pitchFamily="18" charset="0"/>
                <a:sym typeface="Symbol" pitchFamily="18" charset="2"/>
              </a:rPr>
              <a:t>probability</a:t>
            </a:r>
            <a:r>
              <a:rPr lang="en-US" sz="2400" kern="0" dirty="0">
                <a:solidFill>
                  <a:srgbClr val="000000"/>
                </a:solidFill>
                <a:cs typeface="Times New Roman" pitchFamily="18" charset="0"/>
                <a:sym typeface="Symbol" pitchFamily="18" charset="2"/>
              </a:rPr>
              <a:t> that a transaction contains X  Y</a:t>
            </a:r>
          </a:p>
          <a:p>
            <a:pPr marL="742950" lvl="1" indent="-285750" algn="just" eaLnBrk="1" hangingPunct="1">
              <a:spcBef>
                <a:spcPct val="20000"/>
              </a:spcBef>
              <a:buClr>
                <a:srgbClr val="FF0000"/>
              </a:buClr>
              <a:buSzPct val="55000"/>
              <a:buFont typeface="Wingdings" pitchFamily="2" charset="2"/>
              <a:buChar char="n"/>
            </a:pPr>
            <a:r>
              <a:rPr lang="en-US" sz="2400" kern="0" dirty="0">
                <a:solidFill>
                  <a:srgbClr val="FF0000"/>
                </a:solidFill>
                <a:cs typeface="Times New Roman" pitchFamily="18" charset="0"/>
                <a:sym typeface="Symbol" pitchFamily="18" charset="2"/>
              </a:rPr>
              <a:t>confidence</a:t>
            </a:r>
            <a:r>
              <a:rPr lang="en-US" sz="2400" kern="0" dirty="0">
                <a:solidFill>
                  <a:srgbClr val="000000"/>
                </a:solidFill>
                <a:cs typeface="Times New Roman" pitchFamily="18" charset="0"/>
                <a:sym typeface="Symbol" pitchFamily="18" charset="2"/>
              </a:rPr>
              <a:t>, </a:t>
            </a:r>
            <a:r>
              <a:rPr lang="en-US" sz="2400" i="1" kern="0" dirty="0">
                <a:solidFill>
                  <a:srgbClr val="000000"/>
                </a:solidFill>
                <a:cs typeface="Times New Roman" pitchFamily="18" charset="0"/>
                <a:sym typeface="Symbol" pitchFamily="18" charset="2"/>
              </a:rPr>
              <a:t>c,</a:t>
            </a:r>
            <a:r>
              <a:rPr lang="en-US" sz="2400" kern="0" dirty="0">
                <a:solidFill>
                  <a:srgbClr val="000000"/>
                </a:solidFill>
                <a:cs typeface="Times New Roman" pitchFamily="18" charset="0"/>
                <a:sym typeface="Symbol" pitchFamily="18" charset="2"/>
              </a:rPr>
              <a:t> </a:t>
            </a:r>
            <a:r>
              <a:rPr lang="en-US" sz="2400" kern="0" dirty="0">
                <a:solidFill>
                  <a:srgbClr val="333399"/>
                </a:solidFill>
                <a:cs typeface="Times New Roman" pitchFamily="18" charset="0"/>
                <a:sym typeface="Symbol" pitchFamily="18" charset="2"/>
              </a:rPr>
              <a:t>conditional probability</a:t>
            </a:r>
            <a:r>
              <a:rPr lang="en-US" sz="2400" kern="0" dirty="0">
                <a:solidFill>
                  <a:srgbClr val="000000"/>
                </a:solidFill>
                <a:cs typeface="Times New Roman" pitchFamily="18" charset="0"/>
                <a:sym typeface="Symbol" pitchFamily="18" charset="2"/>
              </a:rPr>
              <a:t> that a transaction having X also contains </a:t>
            </a:r>
            <a:r>
              <a:rPr lang="en-US" sz="2400" i="1" kern="0" dirty="0">
                <a:solidFill>
                  <a:srgbClr val="000000"/>
                </a:solidFill>
                <a:cs typeface="Times New Roman" pitchFamily="18" charset="0"/>
                <a:sym typeface="Symbol" pitchFamily="18" charset="2"/>
              </a:rPr>
              <a:t>Y</a:t>
            </a:r>
          </a:p>
          <a:p>
            <a:pPr algn="just">
              <a:buClr>
                <a:srgbClr val="0070C0"/>
              </a:buClr>
            </a:pPr>
            <a:endParaRPr lang="en-US" sz="2000" dirty="0">
              <a:cs typeface="Times New Roman" pitchFamily="18" charset="0"/>
              <a:sym typeface="Symbol" pitchFamily="18" charset="2"/>
            </a:endParaRPr>
          </a:p>
          <a:p>
            <a:pPr algn="just">
              <a:buClr>
                <a:srgbClr val="0070C0"/>
              </a:buClr>
            </a:pPr>
            <a:r>
              <a:rPr lang="en-US" sz="2400" dirty="0">
                <a:cs typeface="Times New Roman" pitchFamily="18" charset="0"/>
                <a:sym typeface="Symbol" pitchFamily="18" charset="2"/>
              </a:rPr>
              <a:t>An </a:t>
            </a:r>
            <a:r>
              <a:rPr lang="en-US" sz="2400" dirty="0" err="1">
                <a:cs typeface="Times New Roman" pitchFamily="18" charset="0"/>
                <a:sym typeface="Symbol" pitchFamily="18" charset="2"/>
              </a:rPr>
              <a:t>itemset</a:t>
            </a:r>
            <a:r>
              <a:rPr lang="en-US" sz="2400" dirty="0">
                <a:cs typeface="Times New Roman" pitchFamily="18" charset="0"/>
                <a:sym typeface="Symbol" pitchFamily="18" charset="2"/>
              </a:rPr>
              <a:t> X is </a:t>
            </a:r>
            <a:r>
              <a:rPr lang="en-US" sz="2400" b="1" dirty="0">
                <a:solidFill>
                  <a:srgbClr val="0070C0"/>
                </a:solidFill>
                <a:cs typeface="Times New Roman" pitchFamily="18" charset="0"/>
                <a:sym typeface="Symbol" pitchFamily="18" charset="2"/>
              </a:rPr>
              <a:t>frequent </a:t>
            </a:r>
            <a:r>
              <a:rPr lang="en-US" sz="2400" dirty="0">
                <a:cs typeface="Times New Roman" pitchFamily="18" charset="0"/>
                <a:sym typeface="Symbol" pitchFamily="18" charset="2"/>
              </a:rPr>
              <a:t>if X’s support is no less than a </a:t>
            </a:r>
            <a:r>
              <a:rPr lang="en-US" sz="2400" i="1" dirty="0" err="1">
                <a:cs typeface="Times New Roman" pitchFamily="18" charset="0"/>
                <a:sym typeface="Symbol" pitchFamily="18" charset="2"/>
              </a:rPr>
              <a:t>minsup</a:t>
            </a:r>
            <a:r>
              <a:rPr lang="en-US" sz="2400" dirty="0">
                <a:cs typeface="Times New Roman" pitchFamily="18" charset="0"/>
                <a:sym typeface="Symbol" pitchFamily="18" charset="2"/>
              </a:rPr>
              <a:t> threshold</a:t>
            </a:r>
            <a:endParaRPr lang="en-US" sz="2000" dirty="0"/>
          </a:p>
        </p:txBody>
      </p:sp>
      <p:grpSp>
        <p:nvGrpSpPr>
          <p:cNvPr id="2" name="Group 13"/>
          <p:cNvGrpSpPr/>
          <p:nvPr/>
        </p:nvGrpSpPr>
        <p:grpSpPr>
          <a:xfrm>
            <a:off x="76200" y="3408363"/>
            <a:ext cx="3886200" cy="2730500"/>
            <a:chOff x="76200" y="3408363"/>
            <a:chExt cx="3886200" cy="2730500"/>
          </a:xfrm>
        </p:grpSpPr>
        <p:sp>
          <p:nvSpPr>
            <p:cNvPr id="18435" name="Oval 6"/>
            <p:cNvSpPr>
              <a:spLocks noChangeArrowheads="1"/>
            </p:cNvSpPr>
            <p:nvPr/>
          </p:nvSpPr>
          <p:spPr bwMode="auto">
            <a:xfrm>
              <a:off x="381000" y="4041775"/>
              <a:ext cx="1905000" cy="1371600"/>
            </a:xfrm>
            <a:prstGeom prst="ellipse">
              <a:avLst/>
            </a:prstGeom>
            <a:solidFill>
              <a:srgbClr val="CC99FF"/>
            </a:solidFill>
            <a:ln w="25400">
              <a:solidFill>
                <a:schemeClr val="tx2"/>
              </a:solidFill>
              <a:round/>
              <a:headEnd/>
              <a:tailEnd/>
            </a:ln>
          </p:spPr>
          <p:txBody>
            <a:bodyPr wrap="none" anchor="ctr"/>
            <a:lstStyle/>
            <a:p>
              <a:endParaRPr lang="en-US" sz="2400">
                <a:latin typeface="Tahoma" pitchFamily="34" charset="0"/>
              </a:endParaRPr>
            </a:p>
          </p:txBody>
        </p:sp>
        <p:sp>
          <p:nvSpPr>
            <p:cNvPr id="18436" name="Oval 7"/>
            <p:cNvSpPr>
              <a:spLocks noChangeArrowheads="1"/>
            </p:cNvSpPr>
            <p:nvPr/>
          </p:nvSpPr>
          <p:spPr bwMode="auto">
            <a:xfrm>
              <a:off x="1371600" y="4041775"/>
              <a:ext cx="1905000" cy="1524000"/>
            </a:xfrm>
            <a:prstGeom prst="ellipse">
              <a:avLst/>
            </a:prstGeom>
            <a:solidFill>
              <a:srgbClr val="339966">
                <a:alpha val="50195"/>
              </a:srgbClr>
            </a:solidFill>
            <a:ln w="25400">
              <a:solidFill>
                <a:schemeClr val="accent1"/>
              </a:solidFill>
              <a:round/>
              <a:headEnd/>
              <a:tailEnd/>
            </a:ln>
          </p:spPr>
          <p:txBody>
            <a:bodyPr wrap="none" anchor="ctr"/>
            <a:lstStyle/>
            <a:p>
              <a:endParaRPr lang="en-US" sz="2400">
                <a:latin typeface="Tahoma" pitchFamily="34" charset="0"/>
              </a:endParaRPr>
            </a:p>
          </p:txBody>
        </p:sp>
        <p:sp>
          <p:nvSpPr>
            <p:cNvPr id="18437" name="Line 8"/>
            <p:cNvSpPr>
              <a:spLocks noChangeShapeType="1"/>
            </p:cNvSpPr>
            <p:nvPr/>
          </p:nvSpPr>
          <p:spPr bwMode="auto">
            <a:xfrm flipH="1">
              <a:off x="685800" y="4727575"/>
              <a:ext cx="228600" cy="762000"/>
            </a:xfrm>
            <a:prstGeom prst="line">
              <a:avLst/>
            </a:prstGeom>
            <a:noFill/>
            <a:ln w="9525">
              <a:solidFill>
                <a:schemeClr val="tx2"/>
              </a:solidFill>
              <a:round/>
              <a:headEnd/>
              <a:tailEnd/>
            </a:ln>
          </p:spPr>
          <p:txBody>
            <a:bodyPr wrap="none" anchor="ctr"/>
            <a:lstStyle/>
            <a:p>
              <a:endParaRPr lang="en-US"/>
            </a:p>
          </p:txBody>
        </p:sp>
        <p:sp>
          <p:nvSpPr>
            <p:cNvPr id="18438" name="Line 9"/>
            <p:cNvSpPr>
              <a:spLocks noChangeShapeType="1"/>
            </p:cNvSpPr>
            <p:nvPr/>
          </p:nvSpPr>
          <p:spPr bwMode="auto">
            <a:xfrm flipV="1">
              <a:off x="2971800" y="4194175"/>
              <a:ext cx="228600" cy="685800"/>
            </a:xfrm>
            <a:prstGeom prst="line">
              <a:avLst/>
            </a:prstGeom>
            <a:noFill/>
            <a:ln w="9525">
              <a:solidFill>
                <a:schemeClr val="hlink"/>
              </a:solidFill>
              <a:round/>
              <a:headEnd/>
              <a:tailEnd/>
            </a:ln>
          </p:spPr>
          <p:txBody>
            <a:bodyPr wrap="none" anchor="ctr"/>
            <a:lstStyle/>
            <a:p>
              <a:endParaRPr lang="en-US"/>
            </a:p>
          </p:txBody>
        </p:sp>
        <p:sp>
          <p:nvSpPr>
            <p:cNvPr id="18439" name="Line 10"/>
            <p:cNvSpPr>
              <a:spLocks noChangeShapeType="1"/>
            </p:cNvSpPr>
            <p:nvPr/>
          </p:nvSpPr>
          <p:spPr bwMode="auto">
            <a:xfrm flipH="1" flipV="1">
              <a:off x="2057400" y="3813175"/>
              <a:ext cx="0" cy="914400"/>
            </a:xfrm>
            <a:prstGeom prst="line">
              <a:avLst/>
            </a:prstGeom>
            <a:noFill/>
            <a:ln w="9525">
              <a:solidFill>
                <a:srgbClr val="008000"/>
              </a:solidFill>
              <a:round/>
              <a:headEnd/>
              <a:tailEnd/>
            </a:ln>
          </p:spPr>
          <p:txBody>
            <a:bodyPr wrap="none" anchor="ctr"/>
            <a:lstStyle/>
            <a:p>
              <a:endParaRPr lang="en-US"/>
            </a:p>
          </p:txBody>
        </p:sp>
        <p:sp>
          <p:nvSpPr>
            <p:cNvPr id="18440" name="Text Box 11"/>
            <p:cNvSpPr txBox="1">
              <a:spLocks noChangeArrowheads="1"/>
            </p:cNvSpPr>
            <p:nvPr/>
          </p:nvSpPr>
          <p:spPr bwMode="auto">
            <a:xfrm>
              <a:off x="2700338" y="3573463"/>
              <a:ext cx="1219200" cy="634020"/>
            </a:xfrm>
            <a:prstGeom prst="rect">
              <a:avLst/>
            </a:prstGeom>
            <a:noFill/>
            <a:ln w="9525">
              <a:noFill/>
              <a:miter lim="800000"/>
              <a:headEnd/>
              <a:tailEnd/>
            </a:ln>
          </p:spPr>
          <p:txBody>
            <a:bodyPr>
              <a:spAutoFit/>
            </a:bodyPr>
            <a:lstStyle/>
            <a:p>
              <a:pPr eaLnBrk="0" hangingPunct="0">
                <a:lnSpc>
                  <a:spcPct val="110000"/>
                </a:lnSpc>
              </a:pPr>
              <a:r>
                <a:rPr lang="en-US" sz="1600" b="1" dirty="0">
                  <a:solidFill>
                    <a:srgbClr val="000066"/>
                  </a:solidFill>
                  <a:latin typeface="Times New Roman" pitchFamily="18" charset="0"/>
                </a:rPr>
                <a:t>Customer</a:t>
              </a:r>
            </a:p>
            <a:p>
              <a:pPr eaLnBrk="0" hangingPunct="0">
                <a:lnSpc>
                  <a:spcPct val="110000"/>
                </a:lnSpc>
              </a:pPr>
              <a:r>
                <a:rPr lang="en-US" sz="1600" b="1" dirty="0">
                  <a:solidFill>
                    <a:srgbClr val="000066"/>
                  </a:solidFill>
                  <a:latin typeface="Times New Roman" pitchFamily="18" charset="0"/>
                </a:rPr>
                <a:t>buys Milk</a:t>
              </a:r>
              <a:endParaRPr lang="en-US" b="1" u="sng" dirty="0">
                <a:solidFill>
                  <a:srgbClr val="000066"/>
                </a:solidFill>
                <a:latin typeface="Times New Roman" pitchFamily="18" charset="0"/>
              </a:endParaRPr>
            </a:p>
          </p:txBody>
        </p:sp>
        <p:sp>
          <p:nvSpPr>
            <p:cNvPr id="18441" name="Text Box 12"/>
            <p:cNvSpPr txBox="1">
              <a:spLocks noChangeArrowheads="1"/>
            </p:cNvSpPr>
            <p:nvPr/>
          </p:nvSpPr>
          <p:spPr bwMode="auto">
            <a:xfrm>
              <a:off x="1539875" y="3408363"/>
              <a:ext cx="1042988" cy="628650"/>
            </a:xfrm>
            <a:prstGeom prst="rect">
              <a:avLst/>
            </a:prstGeom>
            <a:noFill/>
            <a:ln w="9525">
              <a:noFill/>
              <a:miter lim="800000"/>
              <a:headEnd/>
              <a:tailEnd/>
            </a:ln>
          </p:spPr>
          <p:txBody>
            <a:bodyPr>
              <a:spAutoFit/>
            </a:bodyPr>
            <a:lstStyle/>
            <a:p>
              <a:pPr eaLnBrk="0" hangingPunct="0">
                <a:lnSpc>
                  <a:spcPct val="110000"/>
                </a:lnSpc>
              </a:pPr>
              <a:r>
                <a:rPr lang="en-US" sz="1600" b="1">
                  <a:solidFill>
                    <a:srgbClr val="009900"/>
                  </a:solidFill>
                  <a:latin typeface="Times New Roman" pitchFamily="18" charset="0"/>
                </a:rPr>
                <a:t>Customer</a:t>
              </a:r>
            </a:p>
            <a:p>
              <a:pPr eaLnBrk="0" hangingPunct="0">
                <a:lnSpc>
                  <a:spcPct val="110000"/>
                </a:lnSpc>
              </a:pPr>
              <a:r>
                <a:rPr lang="en-US" sz="1600" b="1">
                  <a:solidFill>
                    <a:srgbClr val="009900"/>
                  </a:solidFill>
                  <a:latin typeface="Times New Roman" pitchFamily="18" charset="0"/>
                </a:rPr>
                <a:t>buys both</a:t>
              </a:r>
              <a:endParaRPr lang="en-US" b="1" u="sng">
                <a:solidFill>
                  <a:srgbClr val="009900"/>
                </a:solidFill>
                <a:latin typeface="Times New Roman" pitchFamily="18" charset="0"/>
              </a:endParaRPr>
            </a:p>
          </p:txBody>
        </p:sp>
        <p:sp>
          <p:nvSpPr>
            <p:cNvPr id="18442" name="Text Box 13"/>
            <p:cNvSpPr txBox="1">
              <a:spLocks noChangeArrowheads="1"/>
            </p:cNvSpPr>
            <p:nvPr/>
          </p:nvSpPr>
          <p:spPr bwMode="auto">
            <a:xfrm>
              <a:off x="381000" y="5413375"/>
              <a:ext cx="1178015" cy="634020"/>
            </a:xfrm>
            <a:prstGeom prst="rect">
              <a:avLst/>
            </a:prstGeom>
            <a:noFill/>
            <a:ln w="9525">
              <a:noFill/>
              <a:miter lim="800000"/>
              <a:headEnd/>
              <a:tailEnd/>
            </a:ln>
          </p:spPr>
          <p:txBody>
            <a:bodyPr wrap="none">
              <a:spAutoFit/>
            </a:bodyPr>
            <a:lstStyle/>
            <a:p>
              <a:pPr eaLnBrk="0" hangingPunct="0">
                <a:lnSpc>
                  <a:spcPct val="110000"/>
                </a:lnSpc>
              </a:pPr>
              <a:r>
                <a:rPr lang="en-US" sz="1600" b="1" dirty="0">
                  <a:solidFill>
                    <a:schemeClr val="tx2"/>
                  </a:solidFill>
                  <a:latin typeface="Times New Roman" pitchFamily="18" charset="0"/>
                </a:rPr>
                <a:t>Customer</a:t>
              </a:r>
            </a:p>
            <a:p>
              <a:pPr eaLnBrk="0" hangingPunct="0">
                <a:lnSpc>
                  <a:spcPct val="110000"/>
                </a:lnSpc>
              </a:pPr>
              <a:r>
                <a:rPr lang="en-US" sz="1600" b="1" dirty="0">
                  <a:solidFill>
                    <a:schemeClr val="tx2"/>
                  </a:solidFill>
                  <a:latin typeface="Times New Roman" pitchFamily="18" charset="0"/>
                </a:rPr>
                <a:t>buys Bread</a:t>
              </a:r>
              <a:endParaRPr lang="en-US" b="1" u="sng" dirty="0">
                <a:latin typeface="Times New Roman" pitchFamily="18" charset="0"/>
              </a:endParaRPr>
            </a:p>
          </p:txBody>
        </p:sp>
        <p:sp>
          <p:nvSpPr>
            <p:cNvPr id="18443" name="Rectangle 14"/>
            <p:cNvSpPr>
              <a:spLocks noChangeArrowheads="1"/>
            </p:cNvSpPr>
            <p:nvPr/>
          </p:nvSpPr>
          <p:spPr bwMode="auto">
            <a:xfrm>
              <a:off x="76200" y="3508375"/>
              <a:ext cx="3886200" cy="2630488"/>
            </a:xfrm>
            <a:prstGeom prst="rect">
              <a:avLst/>
            </a:prstGeom>
            <a:noFill/>
            <a:ln w="9525">
              <a:solidFill>
                <a:schemeClr val="tx1"/>
              </a:solidFill>
              <a:miter lim="800000"/>
              <a:headEnd/>
              <a:tailEnd/>
            </a:ln>
          </p:spPr>
          <p:txBody>
            <a:bodyPr wrap="none" anchor="ctr"/>
            <a:lstStyle/>
            <a:p>
              <a:endParaRPr lang="en-US" sz="2400">
                <a:latin typeface="Tahoma" pitchFamily="34" charset="0"/>
              </a:endParaRPr>
            </a:p>
          </p:txBody>
        </p:sp>
      </p:grpSp>
      <p:graphicFrame>
        <p:nvGraphicFramePr>
          <p:cNvPr id="1767468" name="Group 44"/>
          <p:cNvGraphicFramePr>
            <a:graphicFrameLocks noGrp="1"/>
          </p:cNvGraphicFramePr>
          <p:nvPr/>
        </p:nvGraphicFramePr>
        <p:xfrm>
          <a:off x="76200" y="1222375"/>
          <a:ext cx="3886200" cy="2074020"/>
        </p:xfrm>
        <a:graphic>
          <a:graphicData uri="http://schemas.openxmlformats.org/drawingml/2006/table">
            <a:tbl>
              <a:tblPr/>
              <a:tblGrid>
                <a:gridCol w="6858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41945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1" i="0" u="none" strike="noStrike" cap="none" normalizeH="0" baseline="0" dirty="0" err="1">
                          <a:ln>
                            <a:noFill/>
                          </a:ln>
                          <a:solidFill>
                            <a:schemeClr val="bg1"/>
                          </a:solidFill>
                          <a:effectLst/>
                          <a:latin typeface="+mn-lt"/>
                        </a:rPr>
                        <a:t>Tid</a:t>
                      </a:r>
                      <a:endParaRPr kumimoji="0" lang="en-US" sz="2000" b="1" i="0" u="none" strike="noStrike" cap="none" normalizeH="0" baseline="0" dirty="0">
                        <a:ln>
                          <a:noFill/>
                        </a:ln>
                        <a:solidFill>
                          <a:schemeClr val="bg1"/>
                        </a:solidFill>
                        <a:effectLst/>
                        <a:latin typeface="+mn-lt"/>
                      </a:endParaRP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1" i="0" u="none" strike="noStrike" cap="none" normalizeH="0" baseline="0">
                          <a:ln>
                            <a:noFill/>
                          </a:ln>
                          <a:solidFill>
                            <a:schemeClr val="bg1"/>
                          </a:solidFill>
                          <a:effectLst/>
                          <a:latin typeface="+mn-lt"/>
                        </a:rPr>
                        <a:t>Items bought</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1945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0" i="0" u="none" strike="noStrike" cap="none" normalizeH="0" baseline="0">
                          <a:ln>
                            <a:noFill/>
                          </a:ln>
                          <a:solidFill>
                            <a:schemeClr val="tx1"/>
                          </a:solidFill>
                          <a:effectLst/>
                          <a:latin typeface="+mn-lt"/>
                        </a:rPr>
                        <a:t>10</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0" i="0" u="none" strike="noStrike" cap="none" normalizeH="0" baseline="0" dirty="0">
                          <a:ln>
                            <a:noFill/>
                          </a:ln>
                          <a:solidFill>
                            <a:schemeClr val="tx1"/>
                          </a:solidFill>
                          <a:effectLst/>
                          <a:latin typeface="+mn-lt"/>
                        </a:rPr>
                        <a:t>Milk, Bread, Cookies, Juice</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45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0" i="0" u="none" strike="noStrike" cap="none" normalizeH="0" baseline="0">
                          <a:ln>
                            <a:noFill/>
                          </a:ln>
                          <a:solidFill>
                            <a:schemeClr val="tx1"/>
                          </a:solidFill>
                          <a:effectLst/>
                          <a:latin typeface="+mn-lt"/>
                        </a:rPr>
                        <a:t>20</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0" i="0" u="none" strike="noStrike" cap="none" normalizeH="0" baseline="0" dirty="0">
                          <a:ln>
                            <a:noFill/>
                          </a:ln>
                          <a:solidFill>
                            <a:schemeClr val="tx1"/>
                          </a:solidFill>
                          <a:effectLst/>
                          <a:latin typeface="+mn-lt"/>
                        </a:rPr>
                        <a:t>Milk, Juice</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45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0" i="0" u="none" strike="noStrike" cap="none" normalizeH="0" baseline="0">
                          <a:ln>
                            <a:noFill/>
                          </a:ln>
                          <a:solidFill>
                            <a:schemeClr val="tx1"/>
                          </a:solidFill>
                          <a:effectLst/>
                          <a:latin typeface="+mn-lt"/>
                        </a:rPr>
                        <a:t>30</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0" i="0" u="none" strike="noStrike" cap="none" normalizeH="0" baseline="0" dirty="0">
                          <a:ln>
                            <a:noFill/>
                          </a:ln>
                          <a:solidFill>
                            <a:schemeClr val="tx1"/>
                          </a:solidFill>
                          <a:effectLst/>
                          <a:latin typeface="+mn-lt"/>
                        </a:rPr>
                        <a:t>Milk, Eggs</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80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0" i="0" u="none" strike="noStrike" cap="none" normalizeH="0" baseline="0">
                          <a:ln>
                            <a:noFill/>
                          </a:ln>
                          <a:solidFill>
                            <a:schemeClr val="tx1"/>
                          </a:solidFill>
                          <a:effectLst/>
                          <a:latin typeface="+mn-lt"/>
                        </a:rPr>
                        <a:t>40</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2000" b="0" i="0" u="none" strike="noStrike" cap="none" normalizeH="0" baseline="0" dirty="0">
                          <a:ln>
                            <a:noFill/>
                          </a:ln>
                          <a:solidFill>
                            <a:schemeClr val="tx1"/>
                          </a:solidFill>
                          <a:effectLst/>
                          <a:latin typeface="+mn-lt"/>
                        </a:rPr>
                        <a:t>Bread, Cookies, Coffee</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15" name="Straight Connector 14"/>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idx="4294967295"/>
          </p:nvPr>
        </p:nvSpPr>
        <p:spPr>
          <a:xfrm>
            <a:off x="357188" y="152400"/>
            <a:ext cx="8229600" cy="500063"/>
          </a:xfrm>
        </p:spPr>
        <p:txBody>
          <a:bodyPr/>
          <a:lstStyle/>
          <a:p>
            <a:pPr algn="ctr"/>
            <a:r>
              <a:rPr lang="en-US" sz="2900" b="1">
                <a:solidFill>
                  <a:schemeClr val="tx1"/>
                </a:solidFill>
              </a:rPr>
              <a:t>Association Rules</a:t>
            </a:r>
          </a:p>
        </p:txBody>
      </p:sp>
      <p:sp>
        <p:nvSpPr>
          <p:cNvPr id="3" name="Content Placeholder 2"/>
          <p:cNvSpPr>
            <a:spLocks noGrp="1"/>
          </p:cNvSpPr>
          <p:nvPr>
            <p:ph sz="quarter" idx="4294967295"/>
          </p:nvPr>
        </p:nvSpPr>
        <p:spPr>
          <a:xfrm>
            <a:off x="4016375" y="404813"/>
            <a:ext cx="5076825" cy="6453187"/>
          </a:xfrm>
        </p:spPr>
        <p:txBody>
          <a:bodyPr/>
          <a:lstStyle/>
          <a:p>
            <a:pPr>
              <a:buClr>
                <a:srgbClr val="0070C0"/>
              </a:buClr>
              <a:buFont typeface="Wingdings 3" pitchFamily="18" charset="2"/>
              <a:buNone/>
            </a:pPr>
            <a:endParaRPr lang="en-US" sz="2000" dirty="0"/>
          </a:p>
          <a:p>
            <a:pPr>
              <a:buClr>
                <a:srgbClr val="0070C0"/>
              </a:buClr>
            </a:pPr>
            <a:r>
              <a:rPr lang="en-US" sz="2000" dirty="0"/>
              <a:t>Find all the rules </a:t>
            </a:r>
            <a:r>
              <a:rPr lang="en-US" sz="2000" i="1" dirty="0"/>
              <a:t>X </a:t>
            </a:r>
            <a:r>
              <a:rPr lang="en-US" sz="2000" dirty="0">
                <a:sym typeface="Wingdings" pitchFamily="2" charset="2"/>
              </a:rPr>
              <a:t> </a:t>
            </a:r>
            <a:r>
              <a:rPr lang="en-US" sz="2000" i="1" dirty="0">
                <a:sym typeface="Wingdings" pitchFamily="2" charset="2"/>
              </a:rPr>
              <a:t>Y</a:t>
            </a:r>
            <a:r>
              <a:rPr lang="en-US" sz="2000" i="1" dirty="0">
                <a:sym typeface="Symbol" pitchFamily="18" charset="2"/>
              </a:rPr>
              <a:t> </a:t>
            </a:r>
            <a:r>
              <a:rPr lang="en-US" sz="2000" dirty="0"/>
              <a:t>with minimum support and confidence</a:t>
            </a:r>
            <a:r>
              <a:rPr lang="en-US" sz="2000" dirty="0">
                <a:sym typeface="Symbol" pitchFamily="18" charset="2"/>
              </a:rPr>
              <a:t> threshold</a:t>
            </a:r>
          </a:p>
          <a:p>
            <a:pPr lvl="1">
              <a:buClr>
                <a:srgbClr val="0070C0"/>
              </a:buClr>
              <a:buFont typeface="Wingdings 3" pitchFamily="18" charset="2"/>
              <a:buChar char="&quot;"/>
            </a:pPr>
            <a:r>
              <a:rPr lang="en-US" sz="1900" b="1" dirty="0">
                <a:solidFill>
                  <a:srgbClr val="0070C0"/>
                </a:solidFill>
              </a:rPr>
              <a:t>support</a:t>
            </a:r>
            <a:r>
              <a:rPr lang="en-US" sz="1900" dirty="0">
                <a:solidFill>
                  <a:schemeClr val="tx1"/>
                </a:solidFill>
              </a:rPr>
              <a:t> </a:t>
            </a:r>
            <a:r>
              <a:rPr lang="en-US" sz="1900" dirty="0">
                <a:solidFill>
                  <a:schemeClr val="tx1"/>
                </a:solidFill>
                <a:sym typeface="Symbol" pitchFamily="18" charset="2"/>
              </a:rPr>
              <a:t>, s, probability that a</a:t>
            </a:r>
            <a:r>
              <a:rPr lang="en-US" sz="1900" dirty="0">
                <a:sym typeface="Symbol" pitchFamily="18" charset="2"/>
              </a:rPr>
              <a:t> </a:t>
            </a:r>
            <a:r>
              <a:rPr lang="en-US" sz="1900" dirty="0">
                <a:solidFill>
                  <a:schemeClr val="tx1"/>
                </a:solidFill>
                <a:sym typeface="Symbol" pitchFamily="18" charset="2"/>
              </a:rPr>
              <a:t>transaction contains X  Y</a:t>
            </a:r>
          </a:p>
          <a:p>
            <a:pPr lvl="1">
              <a:buClr>
                <a:srgbClr val="0070C0"/>
              </a:buClr>
              <a:buFont typeface="Wingdings 3" pitchFamily="18" charset="2"/>
              <a:buChar char="&quot;"/>
            </a:pPr>
            <a:r>
              <a:rPr lang="en-US" sz="1900" b="1" dirty="0">
                <a:solidFill>
                  <a:srgbClr val="0070C0"/>
                </a:solidFill>
              </a:rPr>
              <a:t>confidence</a:t>
            </a:r>
            <a:r>
              <a:rPr lang="en-US" sz="1900" dirty="0">
                <a:solidFill>
                  <a:schemeClr val="tx1"/>
                </a:solidFill>
              </a:rPr>
              <a:t>, </a:t>
            </a:r>
            <a:r>
              <a:rPr lang="en-US" sz="1900" dirty="0">
                <a:solidFill>
                  <a:schemeClr val="tx1"/>
                </a:solidFill>
                <a:sym typeface="Symbol" pitchFamily="18" charset="2"/>
              </a:rPr>
              <a:t>c, conditional probability that a transaction having X also contains Y</a:t>
            </a:r>
          </a:p>
          <a:p>
            <a:pPr eaLnBrk="1" hangingPunct="1">
              <a:buFont typeface="Wingdings 3" pitchFamily="18" charset="2"/>
              <a:buNone/>
            </a:pPr>
            <a:endParaRPr lang="en-US" sz="2000" i="1" dirty="0"/>
          </a:p>
          <a:p>
            <a:pPr eaLnBrk="1" hangingPunct="1">
              <a:buFont typeface="Wingdings 3" pitchFamily="18" charset="2"/>
              <a:buNone/>
            </a:pPr>
            <a:r>
              <a:rPr lang="en-US" sz="2000" i="1" dirty="0"/>
              <a:t>Let  Milk </a:t>
            </a:r>
            <a:r>
              <a:rPr lang="en-US" sz="2000" i="1" dirty="0">
                <a:sym typeface="Wingdings" pitchFamily="2" charset="2"/>
              </a:rPr>
              <a:t> Juice and Bread  Juice</a:t>
            </a:r>
            <a:endParaRPr lang="en-US" sz="2000" i="1" dirty="0"/>
          </a:p>
          <a:p>
            <a:pPr>
              <a:buClr>
                <a:srgbClr val="0070C0"/>
              </a:buClr>
            </a:pPr>
            <a:r>
              <a:rPr lang="en-US" sz="2000" dirty="0"/>
              <a:t>The support of Milk</a:t>
            </a:r>
            <a:r>
              <a:rPr lang="en-US" sz="2000" dirty="0">
                <a:sym typeface="Wingdings" pitchFamily="2" charset="2"/>
              </a:rPr>
              <a:t> Juice = 50% </a:t>
            </a:r>
            <a:r>
              <a:rPr lang="en-US" sz="1600" b="1" dirty="0">
                <a:solidFill>
                  <a:srgbClr val="FF0000"/>
                </a:solidFill>
                <a:sym typeface="Wingdings" pitchFamily="2" charset="2"/>
              </a:rPr>
              <a:t>(2/4)</a:t>
            </a:r>
          </a:p>
          <a:p>
            <a:pPr>
              <a:buClr>
                <a:srgbClr val="0070C0"/>
              </a:buClr>
            </a:pPr>
            <a:r>
              <a:rPr lang="en-US" sz="2000" dirty="0">
                <a:sym typeface="Wingdings" pitchFamily="2" charset="2"/>
              </a:rPr>
              <a:t>The Conf of Milk  Juice = 66.7% </a:t>
            </a:r>
            <a:r>
              <a:rPr lang="en-US" sz="1600" b="1" dirty="0">
                <a:solidFill>
                  <a:srgbClr val="FF0000"/>
                </a:solidFill>
                <a:sym typeface="Wingdings" pitchFamily="2" charset="2"/>
              </a:rPr>
              <a:t>(2/3)</a:t>
            </a:r>
          </a:p>
          <a:p>
            <a:pPr>
              <a:buClr>
                <a:srgbClr val="0070C0"/>
              </a:buClr>
            </a:pPr>
            <a:r>
              <a:rPr lang="en-US" sz="2000" dirty="0"/>
              <a:t>The support of Bread </a:t>
            </a:r>
            <a:r>
              <a:rPr lang="en-US" sz="2000" dirty="0">
                <a:sym typeface="Wingdings" pitchFamily="2" charset="2"/>
              </a:rPr>
              <a:t> Juice = 25% </a:t>
            </a:r>
            <a:r>
              <a:rPr lang="en-US" sz="2000" b="1" dirty="0">
                <a:solidFill>
                  <a:srgbClr val="FF0000"/>
                </a:solidFill>
                <a:sym typeface="Wingdings" pitchFamily="2" charset="2"/>
              </a:rPr>
              <a:t>?</a:t>
            </a:r>
          </a:p>
          <a:p>
            <a:pPr>
              <a:buClr>
                <a:srgbClr val="0070C0"/>
              </a:buClr>
            </a:pPr>
            <a:r>
              <a:rPr lang="en-US" sz="2000" dirty="0">
                <a:sym typeface="Wingdings" pitchFamily="2" charset="2"/>
              </a:rPr>
              <a:t>The Conf of Bread  Juice = 50% </a:t>
            </a:r>
            <a:r>
              <a:rPr lang="en-US" sz="2000" b="1" dirty="0">
                <a:solidFill>
                  <a:srgbClr val="FF0000"/>
                </a:solidFill>
                <a:sym typeface="Wingdings" pitchFamily="2" charset="2"/>
              </a:rPr>
              <a:t>?</a:t>
            </a:r>
          </a:p>
          <a:p>
            <a:pPr>
              <a:buClr>
                <a:srgbClr val="0070C0"/>
              </a:buClr>
            </a:pPr>
            <a:endParaRPr lang="en-US" sz="1900" dirty="0">
              <a:solidFill>
                <a:schemeClr val="tx1"/>
              </a:solidFill>
              <a:sym typeface="Symbol" pitchFamily="18" charset="2"/>
            </a:endParaRPr>
          </a:p>
          <a:p>
            <a:pPr>
              <a:buClr>
                <a:srgbClr val="0070C0"/>
              </a:buClr>
            </a:pPr>
            <a:r>
              <a:rPr lang="en-US" sz="2000" dirty="0"/>
              <a:t>Rules that satisfy both </a:t>
            </a:r>
            <a:r>
              <a:rPr lang="en-US" sz="2000" dirty="0" err="1"/>
              <a:t>minsup</a:t>
            </a:r>
            <a:r>
              <a:rPr lang="en-US" sz="2000" dirty="0"/>
              <a:t> and </a:t>
            </a:r>
            <a:r>
              <a:rPr lang="en-US" sz="2000" dirty="0" err="1"/>
              <a:t>minconf</a:t>
            </a:r>
            <a:r>
              <a:rPr lang="en-US" sz="2000" dirty="0"/>
              <a:t> are called </a:t>
            </a:r>
            <a:r>
              <a:rPr lang="en-US" sz="2000" b="1" dirty="0">
                <a:solidFill>
                  <a:srgbClr val="0070C0"/>
                </a:solidFill>
              </a:rPr>
              <a:t>strong rules</a:t>
            </a:r>
          </a:p>
          <a:p>
            <a:pPr lvl="1">
              <a:buClr>
                <a:srgbClr val="0070C0"/>
              </a:buClr>
              <a:buFont typeface="Wingdings 3" pitchFamily="18" charset="2"/>
              <a:buNone/>
            </a:pPr>
            <a:endParaRPr lang="en-US" sz="2000" dirty="0">
              <a:solidFill>
                <a:schemeClr val="tx1"/>
              </a:solidFill>
            </a:endParaRPr>
          </a:p>
        </p:txBody>
      </p:sp>
      <p:graphicFrame>
        <p:nvGraphicFramePr>
          <p:cNvPr id="15" name="Group 44"/>
          <p:cNvGraphicFramePr>
            <a:graphicFrameLocks noGrp="1"/>
          </p:cNvGraphicFramePr>
          <p:nvPr/>
        </p:nvGraphicFramePr>
        <p:xfrm>
          <a:off x="76200" y="1222375"/>
          <a:ext cx="3886200" cy="2062610"/>
        </p:xfrm>
        <a:graphic>
          <a:graphicData uri="http://schemas.openxmlformats.org/drawingml/2006/table">
            <a:tbl>
              <a:tblPr/>
              <a:tblGrid>
                <a:gridCol w="5334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41945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err="1">
                          <a:ln>
                            <a:noFill/>
                          </a:ln>
                          <a:solidFill>
                            <a:schemeClr val="bg1"/>
                          </a:solidFill>
                          <a:effectLst/>
                          <a:latin typeface="Century Gothic" pitchFamily="34" charset="0"/>
                        </a:rPr>
                        <a:t>Tid</a:t>
                      </a:r>
                      <a:endParaRPr kumimoji="0" lang="en-US" sz="1500" b="1" i="0" u="none" strike="noStrike" cap="none" normalizeH="0" baseline="0" dirty="0">
                        <a:ln>
                          <a:noFill/>
                        </a:ln>
                        <a:solidFill>
                          <a:schemeClr val="bg1"/>
                        </a:solidFill>
                        <a:effectLst/>
                        <a:latin typeface="Century Gothic" pitchFamily="34" charset="0"/>
                      </a:endParaRP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a:ln>
                            <a:noFill/>
                          </a:ln>
                          <a:solidFill>
                            <a:schemeClr val="bg1"/>
                          </a:solidFill>
                          <a:effectLst/>
                          <a:latin typeface="Century Gothic" pitchFamily="34" charset="0"/>
                        </a:rPr>
                        <a:t>Items bought</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1945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10</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Milk, Bread, Cookies, Juice</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45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20</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Milk, Juice</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45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30</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Milk, Eggs</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802">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40</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Bread, Cookies, Coffee</a:t>
                      </a:r>
                    </a:p>
                  </a:txBody>
                  <a:tcPr marT="45706" marB="45706"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2" name="Group 15"/>
          <p:cNvGrpSpPr/>
          <p:nvPr/>
        </p:nvGrpSpPr>
        <p:grpSpPr>
          <a:xfrm>
            <a:off x="76200" y="3408363"/>
            <a:ext cx="3886200" cy="2730500"/>
            <a:chOff x="76200" y="3408363"/>
            <a:chExt cx="3886200" cy="2730500"/>
          </a:xfrm>
        </p:grpSpPr>
        <p:sp>
          <p:nvSpPr>
            <p:cNvPr id="17" name="Oval 6"/>
            <p:cNvSpPr>
              <a:spLocks noChangeArrowheads="1"/>
            </p:cNvSpPr>
            <p:nvPr/>
          </p:nvSpPr>
          <p:spPr bwMode="auto">
            <a:xfrm>
              <a:off x="381000" y="4041775"/>
              <a:ext cx="1905000" cy="1371600"/>
            </a:xfrm>
            <a:prstGeom prst="ellipse">
              <a:avLst/>
            </a:prstGeom>
            <a:solidFill>
              <a:srgbClr val="CC99FF"/>
            </a:solidFill>
            <a:ln w="25400">
              <a:solidFill>
                <a:schemeClr val="tx2"/>
              </a:solidFill>
              <a:round/>
              <a:headEnd/>
              <a:tailEnd/>
            </a:ln>
          </p:spPr>
          <p:txBody>
            <a:bodyPr wrap="none" anchor="ctr"/>
            <a:lstStyle/>
            <a:p>
              <a:endParaRPr lang="en-US" sz="2400">
                <a:latin typeface="Tahoma" pitchFamily="34" charset="0"/>
              </a:endParaRPr>
            </a:p>
          </p:txBody>
        </p:sp>
        <p:sp>
          <p:nvSpPr>
            <p:cNvPr id="18" name="Oval 7"/>
            <p:cNvSpPr>
              <a:spLocks noChangeArrowheads="1"/>
            </p:cNvSpPr>
            <p:nvPr/>
          </p:nvSpPr>
          <p:spPr bwMode="auto">
            <a:xfrm>
              <a:off x="1371600" y="4041775"/>
              <a:ext cx="1905000" cy="1524000"/>
            </a:xfrm>
            <a:prstGeom prst="ellipse">
              <a:avLst/>
            </a:prstGeom>
            <a:solidFill>
              <a:srgbClr val="339966">
                <a:alpha val="50195"/>
              </a:srgbClr>
            </a:solidFill>
            <a:ln w="25400">
              <a:solidFill>
                <a:schemeClr val="accent1"/>
              </a:solidFill>
              <a:round/>
              <a:headEnd/>
              <a:tailEnd/>
            </a:ln>
          </p:spPr>
          <p:txBody>
            <a:bodyPr wrap="none" anchor="ctr"/>
            <a:lstStyle/>
            <a:p>
              <a:endParaRPr lang="en-US" sz="2400">
                <a:latin typeface="Tahoma" pitchFamily="34" charset="0"/>
              </a:endParaRPr>
            </a:p>
          </p:txBody>
        </p:sp>
        <p:sp>
          <p:nvSpPr>
            <p:cNvPr id="19" name="Line 8"/>
            <p:cNvSpPr>
              <a:spLocks noChangeShapeType="1"/>
            </p:cNvSpPr>
            <p:nvPr/>
          </p:nvSpPr>
          <p:spPr bwMode="auto">
            <a:xfrm flipH="1">
              <a:off x="685800" y="4727575"/>
              <a:ext cx="228600" cy="762000"/>
            </a:xfrm>
            <a:prstGeom prst="line">
              <a:avLst/>
            </a:prstGeom>
            <a:noFill/>
            <a:ln w="9525">
              <a:solidFill>
                <a:schemeClr val="tx2"/>
              </a:solidFill>
              <a:round/>
              <a:headEnd/>
              <a:tailEnd/>
            </a:ln>
          </p:spPr>
          <p:txBody>
            <a:bodyPr wrap="none" anchor="ctr"/>
            <a:lstStyle/>
            <a:p>
              <a:endParaRPr lang="en-US"/>
            </a:p>
          </p:txBody>
        </p:sp>
        <p:sp>
          <p:nvSpPr>
            <p:cNvPr id="20" name="Line 9"/>
            <p:cNvSpPr>
              <a:spLocks noChangeShapeType="1"/>
            </p:cNvSpPr>
            <p:nvPr/>
          </p:nvSpPr>
          <p:spPr bwMode="auto">
            <a:xfrm flipV="1">
              <a:off x="2971800" y="4194175"/>
              <a:ext cx="228600" cy="685800"/>
            </a:xfrm>
            <a:prstGeom prst="line">
              <a:avLst/>
            </a:prstGeom>
            <a:noFill/>
            <a:ln w="9525">
              <a:solidFill>
                <a:schemeClr val="hlink"/>
              </a:solidFill>
              <a:round/>
              <a:headEnd/>
              <a:tailEnd/>
            </a:ln>
          </p:spPr>
          <p:txBody>
            <a:bodyPr wrap="none" anchor="ctr"/>
            <a:lstStyle/>
            <a:p>
              <a:endParaRPr lang="en-US"/>
            </a:p>
          </p:txBody>
        </p:sp>
        <p:sp>
          <p:nvSpPr>
            <p:cNvPr id="21" name="Line 10"/>
            <p:cNvSpPr>
              <a:spLocks noChangeShapeType="1"/>
            </p:cNvSpPr>
            <p:nvPr/>
          </p:nvSpPr>
          <p:spPr bwMode="auto">
            <a:xfrm flipH="1" flipV="1">
              <a:off x="2057400" y="3813175"/>
              <a:ext cx="0" cy="914400"/>
            </a:xfrm>
            <a:prstGeom prst="line">
              <a:avLst/>
            </a:prstGeom>
            <a:noFill/>
            <a:ln w="9525">
              <a:solidFill>
                <a:srgbClr val="008000"/>
              </a:solidFill>
              <a:round/>
              <a:headEnd/>
              <a:tailEnd/>
            </a:ln>
          </p:spPr>
          <p:txBody>
            <a:bodyPr wrap="none" anchor="ctr"/>
            <a:lstStyle/>
            <a:p>
              <a:endParaRPr lang="en-US"/>
            </a:p>
          </p:txBody>
        </p:sp>
        <p:sp>
          <p:nvSpPr>
            <p:cNvPr id="22" name="Text Box 11"/>
            <p:cNvSpPr txBox="1">
              <a:spLocks noChangeArrowheads="1"/>
            </p:cNvSpPr>
            <p:nvPr/>
          </p:nvSpPr>
          <p:spPr bwMode="auto">
            <a:xfrm>
              <a:off x="2700338" y="3573463"/>
              <a:ext cx="1219200" cy="634020"/>
            </a:xfrm>
            <a:prstGeom prst="rect">
              <a:avLst/>
            </a:prstGeom>
            <a:noFill/>
            <a:ln w="9525">
              <a:noFill/>
              <a:miter lim="800000"/>
              <a:headEnd/>
              <a:tailEnd/>
            </a:ln>
          </p:spPr>
          <p:txBody>
            <a:bodyPr>
              <a:spAutoFit/>
            </a:bodyPr>
            <a:lstStyle/>
            <a:p>
              <a:pPr eaLnBrk="0" hangingPunct="0">
                <a:lnSpc>
                  <a:spcPct val="110000"/>
                </a:lnSpc>
              </a:pPr>
              <a:r>
                <a:rPr lang="en-US" sz="1600" b="1" dirty="0">
                  <a:solidFill>
                    <a:srgbClr val="000066"/>
                  </a:solidFill>
                  <a:latin typeface="Times New Roman" pitchFamily="18" charset="0"/>
                </a:rPr>
                <a:t>Customer</a:t>
              </a:r>
            </a:p>
            <a:p>
              <a:pPr eaLnBrk="0" hangingPunct="0">
                <a:lnSpc>
                  <a:spcPct val="110000"/>
                </a:lnSpc>
              </a:pPr>
              <a:r>
                <a:rPr lang="en-US" sz="1600" b="1" dirty="0">
                  <a:solidFill>
                    <a:srgbClr val="000066"/>
                  </a:solidFill>
                  <a:latin typeface="Times New Roman" pitchFamily="18" charset="0"/>
                </a:rPr>
                <a:t>buys Milk</a:t>
              </a:r>
              <a:endParaRPr lang="en-US" b="1" u="sng" dirty="0">
                <a:solidFill>
                  <a:srgbClr val="000066"/>
                </a:solidFill>
                <a:latin typeface="Times New Roman" pitchFamily="18" charset="0"/>
              </a:endParaRPr>
            </a:p>
          </p:txBody>
        </p:sp>
        <p:sp>
          <p:nvSpPr>
            <p:cNvPr id="23" name="Text Box 12"/>
            <p:cNvSpPr txBox="1">
              <a:spLocks noChangeArrowheads="1"/>
            </p:cNvSpPr>
            <p:nvPr/>
          </p:nvSpPr>
          <p:spPr bwMode="auto">
            <a:xfrm>
              <a:off x="1539875" y="3408363"/>
              <a:ext cx="1042988" cy="628650"/>
            </a:xfrm>
            <a:prstGeom prst="rect">
              <a:avLst/>
            </a:prstGeom>
            <a:noFill/>
            <a:ln w="9525">
              <a:noFill/>
              <a:miter lim="800000"/>
              <a:headEnd/>
              <a:tailEnd/>
            </a:ln>
          </p:spPr>
          <p:txBody>
            <a:bodyPr>
              <a:spAutoFit/>
            </a:bodyPr>
            <a:lstStyle/>
            <a:p>
              <a:pPr eaLnBrk="0" hangingPunct="0">
                <a:lnSpc>
                  <a:spcPct val="110000"/>
                </a:lnSpc>
              </a:pPr>
              <a:r>
                <a:rPr lang="en-US" sz="1600" b="1">
                  <a:solidFill>
                    <a:srgbClr val="009900"/>
                  </a:solidFill>
                  <a:latin typeface="Times New Roman" pitchFamily="18" charset="0"/>
                </a:rPr>
                <a:t>Customer</a:t>
              </a:r>
            </a:p>
            <a:p>
              <a:pPr eaLnBrk="0" hangingPunct="0">
                <a:lnSpc>
                  <a:spcPct val="110000"/>
                </a:lnSpc>
              </a:pPr>
              <a:r>
                <a:rPr lang="en-US" sz="1600" b="1">
                  <a:solidFill>
                    <a:srgbClr val="009900"/>
                  </a:solidFill>
                  <a:latin typeface="Times New Roman" pitchFamily="18" charset="0"/>
                </a:rPr>
                <a:t>buys both</a:t>
              </a:r>
              <a:endParaRPr lang="en-US" b="1" u="sng">
                <a:solidFill>
                  <a:srgbClr val="009900"/>
                </a:solidFill>
                <a:latin typeface="Times New Roman" pitchFamily="18" charset="0"/>
              </a:endParaRPr>
            </a:p>
          </p:txBody>
        </p:sp>
        <p:sp>
          <p:nvSpPr>
            <p:cNvPr id="24" name="Text Box 13"/>
            <p:cNvSpPr txBox="1">
              <a:spLocks noChangeArrowheads="1"/>
            </p:cNvSpPr>
            <p:nvPr/>
          </p:nvSpPr>
          <p:spPr bwMode="auto">
            <a:xfrm>
              <a:off x="381000" y="5413375"/>
              <a:ext cx="1178015" cy="634020"/>
            </a:xfrm>
            <a:prstGeom prst="rect">
              <a:avLst/>
            </a:prstGeom>
            <a:noFill/>
            <a:ln w="9525">
              <a:noFill/>
              <a:miter lim="800000"/>
              <a:headEnd/>
              <a:tailEnd/>
            </a:ln>
          </p:spPr>
          <p:txBody>
            <a:bodyPr wrap="none">
              <a:spAutoFit/>
            </a:bodyPr>
            <a:lstStyle/>
            <a:p>
              <a:pPr eaLnBrk="0" hangingPunct="0">
                <a:lnSpc>
                  <a:spcPct val="110000"/>
                </a:lnSpc>
              </a:pPr>
              <a:r>
                <a:rPr lang="en-US" sz="1600" b="1" dirty="0">
                  <a:solidFill>
                    <a:schemeClr val="tx2"/>
                  </a:solidFill>
                  <a:latin typeface="Times New Roman" pitchFamily="18" charset="0"/>
                </a:rPr>
                <a:t>Customer</a:t>
              </a:r>
            </a:p>
            <a:p>
              <a:pPr eaLnBrk="0" hangingPunct="0">
                <a:lnSpc>
                  <a:spcPct val="110000"/>
                </a:lnSpc>
              </a:pPr>
              <a:r>
                <a:rPr lang="en-US" sz="1600" b="1" dirty="0">
                  <a:solidFill>
                    <a:schemeClr val="tx2"/>
                  </a:solidFill>
                  <a:latin typeface="Times New Roman" pitchFamily="18" charset="0"/>
                </a:rPr>
                <a:t>buys Bread</a:t>
              </a:r>
              <a:endParaRPr lang="en-US" b="1" u="sng" dirty="0">
                <a:latin typeface="Times New Roman" pitchFamily="18" charset="0"/>
              </a:endParaRPr>
            </a:p>
          </p:txBody>
        </p:sp>
        <p:sp>
          <p:nvSpPr>
            <p:cNvPr id="25" name="Rectangle 14"/>
            <p:cNvSpPr>
              <a:spLocks noChangeArrowheads="1"/>
            </p:cNvSpPr>
            <p:nvPr/>
          </p:nvSpPr>
          <p:spPr bwMode="auto">
            <a:xfrm>
              <a:off x="76200" y="3508375"/>
              <a:ext cx="3886200" cy="2630488"/>
            </a:xfrm>
            <a:prstGeom prst="rect">
              <a:avLst/>
            </a:prstGeom>
            <a:noFill/>
            <a:ln w="9525">
              <a:solidFill>
                <a:schemeClr val="tx1"/>
              </a:solidFill>
              <a:miter lim="800000"/>
              <a:headEnd/>
              <a:tailEnd/>
            </a:ln>
          </p:spPr>
          <p:txBody>
            <a:bodyPr wrap="none" anchor="ctr"/>
            <a:lstStyle/>
            <a:p>
              <a:endParaRPr lang="en-US" sz="2400">
                <a:latin typeface="Tahoma" pitchFamily="34" charset="0"/>
              </a:endParaRPr>
            </a:p>
          </p:txBody>
        </p:sp>
      </p:grpSp>
      <p:cxnSp>
        <p:nvCxnSpPr>
          <p:cNvPr id="16" name="Straight Connector 15"/>
          <p:cNvCxnSpPr/>
          <p:nvPr/>
        </p:nvCxnSpPr>
        <p:spPr>
          <a:xfrm>
            <a:off x="163513" y="6858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28600" y="63230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blinds(horizontal)">
                                      <p:cBhvr>
                                        <p:cTn id="29" dur="500"/>
                                        <p:tgtEl>
                                          <p:spTgt spid="3">
                                            <p:txEl>
                                              <p:pRg st="9" end="9"/>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blinds(horizontal)">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idx="4294967295"/>
          </p:nvPr>
        </p:nvSpPr>
        <p:spPr>
          <a:xfrm>
            <a:off x="357188" y="152400"/>
            <a:ext cx="8229600" cy="500063"/>
          </a:xfrm>
        </p:spPr>
        <p:txBody>
          <a:bodyPr/>
          <a:lstStyle/>
          <a:p>
            <a:pPr algn="ctr"/>
            <a:r>
              <a:rPr lang="en-US" sz="2900" b="1">
                <a:solidFill>
                  <a:schemeClr val="tx1"/>
                </a:solidFill>
              </a:rPr>
              <a:t>Closed Patterns and Max-Patterns</a:t>
            </a:r>
          </a:p>
        </p:txBody>
      </p:sp>
      <p:sp>
        <p:nvSpPr>
          <p:cNvPr id="3" name="Content Placeholder 2"/>
          <p:cNvSpPr>
            <a:spLocks noGrp="1"/>
          </p:cNvSpPr>
          <p:nvPr>
            <p:ph sz="quarter" idx="4294967295"/>
          </p:nvPr>
        </p:nvSpPr>
        <p:spPr>
          <a:xfrm>
            <a:off x="323850" y="838200"/>
            <a:ext cx="8769350" cy="5462588"/>
          </a:xfrm>
        </p:spPr>
        <p:txBody>
          <a:bodyPr/>
          <a:lstStyle/>
          <a:p>
            <a:pPr>
              <a:buClr>
                <a:srgbClr val="0070C0"/>
              </a:buClr>
            </a:pPr>
            <a:r>
              <a:rPr lang="en-US" sz="2200" dirty="0"/>
              <a:t>A long pattern contains a combinatorial number of sub-patterns,                              Ex:  </a:t>
            </a:r>
            <a:r>
              <a:rPr lang="en-US" sz="2200" b="1" dirty="0">
                <a:solidFill>
                  <a:srgbClr val="660066"/>
                </a:solidFill>
              </a:rPr>
              <a:t>{a</a:t>
            </a:r>
            <a:r>
              <a:rPr lang="en-US" sz="2200" b="1" baseline="-25000" dirty="0">
                <a:solidFill>
                  <a:srgbClr val="660066"/>
                </a:solidFill>
              </a:rPr>
              <a:t>1</a:t>
            </a:r>
            <a:r>
              <a:rPr lang="en-US" sz="2200" b="1" dirty="0">
                <a:solidFill>
                  <a:srgbClr val="660066"/>
                </a:solidFill>
              </a:rPr>
              <a:t>, …, a</a:t>
            </a:r>
            <a:r>
              <a:rPr lang="en-US" sz="2200" b="1" baseline="-25000" dirty="0">
                <a:solidFill>
                  <a:srgbClr val="660066"/>
                </a:solidFill>
              </a:rPr>
              <a:t>100</a:t>
            </a:r>
            <a:r>
              <a:rPr lang="en-US" sz="2200" b="1" dirty="0">
                <a:solidFill>
                  <a:srgbClr val="660066"/>
                </a:solidFill>
              </a:rPr>
              <a:t>}</a:t>
            </a:r>
            <a:r>
              <a:rPr lang="en-US" sz="2200" dirty="0"/>
              <a:t> </a:t>
            </a:r>
            <a:r>
              <a:rPr lang="en-US" sz="2200" dirty="0">
                <a:sym typeface="Wingdings" pitchFamily="2" charset="2"/>
              </a:rPr>
              <a:t>contains</a:t>
            </a:r>
            <a:r>
              <a:rPr lang="en-US" sz="2200" dirty="0"/>
              <a:t> (</a:t>
            </a:r>
            <a:r>
              <a:rPr lang="en-US" sz="2200" baseline="-25000" dirty="0"/>
              <a:t>100</a:t>
            </a:r>
            <a:r>
              <a:rPr lang="en-US" sz="2200" baseline="30000" dirty="0"/>
              <a:t>1</a:t>
            </a:r>
            <a:r>
              <a:rPr lang="en-US" sz="2200" dirty="0"/>
              <a:t>) + (</a:t>
            </a:r>
            <a:r>
              <a:rPr lang="en-US" sz="2200" baseline="-25000" dirty="0"/>
              <a:t>100</a:t>
            </a:r>
            <a:r>
              <a:rPr lang="en-US" sz="2200" baseline="30000" dirty="0"/>
              <a:t>2</a:t>
            </a:r>
            <a:r>
              <a:rPr lang="en-US" sz="2200" dirty="0"/>
              <a:t>) + … + (</a:t>
            </a:r>
            <a:r>
              <a:rPr lang="en-US" sz="2200" baseline="-25000" dirty="0"/>
              <a:t>1</a:t>
            </a:r>
            <a:r>
              <a:rPr lang="en-US" sz="2200" baseline="30000" dirty="0"/>
              <a:t>1</a:t>
            </a:r>
            <a:r>
              <a:rPr lang="en-US" sz="2200" baseline="-25000" dirty="0"/>
              <a:t>0</a:t>
            </a:r>
            <a:r>
              <a:rPr lang="en-US" sz="2200" baseline="30000" dirty="0"/>
              <a:t>0</a:t>
            </a:r>
            <a:r>
              <a:rPr lang="en-US" sz="2200" baseline="-25000" dirty="0"/>
              <a:t>0</a:t>
            </a:r>
            <a:r>
              <a:rPr lang="en-US" sz="2200" baseline="30000" dirty="0"/>
              <a:t>0</a:t>
            </a:r>
            <a:r>
              <a:rPr lang="en-US" sz="2200" dirty="0"/>
              <a:t>) = 2</a:t>
            </a:r>
            <a:r>
              <a:rPr lang="en-US" sz="2200" baseline="30000" dirty="0"/>
              <a:t>100 </a:t>
            </a:r>
            <a:r>
              <a:rPr lang="en-US" sz="2200" dirty="0"/>
              <a:t>– 1 = </a:t>
            </a:r>
            <a:r>
              <a:rPr lang="en-US" sz="2200" b="1" dirty="0">
                <a:solidFill>
                  <a:srgbClr val="660066"/>
                </a:solidFill>
              </a:rPr>
              <a:t>1.27*10</a:t>
            </a:r>
            <a:r>
              <a:rPr lang="en-US" sz="2200" b="1" baseline="30000" dirty="0">
                <a:solidFill>
                  <a:srgbClr val="660066"/>
                </a:solidFill>
              </a:rPr>
              <a:t>30 </a:t>
            </a:r>
            <a:r>
              <a:rPr lang="en-US" sz="2200" b="1" dirty="0">
                <a:solidFill>
                  <a:srgbClr val="660066"/>
                </a:solidFill>
              </a:rPr>
              <a:t>sub-patterns!</a:t>
            </a:r>
          </a:p>
          <a:p>
            <a:pPr>
              <a:buClr>
                <a:srgbClr val="0070C0"/>
              </a:buClr>
              <a:buFont typeface="Wingdings 3" pitchFamily="18" charset="2"/>
              <a:buNone/>
            </a:pPr>
            <a:endParaRPr lang="en-US" sz="2200" b="1" dirty="0">
              <a:solidFill>
                <a:srgbClr val="660066"/>
              </a:solidFill>
            </a:endParaRPr>
          </a:p>
          <a:p>
            <a:pPr>
              <a:buClr>
                <a:srgbClr val="0070C0"/>
              </a:buClr>
            </a:pPr>
            <a:r>
              <a:rPr lang="en-US" sz="2200" dirty="0"/>
              <a:t>Solution: </a:t>
            </a:r>
            <a:r>
              <a:rPr lang="en-US" sz="2200" i="1" dirty="0"/>
              <a:t>Mine </a:t>
            </a:r>
            <a:r>
              <a:rPr lang="en-US" sz="2200" b="1" dirty="0">
                <a:solidFill>
                  <a:srgbClr val="0070C0"/>
                </a:solidFill>
              </a:rPr>
              <a:t>closed patterns</a:t>
            </a:r>
            <a:r>
              <a:rPr lang="en-US" sz="2200" i="1" dirty="0"/>
              <a:t> and </a:t>
            </a:r>
            <a:r>
              <a:rPr lang="en-US" sz="2200" b="1" dirty="0">
                <a:solidFill>
                  <a:srgbClr val="0070C0"/>
                </a:solidFill>
              </a:rPr>
              <a:t>max-patterns</a:t>
            </a:r>
            <a:r>
              <a:rPr lang="en-US" sz="2200" i="1" dirty="0"/>
              <a:t> instead</a:t>
            </a:r>
          </a:p>
          <a:p>
            <a:pPr>
              <a:buClr>
                <a:srgbClr val="0070C0"/>
              </a:buClr>
            </a:pPr>
            <a:endParaRPr lang="en-US" sz="2200" i="1" dirty="0"/>
          </a:p>
          <a:p>
            <a:pPr>
              <a:buClr>
                <a:srgbClr val="0070C0"/>
              </a:buClr>
            </a:pPr>
            <a:r>
              <a:rPr lang="en-US" sz="2200" dirty="0"/>
              <a:t>An </a:t>
            </a:r>
            <a:r>
              <a:rPr lang="en-US" sz="2200" dirty="0" err="1"/>
              <a:t>itemset</a:t>
            </a:r>
            <a:r>
              <a:rPr lang="en-US" sz="2200" dirty="0"/>
              <a:t> X</a:t>
            </a:r>
            <a:r>
              <a:rPr lang="en-US" sz="2200" dirty="0">
                <a:solidFill>
                  <a:schemeClr val="hlink"/>
                </a:solidFill>
              </a:rPr>
              <a:t> </a:t>
            </a:r>
            <a:r>
              <a:rPr lang="en-US" sz="2200" dirty="0"/>
              <a:t>is </a:t>
            </a:r>
            <a:r>
              <a:rPr lang="en-US" sz="2200" b="1" dirty="0">
                <a:solidFill>
                  <a:srgbClr val="0070C0"/>
                </a:solidFill>
              </a:rPr>
              <a:t>closed</a:t>
            </a:r>
            <a:r>
              <a:rPr lang="en-US" sz="2200" dirty="0">
                <a:solidFill>
                  <a:schemeClr val="hlink"/>
                </a:solidFill>
              </a:rPr>
              <a:t> </a:t>
            </a:r>
            <a:r>
              <a:rPr lang="en-US" sz="2200" dirty="0"/>
              <a:t>if X is </a:t>
            </a:r>
            <a:r>
              <a:rPr lang="en-US" sz="2200" i="1" dirty="0"/>
              <a:t>frequent</a:t>
            </a:r>
            <a:r>
              <a:rPr lang="en-US" sz="2200" dirty="0"/>
              <a:t> and there exists </a:t>
            </a:r>
            <a:r>
              <a:rPr lang="en-US" sz="2200" i="1" dirty="0"/>
              <a:t>no super-pattern</a:t>
            </a:r>
            <a:r>
              <a:rPr lang="en-US" sz="2200" dirty="0"/>
              <a:t> Y </a:t>
            </a:r>
            <a:r>
              <a:rPr lang="he-IL" sz="2200" dirty="0"/>
              <a:t>כ</a:t>
            </a:r>
            <a:r>
              <a:rPr lang="en-US" sz="2200" dirty="0"/>
              <a:t> X, </a:t>
            </a:r>
            <a:r>
              <a:rPr lang="en-US" sz="2200" i="1" dirty="0"/>
              <a:t>with the same support</a:t>
            </a:r>
            <a:r>
              <a:rPr lang="en-US" sz="2200" dirty="0"/>
              <a:t> as X</a:t>
            </a:r>
          </a:p>
          <a:p>
            <a:pPr>
              <a:buClr>
                <a:srgbClr val="0070C0"/>
              </a:buClr>
            </a:pPr>
            <a:endParaRPr lang="en-US" sz="2200" dirty="0"/>
          </a:p>
          <a:p>
            <a:pPr>
              <a:buClr>
                <a:srgbClr val="0070C0"/>
              </a:buClr>
            </a:pPr>
            <a:r>
              <a:rPr lang="en-US" sz="2200" dirty="0"/>
              <a:t>An </a:t>
            </a:r>
            <a:r>
              <a:rPr lang="en-US" sz="2200" dirty="0" err="1"/>
              <a:t>itemset</a:t>
            </a:r>
            <a:r>
              <a:rPr lang="en-US" sz="2200" dirty="0"/>
              <a:t> X is a </a:t>
            </a:r>
            <a:r>
              <a:rPr lang="en-US" sz="2200" b="1" dirty="0">
                <a:solidFill>
                  <a:srgbClr val="0070C0"/>
                </a:solidFill>
              </a:rPr>
              <a:t>max-pattern</a:t>
            </a:r>
            <a:r>
              <a:rPr lang="en-US" sz="2200" dirty="0"/>
              <a:t> if X is frequent and there exists no frequent super-pattern Y </a:t>
            </a:r>
            <a:r>
              <a:rPr lang="he-IL" sz="2200" dirty="0"/>
              <a:t>כ</a:t>
            </a:r>
            <a:r>
              <a:rPr lang="en-US" sz="2200" dirty="0"/>
              <a:t> X</a:t>
            </a:r>
          </a:p>
          <a:p>
            <a:pPr>
              <a:buClr>
                <a:srgbClr val="0070C0"/>
              </a:buClr>
            </a:pPr>
            <a:endParaRPr lang="en-US" sz="2200" dirty="0"/>
          </a:p>
          <a:p>
            <a:pPr>
              <a:buClr>
                <a:srgbClr val="0070C0"/>
              </a:buClr>
            </a:pPr>
            <a:r>
              <a:rPr lang="en-US" sz="2200" dirty="0"/>
              <a:t>Closed pattern is a lossless compression of freq. patterns</a:t>
            </a:r>
          </a:p>
          <a:p>
            <a:pPr lvl="1">
              <a:buClr>
                <a:srgbClr val="0070C0"/>
              </a:buClr>
              <a:buFont typeface="Wingdings 3" pitchFamily="18" charset="2"/>
              <a:buChar char="&quot;"/>
            </a:pPr>
            <a:r>
              <a:rPr lang="en-US" sz="2200" dirty="0">
                <a:solidFill>
                  <a:schemeClr val="tx1"/>
                </a:solidFill>
              </a:rPr>
              <a:t>Reducing the number of patterns and rules</a:t>
            </a:r>
            <a:endParaRPr lang="en-US" sz="2200" dirty="0"/>
          </a:p>
        </p:txBody>
      </p:sp>
      <p:cxnSp>
        <p:nvCxnSpPr>
          <p:cNvPr id="4" name="Straight Connector 3"/>
          <p:cNvCxnSpPr/>
          <p:nvPr/>
        </p:nvCxnSpPr>
        <p:spPr>
          <a:xfrm>
            <a:off x="163513" y="7620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3230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linds(horizontal)">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itle 1"/>
          <p:cNvSpPr>
            <a:spLocks noGrp="1"/>
          </p:cNvSpPr>
          <p:nvPr>
            <p:ph type="title" idx="4294967295"/>
          </p:nvPr>
        </p:nvSpPr>
        <p:spPr>
          <a:xfrm>
            <a:off x="357188" y="152400"/>
            <a:ext cx="8229600" cy="500063"/>
          </a:xfrm>
        </p:spPr>
        <p:txBody>
          <a:bodyPr/>
          <a:lstStyle/>
          <a:p>
            <a:pPr algn="ctr"/>
            <a:r>
              <a:rPr lang="en-US" sz="3200" b="1" dirty="0">
                <a:solidFill>
                  <a:srgbClr val="3333FF"/>
                </a:solidFill>
                <a:latin typeface="+mn-lt"/>
              </a:rPr>
              <a:t>Closed Patterns and Max-Patterns</a:t>
            </a:r>
          </a:p>
        </p:txBody>
      </p:sp>
      <p:sp>
        <p:nvSpPr>
          <p:cNvPr id="3" name="Content Placeholder 2"/>
          <p:cNvSpPr>
            <a:spLocks noGrp="1"/>
          </p:cNvSpPr>
          <p:nvPr>
            <p:ph sz="quarter" idx="4294967295"/>
          </p:nvPr>
        </p:nvSpPr>
        <p:spPr>
          <a:xfrm>
            <a:off x="323850" y="990600"/>
            <a:ext cx="8769350" cy="5105400"/>
          </a:xfrm>
        </p:spPr>
        <p:txBody>
          <a:bodyPr/>
          <a:lstStyle/>
          <a:p>
            <a:pPr>
              <a:buClr>
                <a:srgbClr val="0070C0"/>
              </a:buClr>
              <a:buFont typeface="Wingdings 3" pitchFamily="18" charset="2"/>
              <a:buNone/>
            </a:pPr>
            <a:r>
              <a:rPr lang="en-US" sz="2400" b="1" dirty="0">
                <a:solidFill>
                  <a:srgbClr val="0070C0"/>
                </a:solidFill>
              </a:rPr>
              <a:t>Example</a:t>
            </a:r>
          </a:p>
          <a:p>
            <a:pPr>
              <a:buClr>
                <a:srgbClr val="0070C0"/>
              </a:buClr>
              <a:buFont typeface="Wingdings 3" pitchFamily="18" charset="2"/>
              <a:buNone/>
            </a:pPr>
            <a:endParaRPr lang="en-US" sz="2400" b="1" dirty="0">
              <a:solidFill>
                <a:srgbClr val="0070C0"/>
              </a:solidFill>
            </a:endParaRPr>
          </a:p>
          <a:p>
            <a:pPr>
              <a:buClr>
                <a:srgbClr val="0070C0"/>
              </a:buClr>
            </a:pPr>
            <a:r>
              <a:rPr lang="en-US" sz="2400" dirty="0"/>
              <a:t>DB = {&lt;a</a:t>
            </a:r>
            <a:r>
              <a:rPr lang="en-US" sz="2400" baseline="-25000" dirty="0"/>
              <a:t>1</a:t>
            </a:r>
            <a:r>
              <a:rPr lang="en-US" sz="2400" dirty="0"/>
              <a:t>, …, a</a:t>
            </a:r>
            <a:r>
              <a:rPr lang="en-US" sz="2400" baseline="-25000" dirty="0"/>
              <a:t>100</a:t>
            </a:r>
            <a:r>
              <a:rPr lang="en-US" sz="2400" dirty="0"/>
              <a:t>&gt;, &lt; a</a:t>
            </a:r>
            <a:r>
              <a:rPr lang="en-US" sz="2400" baseline="-25000" dirty="0"/>
              <a:t>1</a:t>
            </a:r>
            <a:r>
              <a:rPr lang="en-US" sz="2400" dirty="0"/>
              <a:t>, …, a</a:t>
            </a:r>
            <a:r>
              <a:rPr lang="en-US" sz="2400" baseline="-25000" dirty="0"/>
              <a:t>50</a:t>
            </a:r>
            <a:r>
              <a:rPr lang="en-US" sz="2400" dirty="0"/>
              <a:t>&gt;} </a:t>
            </a:r>
            <a:endParaRPr lang="en-US" sz="2400" dirty="0">
              <a:sym typeface="Wingdings" pitchFamily="2" charset="2"/>
            </a:endParaRPr>
          </a:p>
          <a:p>
            <a:pPr>
              <a:buClr>
                <a:srgbClr val="0070C0"/>
              </a:buClr>
            </a:pPr>
            <a:r>
              <a:rPr lang="en-US" sz="2400" dirty="0" err="1"/>
              <a:t>Min_sup</a:t>
            </a:r>
            <a:r>
              <a:rPr lang="en-US" sz="2400" dirty="0"/>
              <a:t>=1</a:t>
            </a:r>
          </a:p>
          <a:p>
            <a:pPr>
              <a:buClr>
                <a:srgbClr val="0070C0"/>
              </a:buClr>
            </a:pPr>
            <a:endParaRPr lang="en-US" sz="2400" dirty="0"/>
          </a:p>
          <a:p>
            <a:pPr>
              <a:buClr>
                <a:srgbClr val="0070C0"/>
              </a:buClr>
            </a:pPr>
            <a:r>
              <a:rPr lang="en-US" sz="2400" dirty="0"/>
              <a:t>What is the set of </a:t>
            </a:r>
            <a:r>
              <a:rPr lang="en-US" sz="2400" b="1" dirty="0">
                <a:solidFill>
                  <a:srgbClr val="FF0000"/>
                </a:solidFill>
              </a:rPr>
              <a:t>closed </a:t>
            </a:r>
            <a:r>
              <a:rPr lang="en-US" sz="2400" b="1" dirty="0" err="1">
                <a:solidFill>
                  <a:srgbClr val="FF0000"/>
                </a:solidFill>
              </a:rPr>
              <a:t>itemset</a:t>
            </a:r>
            <a:r>
              <a:rPr lang="en-US" sz="2400" b="1" dirty="0">
                <a:solidFill>
                  <a:srgbClr val="FF0000"/>
                </a:solidFill>
              </a:rPr>
              <a:t>?</a:t>
            </a:r>
          </a:p>
          <a:p>
            <a:pPr lvl="1">
              <a:buClr>
                <a:srgbClr val="0070C0"/>
              </a:buClr>
              <a:buFont typeface="Wingdings 3" pitchFamily="18" charset="2"/>
              <a:buChar char="&quot;"/>
            </a:pPr>
            <a:r>
              <a:rPr lang="en-US" dirty="0">
                <a:solidFill>
                  <a:schemeClr val="tx1"/>
                </a:solidFill>
              </a:rPr>
              <a:t>&lt;a1, …, a100&gt;: 1</a:t>
            </a:r>
          </a:p>
          <a:p>
            <a:pPr lvl="1">
              <a:buClr>
                <a:srgbClr val="0070C0"/>
              </a:buClr>
              <a:buFont typeface="Wingdings 3" pitchFamily="18" charset="2"/>
              <a:buChar char="&quot;"/>
            </a:pPr>
            <a:r>
              <a:rPr lang="en-US" dirty="0">
                <a:solidFill>
                  <a:schemeClr val="tx1"/>
                </a:solidFill>
              </a:rPr>
              <a:t>&lt; a1, …, a50&gt;: 2</a:t>
            </a:r>
          </a:p>
          <a:p>
            <a:pPr lvl="1">
              <a:buClr>
                <a:srgbClr val="0070C0"/>
              </a:buClr>
              <a:buFont typeface="Wingdings 3" pitchFamily="18" charset="2"/>
              <a:buChar char="&quot;"/>
            </a:pPr>
            <a:endParaRPr lang="en-US" dirty="0">
              <a:solidFill>
                <a:schemeClr val="tx1"/>
              </a:solidFill>
            </a:endParaRPr>
          </a:p>
          <a:p>
            <a:pPr>
              <a:buClr>
                <a:srgbClr val="0070C0"/>
              </a:buClr>
            </a:pPr>
            <a:r>
              <a:rPr lang="en-US" sz="2400" dirty="0"/>
              <a:t>What is the set of </a:t>
            </a:r>
            <a:r>
              <a:rPr lang="en-US" sz="2400" b="1" dirty="0">
                <a:solidFill>
                  <a:srgbClr val="FF0000"/>
                </a:solidFill>
              </a:rPr>
              <a:t>max-pattern?</a:t>
            </a:r>
          </a:p>
          <a:p>
            <a:pPr lvl="1">
              <a:buClr>
                <a:srgbClr val="0070C0"/>
              </a:buClr>
              <a:buFont typeface="Wingdings 3" pitchFamily="18" charset="2"/>
              <a:buChar char="&quot;"/>
            </a:pPr>
            <a:r>
              <a:rPr lang="en-US" dirty="0">
                <a:solidFill>
                  <a:schemeClr val="tx1"/>
                </a:solidFill>
              </a:rPr>
              <a:t>&lt;a1, …, a100&gt;: 1</a:t>
            </a:r>
            <a:endParaRPr lang="en-US" sz="2400" dirty="0"/>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linds(horizontal)">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blinds(horizontal)">
                                      <p:cBhvr>
                                        <p:cTn id="18" dur="500"/>
                                        <p:tgtEl>
                                          <p:spTgt spid="3">
                                            <p:txEl>
                                              <p:pRg st="9" end="9"/>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blinds(horizontal)">
                                      <p:cBhvr>
                                        <p:cTn id="2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itle 1"/>
          <p:cNvSpPr>
            <a:spLocks noGrp="1"/>
          </p:cNvSpPr>
          <p:nvPr>
            <p:ph type="title" idx="4294967295"/>
          </p:nvPr>
        </p:nvSpPr>
        <p:spPr>
          <a:xfrm>
            <a:off x="357188" y="152400"/>
            <a:ext cx="8229600" cy="500063"/>
          </a:xfrm>
        </p:spPr>
        <p:txBody>
          <a:bodyPr/>
          <a:lstStyle/>
          <a:p>
            <a:pPr algn="ctr"/>
            <a:r>
              <a:rPr lang="en-US" sz="3200" b="1" dirty="0">
                <a:solidFill>
                  <a:srgbClr val="3333FF"/>
                </a:solidFill>
                <a:latin typeface="+mn-lt"/>
              </a:rPr>
              <a:t>Computational Complexity</a:t>
            </a:r>
          </a:p>
        </p:txBody>
      </p:sp>
      <p:sp>
        <p:nvSpPr>
          <p:cNvPr id="22530" name="Content Placeholder 2"/>
          <p:cNvSpPr>
            <a:spLocks noGrp="1"/>
          </p:cNvSpPr>
          <p:nvPr>
            <p:ph sz="quarter" idx="4294967295"/>
          </p:nvPr>
        </p:nvSpPr>
        <p:spPr>
          <a:xfrm>
            <a:off x="323850" y="1066800"/>
            <a:ext cx="8640638" cy="5386388"/>
          </a:xfrm>
        </p:spPr>
        <p:txBody>
          <a:bodyPr/>
          <a:lstStyle/>
          <a:p>
            <a:pPr>
              <a:buClr>
                <a:srgbClr val="0070C0"/>
              </a:buClr>
              <a:buFont typeface="Wingdings 3" pitchFamily="18" charset="2"/>
              <a:buNone/>
            </a:pPr>
            <a:endParaRPr lang="en-US" sz="2000" dirty="0"/>
          </a:p>
          <a:p>
            <a:pPr algn="just">
              <a:buClr>
                <a:srgbClr val="0070C0"/>
              </a:buClr>
            </a:pPr>
            <a:r>
              <a:rPr lang="en-US" sz="2400" dirty="0">
                <a:cs typeface="Times New Roman" pitchFamily="18" charset="0"/>
              </a:rPr>
              <a:t>How </a:t>
            </a:r>
            <a:r>
              <a:rPr lang="en-US" altLang="zh-CN" sz="2400" dirty="0">
                <a:ea typeface="宋体"/>
                <a:cs typeface="Times New Roman" pitchFamily="18" charset="0"/>
              </a:rPr>
              <a:t>many </a:t>
            </a:r>
            <a:r>
              <a:rPr lang="en-US" altLang="zh-CN" sz="2400" dirty="0" err="1">
                <a:ea typeface="宋体"/>
                <a:cs typeface="Times New Roman" pitchFamily="18" charset="0"/>
              </a:rPr>
              <a:t>itemsets</a:t>
            </a:r>
            <a:r>
              <a:rPr lang="en-US" altLang="zh-CN" sz="2400" dirty="0">
                <a:ea typeface="宋体"/>
                <a:cs typeface="Times New Roman" pitchFamily="18" charset="0"/>
              </a:rPr>
              <a:t> are potentially to be generated in the worst case?</a:t>
            </a:r>
            <a:endParaRPr lang="en-US" sz="2400" dirty="0">
              <a:cs typeface="Times New Roman" pitchFamily="18" charset="0"/>
            </a:endParaRPr>
          </a:p>
          <a:p>
            <a:pPr lvl="1" algn="just">
              <a:buClr>
                <a:srgbClr val="0070C0"/>
              </a:buClr>
              <a:buFont typeface="Wingdings 3" pitchFamily="18" charset="2"/>
              <a:buChar char="&quot;"/>
            </a:pPr>
            <a:r>
              <a:rPr lang="en-US" altLang="zh-CN" sz="2400" dirty="0">
                <a:solidFill>
                  <a:schemeClr val="tx1"/>
                </a:solidFill>
                <a:ea typeface="宋体"/>
                <a:cs typeface="Times New Roman" pitchFamily="18" charset="0"/>
              </a:rPr>
              <a:t>The number of frequent </a:t>
            </a:r>
            <a:r>
              <a:rPr lang="en-US" altLang="zh-CN" sz="2400" dirty="0" err="1">
                <a:solidFill>
                  <a:schemeClr val="tx1"/>
                </a:solidFill>
                <a:ea typeface="宋体"/>
                <a:cs typeface="Times New Roman" pitchFamily="18" charset="0"/>
              </a:rPr>
              <a:t>itemsets</a:t>
            </a:r>
            <a:r>
              <a:rPr lang="en-US" altLang="zh-CN" sz="2400" dirty="0">
                <a:solidFill>
                  <a:schemeClr val="tx1"/>
                </a:solidFill>
                <a:ea typeface="宋体"/>
                <a:cs typeface="Times New Roman" pitchFamily="18" charset="0"/>
              </a:rPr>
              <a:t> to be generated is sensitive to the </a:t>
            </a:r>
            <a:r>
              <a:rPr lang="en-US" altLang="zh-CN" sz="2400" dirty="0" err="1">
                <a:solidFill>
                  <a:schemeClr val="tx1"/>
                </a:solidFill>
                <a:ea typeface="宋体"/>
                <a:cs typeface="Times New Roman" pitchFamily="18" charset="0"/>
              </a:rPr>
              <a:t>minsup</a:t>
            </a:r>
            <a:r>
              <a:rPr lang="en-US" altLang="zh-CN" sz="2400" dirty="0">
                <a:solidFill>
                  <a:schemeClr val="tx1"/>
                </a:solidFill>
                <a:ea typeface="宋体"/>
                <a:cs typeface="Times New Roman" pitchFamily="18" charset="0"/>
              </a:rPr>
              <a:t> threshold</a:t>
            </a:r>
          </a:p>
          <a:p>
            <a:pPr lvl="1" algn="just">
              <a:buClr>
                <a:srgbClr val="0070C0"/>
              </a:buClr>
              <a:buFont typeface="Wingdings 3" pitchFamily="18" charset="2"/>
              <a:buChar char="&quot;"/>
            </a:pPr>
            <a:r>
              <a:rPr lang="en-US" altLang="zh-CN" sz="2400" dirty="0">
                <a:solidFill>
                  <a:schemeClr val="tx1"/>
                </a:solidFill>
                <a:ea typeface="宋体"/>
                <a:cs typeface="Times New Roman" pitchFamily="18" charset="0"/>
              </a:rPr>
              <a:t>When </a:t>
            </a:r>
            <a:r>
              <a:rPr lang="en-US" altLang="zh-CN" sz="2400" dirty="0" err="1">
                <a:solidFill>
                  <a:schemeClr val="tx1"/>
                </a:solidFill>
                <a:ea typeface="宋体"/>
                <a:cs typeface="Times New Roman" pitchFamily="18" charset="0"/>
              </a:rPr>
              <a:t>minsup</a:t>
            </a:r>
            <a:r>
              <a:rPr lang="en-US" altLang="zh-CN" sz="2400" dirty="0">
                <a:solidFill>
                  <a:schemeClr val="tx1"/>
                </a:solidFill>
                <a:ea typeface="宋体"/>
                <a:cs typeface="Times New Roman" pitchFamily="18" charset="0"/>
              </a:rPr>
              <a:t> is low, there exist potentially an exponential number of frequent </a:t>
            </a:r>
            <a:r>
              <a:rPr lang="en-US" altLang="zh-CN" sz="2400" dirty="0" err="1">
                <a:solidFill>
                  <a:schemeClr val="tx1"/>
                </a:solidFill>
                <a:ea typeface="宋体"/>
                <a:cs typeface="Times New Roman" pitchFamily="18" charset="0"/>
              </a:rPr>
              <a:t>itemsets</a:t>
            </a:r>
            <a:endParaRPr lang="en-US" altLang="zh-CN" sz="2400" dirty="0">
              <a:solidFill>
                <a:schemeClr val="tx1"/>
              </a:solidFill>
              <a:ea typeface="宋体"/>
              <a:cs typeface="Times New Roman" pitchFamily="18" charset="0"/>
            </a:endParaRPr>
          </a:p>
          <a:p>
            <a:pPr lvl="1" algn="just">
              <a:buClr>
                <a:srgbClr val="0070C0"/>
              </a:buClr>
              <a:buFont typeface="Wingdings 3" pitchFamily="18" charset="2"/>
              <a:buChar char="&quot;"/>
            </a:pPr>
            <a:r>
              <a:rPr lang="en-US" altLang="zh-CN" sz="2400" dirty="0">
                <a:solidFill>
                  <a:schemeClr val="tx1"/>
                </a:solidFill>
                <a:ea typeface="宋体"/>
                <a:cs typeface="Times New Roman" pitchFamily="18" charset="0"/>
              </a:rPr>
              <a:t>The worst case: MN where M: # distinct items, and N: max length of transactions</a:t>
            </a:r>
          </a:p>
          <a:p>
            <a:pPr>
              <a:buClr>
                <a:srgbClr val="0070C0"/>
              </a:buClr>
            </a:pPr>
            <a:endParaRPr lang="en-US" altLang="zh-CN" sz="2000" dirty="0">
              <a:ea typeface="宋体"/>
              <a:cs typeface="宋体"/>
            </a:endParaRPr>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Title 1"/>
          <p:cNvSpPr>
            <a:spLocks noGrp="1"/>
          </p:cNvSpPr>
          <p:nvPr>
            <p:ph type="title" idx="4294967295"/>
          </p:nvPr>
        </p:nvSpPr>
        <p:spPr>
          <a:xfrm>
            <a:off x="357188" y="261937"/>
            <a:ext cx="8229600" cy="500063"/>
          </a:xfrm>
        </p:spPr>
        <p:txBody>
          <a:bodyPr/>
          <a:lstStyle/>
          <a:p>
            <a:pPr algn="ctr"/>
            <a:r>
              <a:rPr lang="en-US" sz="3200" b="1" dirty="0" err="1">
                <a:solidFill>
                  <a:srgbClr val="3333FF"/>
                </a:solidFill>
                <a:latin typeface="+mn-lt"/>
              </a:rPr>
              <a:t>Apriori</a:t>
            </a:r>
            <a:r>
              <a:rPr lang="en-US" sz="3200" b="1" dirty="0">
                <a:solidFill>
                  <a:srgbClr val="3333FF"/>
                </a:solidFill>
                <a:latin typeface="+mn-lt"/>
              </a:rPr>
              <a:t>: Concepts and Principle</a:t>
            </a:r>
          </a:p>
        </p:txBody>
      </p:sp>
      <p:sp>
        <p:nvSpPr>
          <p:cNvPr id="3" name="Content Placeholder 2"/>
          <p:cNvSpPr>
            <a:spLocks noGrp="1"/>
          </p:cNvSpPr>
          <p:nvPr>
            <p:ph sz="quarter" idx="4294967295"/>
          </p:nvPr>
        </p:nvSpPr>
        <p:spPr>
          <a:xfrm>
            <a:off x="323850" y="642938"/>
            <a:ext cx="8667750" cy="5810250"/>
          </a:xfrm>
        </p:spPr>
        <p:txBody>
          <a:bodyPr/>
          <a:lstStyle/>
          <a:p>
            <a:pPr algn="just">
              <a:buClr>
                <a:srgbClr val="0070C0"/>
              </a:buClr>
              <a:buFont typeface="Wingdings 3" pitchFamily="18" charset="2"/>
              <a:buNone/>
            </a:pPr>
            <a:endParaRPr lang="en-US" sz="2400" dirty="0">
              <a:cs typeface="Times New Roman" pitchFamily="18" charset="0"/>
            </a:endParaRPr>
          </a:p>
          <a:p>
            <a:pPr algn="just">
              <a:buClr>
                <a:srgbClr val="0070C0"/>
              </a:buClr>
            </a:pPr>
            <a:r>
              <a:rPr lang="en-US" sz="2400" dirty="0">
                <a:cs typeface="Times New Roman" pitchFamily="18" charset="0"/>
              </a:rPr>
              <a:t>The </a:t>
            </a:r>
            <a:r>
              <a:rPr lang="en-US" sz="2400" b="1" dirty="0">
                <a:solidFill>
                  <a:srgbClr val="FF0000"/>
                </a:solidFill>
                <a:cs typeface="Times New Roman" pitchFamily="18" charset="0"/>
              </a:rPr>
              <a:t>downward closure</a:t>
            </a:r>
            <a:r>
              <a:rPr lang="en-US" sz="2400" dirty="0">
                <a:solidFill>
                  <a:srgbClr val="FF0000"/>
                </a:solidFill>
                <a:cs typeface="Times New Roman" pitchFamily="18" charset="0"/>
              </a:rPr>
              <a:t> </a:t>
            </a:r>
            <a:r>
              <a:rPr lang="en-US" sz="2400" dirty="0">
                <a:cs typeface="Times New Roman" pitchFamily="18" charset="0"/>
              </a:rPr>
              <a:t>property of frequent patterns</a:t>
            </a:r>
            <a:r>
              <a:rPr lang="en-US" altLang="zh-CN" sz="2400" dirty="0">
                <a:ea typeface="宋体"/>
                <a:cs typeface="Times New Roman" pitchFamily="18" charset="0"/>
              </a:rPr>
              <a:t> </a:t>
            </a:r>
          </a:p>
          <a:p>
            <a:pPr lvl="1" algn="just">
              <a:buClr>
                <a:srgbClr val="0070C0"/>
              </a:buClr>
              <a:buFont typeface="Wingdings 3" pitchFamily="18" charset="2"/>
              <a:buChar char="&quot;"/>
            </a:pPr>
            <a:endParaRPr lang="en-US" sz="2400" dirty="0">
              <a:solidFill>
                <a:schemeClr val="tx1"/>
              </a:solidFill>
              <a:ea typeface="宋体"/>
              <a:cs typeface="Times New Roman" pitchFamily="18" charset="0"/>
            </a:endParaRPr>
          </a:p>
          <a:p>
            <a:pPr lvl="1" algn="just">
              <a:buClr>
                <a:srgbClr val="0070C0"/>
              </a:buClr>
              <a:buFont typeface="Wingdings 3" pitchFamily="18" charset="2"/>
              <a:buChar char="&quot;"/>
            </a:pPr>
            <a:r>
              <a:rPr lang="en-US" sz="2400" dirty="0">
                <a:solidFill>
                  <a:schemeClr val="tx1"/>
                </a:solidFill>
                <a:ea typeface="宋体"/>
                <a:cs typeface="Times New Roman" pitchFamily="18" charset="0"/>
              </a:rPr>
              <a:t>Any subset of a frequent </a:t>
            </a:r>
            <a:r>
              <a:rPr lang="en-US" sz="2400" dirty="0" err="1">
                <a:solidFill>
                  <a:schemeClr val="tx1"/>
                </a:solidFill>
                <a:ea typeface="宋体"/>
                <a:cs typeface="Times New Roman" pitchFamily="18" charset="0"/>
              </a:rPr>
              <a:t>itemset</a:t>
            </a:r>
            <a:r>
              <a:rPr lang="en-US" sz="2400" dirty="0">
                <a:solidFill>
                  <a:schemeClr val="tx1"/>
                </a:solidFill>
                <a:ea typeface="宋体"/>
                <a:cs typeface="Times New Roman" pitchFamily="18" charset="0"/>
              </a:rPr>
              <a:t> must be frequent</a:t>
            </a:r>
          </a:p>
          <a:p>
            <a:pPr lvl="1" algn="just">
              <a:buClr>
                <a:srgbClr val="0070C0"/>
              </a:buClr>
              <a:buFont typeface="Wingdings 3" pitchFamily="18" charset="2"/>
              <a:buChar char="&quot;"/>
            </a:pPr>
            <a:endParaRPr lang="en-US" altLang="zh-CN" sz="2400" dirty="0">
              <a:solidFill>
                <a:schemeClr val="tx1"/>
              </a:solidFill>
              <a:ea typeface="宋体"/>
              <a:cs typeface="Times New Roman" pitchFamily="18" charset="0"/>
            </a:endParaRPr>
          </a:p>
          <a:p>
            <a:pPr lvl="1" algn="just">
              <a:buClr>
                <a:srgbClr val="0070C0"/>
              </a:buClr>
              <a:buFont typeface="Wingdings 3" pitchFamily="18" charset="2"/>
              <a:buChar char="&quot;"/>
            </a:pPr>
            <a:r>
              <a:rPr lang="en-US" sz="2400" dirty="0">
                <a:solidFill>
                  <a:schemeClr val="tx1"/>
                </a:solidFill>
                <a:ea typeface="宋体"/>
                <a:cs typeface="Times New Roman" pitchFamily="18" charset="0"/>
              </a:rPr>
              <a:t>If {Milk, Bread, Juice} is frequent, so is {Milk, Bread}</a:t>
            </a:r>
          </a:p>
          <a:p>
            <a:pPr lvl="1" algn="just">
              <a:buClr>
                <a:srgbClr val="0070C0"/>
              </a:buClr>
              <a:buFont typeface="Wingdings 3" pitchFamily="18" charset="2"/>
              <a:buChar char="&quot;"/>
            </a:pPr>
            <a:endParaRPr lang="en-US" altLang="zh-CN" sz="2400" dirty="0">
              <a:solidFill>
                <a:schemeClr val="tx1"/>
              </a:solidFill>
              <a:ea typeface="宋体"/>
              <a:cs typeface="Times New Roman" pitchFamily="18" charset="0"/>
            </a:endParaRPr>
          </a:p>
          <a:p>
            <a:pPr lvl="1" algn="just">
              <a:buClr>
                <a:srgbClr val="0070C0"/>
              </a:buClr>
              <a:buFont typeface="Wingdings 3" pitchFamily="18" charset="2"/>
              <a:buChar char="&quot;"/>
            </a:pPr>
            <a:r>
              <a:rPr lang="en-US" sz="2400" dirty="0">
                <a:solidFill>
                  <a:schemeClr val="tx1"/>
                </a:solidFill>
                <a:ea typeface="宋体"/>
                <a:cs typeface="Times New Roman" pitchFamily="18" charset="0"/>
              </a:rPr>
              <a:t>i.e., every transaction having {Milk, Bread, Juice} also contains {Milk, Bread}</a:t>
            </a:r>
            <a:r>
              <a:rPr lang="en-US" sz="2400" dirty="0">
                <a:solidFill>
                  <a:schemeClr val="bg2"/>
                </a:solidFill>
                <a:cs typeface="Times New Roman" pitchFamily="18" charset="0"/>
              </a:rPr>
              <a:t> </a:t>
            </a:r>
          </a:p>
          <a:p>
            <a:pPr algn="just">
              <a:buClr>
                <a:srgbClr val="0070C0"/>
              </a:buClr>
            </a:pPr>
            <a:endParaRPr lang="en-US" altLang="zh-CN" sz="2400" dirty="0">
              <a:ea typeface="宋体"/>
              <a:cs typeface="Times New Roman" pitchFamily="18" charset="0"/>
            </a:endParaRPr>
          </a:p>
          <a:p>
            <a:pPr algn="just">
              <a:buClr>
                <a:srgbClr val="0070C0"/>
              </a:buClr>
            </a:pPr>
            <a:r>
              <a:rPr lang="en-US" sz="2400" b="1" dirty="0" err="1">
                <a:solidFill>
                  <a:srgbClr val="FF0000"/>
                </a:solidFill>
                <a:cs typeface="Times New Roman" pitchFamily="18" charset="0"/>
              </a:rPr>
              <a:t>Apriori</a:t>
            </a:r>
            <a:r>
              <a:rPr lang="en-US" sz="2400" b="1" dirty="0">
                <a:solidFill>
                  <a:srgbClr val="FF0000"/>
                </a:solidFill>
                <a:cs typeface="Times New Roman" pitchFamily="18" charset="0"/>
              </a:rPr>
              <a:t> pruning principle:</a:t>
            </a:r>
            <a:r>
              <a:rPr lang="en-US" sz="2400" dirty="0">
                <a:solidFill>
                  <a:srgbClr val="FF0000"/>
                </a:solidFill>
                <a:cs typeface="Times New Roman" pitchFamily="18" charset="0"/>
              </a:rPr>
              <a:t> </a:t>
            </a:r>
            <a:r>
              <a:rPr lang="en-US" sz="2400" dirty="0">
                <a:cs typeface="Times New Roman" pitchFamily="18" charset="0"/>
              </a:rPr>
              <a:t>If there is</a:t>
            </a:r>
            <a:r>
              <a:rPr lang="en-US" sz="2400" dirty="0">
                <a:solidFill>
                  <a:schemeClr val="tx2"/>
                </a:solidFill>
                <a:cs typeface="Times New Roman" pitchFamily="18" charset="0"/>
              </a:rPr>
              <a:t> </a:t>
            </a:r>
            <a:r>
              <a:rPr lang="en-US" sz="2400" b="1" dirty="0">
                <a:solidFill>
                  <a:srgbClr val="0070C0"/>
                </a:solidFill>
                <a:cs typeface="Times New Roman" pitchFamily="18" charset="0"/>
              </a:rPr>
              <a:t>any</a:t>
            </a:r>
            <a:r>
              <a:rPr lang="en-US" sz="2400" dirty="0">
                <a:solidFill>
                  <a:schemeClr val="tx2"/>
                </a:solidFill>
                <a:cs typeface="Times New Roman" pitchFamily="18" charset="0"/>
              </a:rPr>
              <a:t> </a:t>
            </a:r>
            <a:r>
              <a:rPr lang="en-US" sz="2400" dirty="0" err="1">
                <a:cs typeface="Times New Roman" pitchFamily="18" charset="0"/>
              </a:rPr>
              <a:t>itemset</a:t>
            </a:r>
            <a:r>
              <a:rPr lang="en-US" sz="2400" dirty="0">
                <a:cs typeface="Times New Roman" pitchFamily="18" charset="0"/>
              </a:rPr>
              <a:t> which is infrequent, its superset should not be generated/tested</a:t>
            </a:r>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blinds(horizontal)">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blinds(horizontal)">
                                      <p:cBhvr>
                                        <p:cTn id="1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idx="4294967295"/>
          </p:nvPr>
        </p:nvSpPr>
        <p:spPr>
          <a:xfrm>
            <a:off x="357188" y="152400"/>
            <a:ext cx="8229600" cy="500063"/>
          </a:xfrm>
        </p:spPr>
        <p:txBody>
          <a:bodyPr/>
          <a:lstStyle/>
          <a:p>
            <a:pPr algn="ctr"/>
            <a:r>
              <a:rPr lang="en-US" sz="3200" b="1" dirty="0" err="1">
                <a:solidFill>
                  <a:srgbClr val="3333FF"/>
                </a:solidFill>
                <a:latin typeface="+mn-lt"/>
              </a:rPr>
              <a:t>Apriori</a:t>
            </a:r>
            <a:r>
              <a:rPr lang="en-US" sz="3200" b="1" dirty="0">
                <a:solidFill>
                  <a:srgbClr val="3333FF"/>
                </a:solidFill>
                <a:latin typeface="+mn-lt"/>
              </a:rPr>
              <a:t> Principle</a:t>
            </a:r>
          </a:p>
        </p:txBody>
      </p:sp>
      <p:sp>
        <p:nvSpPr>
          <p:cNvPr id="3" name="Content Placeholder 2"/>
          <p:cNvSpPr>
            <a:spLocks noGrp="1"/>
          </p:cNvSpPr>
          <p:nvPr>
            <p:ph sz="quarter" idx="4294967295"/>
          </p:nvPr>
        </p:nvSpPr>
        <p:spPr>
          <a:xfrm>
            <a:off x="323850" y="1066800"/>
            <a:ext cx="8769350" cy="5386388"/>
          </a:xfrm>
        </p:spPr>
        <p:txBody>
          <a:bodyPr/>
          <a:lstStyle/>
          <a:p>
            <a:pPr>
              <a:buClr>
                <a:srgbClr val="0070C0"/>
              </a:buClr>
              <a:buFont typeface="Wingdings 3" pitchFamily="18" charset="2"/>
              <a:buNone/>
            </a:pPr>
            <a:endParaRPr lang="en-US" sz="2400" dirty="0">
              <a:cs typeface="Times New Roman" pitchFamily="18" charset="0"/>
            </a:endParaRPr>
          </a:p>
          <a:p>
            <a:pPr>
              <a:buClr>
                <a:srgbClr val="0070C0"/>
              </a:buClr>
            </a:pPr>
            <a:r>
              <a:rPr lang="en-US" sz="2400" dirty="0">
                <a:cs typeface="Times New Roman" pitchFamily="18" charset="0"/>
              </a:rPr>
              <a:t>Initially, scan DB once to get frequent 1-itemset</a:t>
            </a:r>
          </a:p>
          <a:p>
            <a:pPr>
              <a:buClr>
                <a:srgbClr val="0070C0"/>
              </a:buClr>
            </a:pPr>
            <a:endParaRPr lang="en-US" sz="2400" dirty="0">
              <a:cs typeface="Times New Roman" pitchFamily="18" charset="0"/>
            </a:endParaRPr>
          </a:p>
          <a:p>
            <a:pPr>
              <a:buClr>
                <a:srgbClr val="0070C0"/>
              </a:buClr>
            </a:pPr>
            <a:r>
              <a:rPr lang="en-US" sz="2400" b="1" dirty="0">
                <a:solidFill>
                  <a:srgbClr val="0070C0"/>
                </a:solidFill>
                <a:cs typeface="Times New Roman" pitchFamily="18" charset="0"/>
              </a:rPr>
              <a:t>Generate</a:t>
            </a:r>
            <a:r>
              <a:rPr lang="en-US" sz="2400" dirty="0">
                <a:cs typeface="Times New Roman" pitchFamily="18" charset="0"/>
              </a:rPr>
              <a:t> length (k+1) </a:t>
            </a:r>
            <a:r>
              <a:rPr lang="en-US" sz="2400" b="1" dirty="0">
                <a:solidFill>
                  <a:srgbClr val="FF0000"/>
                </a:solidFill>
                <a:cs typeface="Times New Roman" pitchFamily="18" charset="0"/>
              </a:rPr>
              <a:t>candidate</a:t>
            </a:r>
            <a:r>
              <a:rPr lang="en-US" sz="2400" b="1" dirty="0">
                <a:solidFill>
                  <a:srgbClr val="0070C0"/>
                </a:solidFill>
                <a:cs typeface="Times New Roman" pitchFamily="18" charset="0"/>
              </a:rPr>
              <a:t> </a:t>
            </a:r>
            <a:r>
              <a:rPr lang="en-US" sz="2400" dirty="0" err="1">
                <a:cs typeface="Times New Roman" pitchFamily="18" charset="0"/>
              </a:rPr>
              <a:t>itemsets</a:t>
            </a:r>
            <a:r>
              <a:rPr lang="en-US" sz="2400" dirty="0">
                <a:cs typeface="Times New Roman" pitchFamily="18" charset="0"/>
              </a:rPr>
              <a:t> from length k frequent </a:t>
            </a:r>
            <a:r>
              <a:rPr lang="en-US" sz="2400" dirty="0" err="1">
                <a:cs typeface="Times New Roman" pitchFamily="18" charset="0"/>
              </a:rPr>
              <a:t>itemsets</a:t>
            </a:r>
            <a:endParaRPr lang="en-US" sz="2400" dirty="0">
              <a:cs typeface="Times New Roman" pitchFamily="18" charset="0"/>
            </a:endParaRPr>
          </a:p>
          <a:p>
            <a:pPr>
              <a:buClr>
                <a:srgbClr val="0070C0"/>
              </a:buClr>
            </a:pPr>
            <a:endParaRPr lang="en-US" sz="2400" dirty="0">
              <a:cs typeface="Times New Roman" pitchFamily="18" charset="0"/>
            </a:endParaRPr>
          </a:p>
          <a:p>
            <a:pPr>
              <a:buClr>
                <a:srgbClr val="0070C0"/>
              </a:buClr>
            </a:pPr>
            <a:r>
              <a:rPr lang="en-US" sz="2400" b="1" dirty="0">
                <a:solidFill>
                  <a:srgbClr val="0070C0"/>
                </a:solidFill>
                <a:cs typeface="Times New Roman" pitchFamily="18" charset="0"/>
              </a:rPr>
              <a:t>Test </a:t>
            </a:r>
            <a:r>
              <a:rPr lang="en-US" sz="2400" dirty="0">
                <a:cs typeface="Times New Roman" pitchFamily="18" charset="0"/>
              </a:rPr>
              <a:t>the candidates against DB</a:t>
            </a:r>
          </a:p>
          <a:p>
            <a:pPr>
              <a:buClr>
                <a:srgbClr val="0070C0"/>
              </a:buClr>
            </a:pPr>
            <a:endParaRPr lang="en-US" sz="2400" dirty="0">
              <a:cs typeface="Times New Roman" pitchFamily="18" charset="0"/>
            </a:endParaRPr>
          </a:p>
          <a:p>
            <a:pPr>
              <a:buClr>
                <a:srgbClr val="0070C0"/>
              </a:buClr>
            </a:pPr>
            <a:r>
              <a:rPr lang="en-US" sz="2400" dirty="0">
                <a:cs typeface="Times New Roman" pitchFamily="18" charset="0"/>
              </a:rPr>
              <a:t>Terminate when no frequent or candidate set can be generated</a:t>
            </a:r>
          </a:p>
          <a:p>
            <a:pPr>
              <a:buClr>
                <a:srgbClr val="0070C0"/>
              </a:buClr>
            </a:pPr>
            <a:endParaRPr lang="en-US" altLang="zh-CN" sz="2400" dirty="0">
              <a:ea typeface="宋体"/>
              <a:cs typeface="Times New Roman" pitchFamily="18" charset="0"/>
            </a:endParaRPr>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F272D80A-E08F-455D-AC10-D0B68827E1A6}" type="slidenum">
              <a:rPr lang="en-US" smtClean="0"/>
              <a:pPr/>
              <a:t>5</a:t>
            </a:fld>
            <a:endParaRPr lang="en-US"/>
          </a:p>
        </p:txBody>
      </p:sp>
      <p:sp>
        <p:nvSpPr>
          <p:cNvPr id="13315" name="Rectangle 2"/>
          <p:cNvSpPr>
            <a:spLocks noGrp="1" noChangeArrowheads="1"/>
          </p:cNvSpPr>
          <p:nvPr>
            <p:ph type="title"/>
          </p:nvPr>
        </p:nvSpPr>
        <p:spPr>
          <a:xfrm>
            <a:off x="914400" y="76200"/>
            <a:ext cx="8001000" cy="782638"/>
          </a:xfrm>
          <a:noFill/>
        </p:spPr>
        <p:txBody>
          <a:bodyPr lIns="92075" tIns="46038" rIns="92075" bIns="46038" anchor="ctr"/>
          <a:lstStyle/>
          <a:p>
            <a:pPr algn="ctr" eaLnBrk="1" hangingPunct="1"/>
            <a:r>
              <a:rPr lang="en-US" sz="3200" b="1" dirty="0">
                <a:solidFill>
                  <a:srgbClr val="3333FF"/>
                </a:solidFill>
                <a:latin typeface="+mn-lt"/>
                <a:cs typeface="Times New Roman" pitchFamily="18" charset="0"/>
              </a:rPr>
              <a:t>Requirements for Clustering in Data Mining </a:t>
            </a:r>
          </a:p>
        </p:txBody>
      </p:sp>
      <p:sp>
        <p:nvSpPr>
          <p:cNvPr id="13316" name="Rectangle 3"/>
          <p:cNvSpPr>
            <a:spLocks noGrp="1" noChangeArrowheads="1"/>
          </p:cNvSpPr>
          <p:nvPr>
            <p:ph type="body" idx="1"/>
          </p:nvPr>
        </p:nvSpPr>
        <p:spPr>
          <a:xfrm>
            <a:off x="762000" y="1143000"/>
            <a:ext cx="7924800" cy="4876800"/>
          </a:xfrm>
          <a:noFill/>
        </p:spPr>
        <p:txBody>
          <a:bodyPr lIns="92075" tIns="46038" rIns="92075" bIns="46038"/>
          <a:lstStyle/>
          <a:p>
            <a:pPr eaLnBrk="1" hangingPunct="1">
              <a:lnSpc>
                <a:spcPct val="110000"/>
              </a:lnSpc>
            </a:pPr>
            <a:r>
              <a:rPr lang="en-US" sz="2400" dirty="0">
                <a:cs typeface="Times New Roman" pitchFamily="18" charset="0"/>
              </a:rPr>
              <a:t>Scalability</a:t>
            </a:r>
          </a:p>
          <a:p>
            <a:pPr eaLnBrk="1" hangingPunct="1">
              <a:lnSpc>
                <a:spcPct val="110000"/>
              </a:lnSpc>
            </a:pPr>
            <a:r>
              <a:rPr lang="en-US" sz="2400" dirty="0">
                <a:cs typeface="Times New Roman" pitchFamily="18" charset="0"/>
              </a:rPr>
              <a:t>Ability to deal with different types of attributes</a:t>
            </a:r>
          </a:p>
          <a:p>
            <a:pPr eaLnBrk="1" hangingPunct="1">
              <a:lnSpc>
                <a:spcPct val="110000"/>
              </a:lnSpc>
            </a:pPr>
            <a:r>
              <a:rPr lang="en-US" sz="2400" dirty="0">
                <a:cs typeface="Times New Roman" pitchFamily="18" charset="0"/>
              </a:rPr>
              <a:t>Discovery of clusters with arbitrary shape</a:t>
            </a:r>
          </a:p>
          <a:p>
            <a:pPr eaLnBrk="1" hangingPunct="1">
              <a:lnSpc>
                <a:spcPct val="110000"/>
              </a:lnSpc>
            </a:pPr>
            <a:r>
              <a:rPr lang="en-US" sz="2400" dirty="0">
                <a:cs typeface="Times New Roman" pitchFamily="18" charset="0"/>
              </a:rPr>
              <a:t>Minimal domain knowledge required to determine input parameters</a:t>
            </a:r>
          </a:p>
          <a:p>
            <a:pPr eaLnBrk="1" hangingPunct="1">
              <a:lnSpc>
                <a:spcPct val="110000"/>
              </a:lnSpc>
            </a:pPr>
            <a:r>
              <a:rPr lang="en-US" sz="2400" dirty="0">
                <a:cs typeface="Times New Roman" pitchFamily="18" charset="0"/>
              </a:rPr>
              <a:t>Ability to deal with noise and outliers</a:t>
            </a:r>
          </a:p>
          <a:p>
            <a:pPr eaLnBrk="1" hangingPunct="1">
              <a:lnSpc>
                <a:spcPct val="110000"/>
              </a:lnSpc>
            </a:pPr>
            <a:r>
              <a:rPr lang="en-US" sz="2400" dirty="0">
                <a:cs typeface="Times New Roman" pitchFamily="18" charset="0"/>
              </a:rPr>
              <a:t>Insensitivity to order of input records</a:t>
            </a:r>
          </a:p>
          <a:p>
            <a:pPr eaLnBrk="1" hangingPunct="1">
              <a:lnSpc>
                <a:spcPct val="110000"/>
              </a:lnSpc>
            </a:pPr>
            <a:r>
              <a:rPr lang="en-US" sz="2400" dirty="0">
                <a:cs typeface="Times New Roman" pitchFamily="18" charset="0"/>
              </a:rPr>
              <a:t>Robustness </a:t>
            </a:r>
            <a:r>
              <a:rPr lang="en-US" sz="2400" dirty="0" err="1">
                <a:cs typeface="Times New Roman" pitchFamily="18" charset="0"/>
              </a:rPr>
              <a:t>wrt</a:t>
            </a:r>
            <a:r>
              <a:rPr lang="en-US" sz="2400" dirty="0">
                <a:cs typeface="Times New Roman" pitchFamily="18" charset="0"/>
              </a:rPr>
              <a:t> high dimensionality</a:t>
            </a:r>
          </a:p>
          <a:p>
            <a:pPr eaLnBrk="1" hangingPunct="1">
              <a:lnSpc>
                <a:spcPct val="110000"/>
              </a:lnSpc>
            </a:pPr>
            <a:r>
              <a:rPr lang="en-US" sz="2400" dirty="0">
                <a:cs typeface="Times New Roman" pitchFamily="18" charset="0"/>
              </a:rPr>
              <a:t>Incorporation of user-specified constraints</a:t>
            </a:r>
          </a:p>
          <a:p>
            <a:pPr eaLnBrk="1" hangingPunct="1">
              <a:lnSpc>
                <a:spcPct val="110000"/>
              </a:lnSpc>
            </a:pPr>
            <a:r>
              <a:rPr lang="en-US" sz="2400" dirty="0">
                <a:cs typeface="Times New Roman" pitchFamily="18" charset="0"/>
              </a:rPr>
              <a:t>Interpretability and usability</a:t>
            </a:r>
          </a:p>
        </p:txBody>
      </p:sp>
      <p:cxnSp>
        <p:nvCxnSpPr>
          <p:cNvPr id="5" name="Straight Connector 4"/>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78E9-CE78-4E79-88D5-B245BD6147C2}"/>
              </a:ext>
            </a:extLst>
          </p:cNvPr>
          <p:cNvSpPr>
            <a:spLocks noGrp="1"/>
          </p:cNvSpPr>
          <p:nvPr>
            <p:ph type="title"/>
          </p:nvPr>
        </p:nvSpPr>
        <p:spPr/>
        <p:txBody>
          <a:bodyPr/>
          <a:lstStyle/>
          <a:p>
            <a:r>
              <a:rPr lang="en-US" b="1" dirty="0" err="1">
                <a:solidFill>
                  <a:srgbClr val="3333FF"/>
                </a:solidFill>
              </a:rPr>
              <a:t>Apriori</a:t>
            </a:r>
            <a:r>
              <a:rPr lang="en-US" b="1" dirty="0">
                <a:solidFill>
                  <a:srgbClr val="3333FF"/>
                </a:solidFill>
              </a:rPr>
              <a:t> Algorithm</a:t>
            </a:r>
            <a:endParaRPr lang="en-IN" dirty="0"/>
          </a:p>
        </p:txBody>
      </p:sp>
      <p:pic>
        <p:nvPicPr>
          <p:cNvPr id="6" name="Content Placeholder 5">
            <a:extLst>
              <a:ext uri="{FF2B5EF4-FFF2-40B4-BE49-F238E27FC236}">
                <a16:creationId xmlns:a16="http://schemas.microsoft.com/office/drawing/2014/main" id="{D39D656C-9CC6-431A-A3AF-5089A7DDFEB7}"/>
              </a:ext>
            </a:extLst>
          </p:cNvPr>
          <p:cNvPicPr>
            <a:picLocks noGrp="1" noChangeAspect="1"/>
          </p:cNvPicPr>
          <p:nvPr>
            <p:ph sz="quarter" idx="1"/>
          </p:nvPr>
        </p:nvPicPr>
        <p:blipFill>
          <a:blip r:embed="rId2"/>
          <a:stretch>
            <a:fillRect/>
          </a:stretch>
        </p:blipFill>
        <p:spPr>
          <a:xfrm>
            <a:off x="1116365" y="1447800"/>
            <a:ext cx="7368469" cy="4572000"/>
          </a:xfrm>
          <a:prstGeom prst="rect">
            <a:avLst/>
          </a:prstGeom>
        </p:spPr>
      </p:pic>
      <p:sp>
        <p:nvSpPr>
          <p:cNvPr id="4" name="Slide Number Placeholder 3">
            <a:extLst>
              <a:ext uri="{FF2B5EF4-FFF2-40B4-BE49-F238E27FC236}">
                <a16:creationId xmlns:a16="http://schemas.microsoft.com/office/drawing/2014/main" id="{6200469A-8C98-4854-8584-74F14FE5FBFD}"/>
              </a:ext>
            </a:extLst>
          </p:cNvPr>
          <p:cNvSpPr>
            <a:spLocks noGrp="1"/>
          </p:cNvSpPr>
          <p:nvPr>
            <p:ph type="sldNum" sz="quarter" idx="12"/>
          </p:nvPr>
        </p:nvSpPr>
        <p:spPr/>
        <p:txBody>
          <a:bodyPr/>
          <a:lstStyle/>
          <a:p>
            <a:pPr>
              <a:defRPr/>
            </a:pPr>
            <a:fld id="{80EE7860-A516-4C37-88BB-EA52275B68E4}" type="slidenum">
              <a:rPr lang="en-US" smtClean="0"/>
              <a:pPr>
                <a:defRPr/>
              </a:pPr>
              <a:t>50</a:t>
            </a:fld>
            <a:endParaRPr lang="en-US"/>
          </a:p>
        </p:txBody>
      </p:sp>
      <p:sp>
        <p:nvSpPr>
          <p:cNvPr id="5" name="AutoShape 2" descr="Image result for apriori algorithm two step  join and prune">
            <a:extLst>
              <a:ext uri="{FF2B5EF4-FFF2-40B4-BE49-F238E27FC236}">
                <a16:creationId xmlns:a16="http://schemas.microsoft.com/office/drawing/2014/main" id="{2137B1A0-9291-41AD-A237-62FF056E570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04057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idx="4294967295"/>
          </p:nvPr>
        </p:nvSpPr>
        <p:spPr>
          <a:xfrm>
            <a:off x="357188" y="152400"/>
            <a:ext cx="8229600" cy="500063"/>
          </a:xfrm>
        </p:spPr>
        <p:txBody>
          <a:bodyPr/>
          <a:lstStyle/>
          <a:p>
            <a:pPr algn="ctr"/>
            <a:r>
              <a:rPr lang="en-US" sz="3200" b="1" dirty="0" err="1">
                <a:solidFill>
                  <a:srgbClr val="3333FF"/>
                </a:solidFill>
                <a:latin typeface="+mn-lt"/>
              </a:rPr>
              <a:t>Apriori</a:t>
            </a:r>
            <a:r>
              <a:rPr lang="en-US" sz="3200" b="1" dirty="0">
                <a:solidFill>
                  <a:srgbClr val="3333FF"/>
                </a:solidFill>
                <a:latin typeface="+mn-lt"/>
              </a:rPr>
              <a:t>: Example</a:t>
            </a:r>
          </a:p>
        </p:txBody>
      </p:sp>
      <p:sp>
        <p:nvSpPr>
          <p:cNvPr id="26626" name="Text Box 3"/>
          <p:cNvSpPr txBox="1">
            <a:spLocks noChangeArrowheads="1"/>
          </p:cNvSpPr>
          <p:nvPr/>
        </p:nvSpPr>
        <p:spPr bwMode="auto">
          <a:xfrm>
            <a:off x="179388" y="993775"/>
            <a:ext cx="1300162" cy="457200"/>
          </a:xfrm>
          <a:prstGeom prst="rect">
            <a:avLst/>
          </a:prstGeom>
          <a:noFill/>
          <a:ln w="9525">
            <a:noFill/>
            <a:miter lim="800000"/>
            <a:headEnd/>
            <a:tailEnd/>
          </a:ln>
        </p:spPr>
        <p:txBody>
          <a:bodyPr wrap="none" anchor="ctr">
            <a:spAutoFit/>
          </a:bodyPr>
          <a:lstStyle/>
          <a:p>
            <a:pPr algn="ctr" eaLnBrk="0" hangingPunct="0"/>
            <a:r>
              <a:rPr lang="en-US" sz="2400">
                <a:latin typeface="Times New Roman" pitchFamily="18" charset="0"/>
              </a:rPr>
              <a:t>Database</a:t>
            </a:r>
          </a:p>
        </p:txBody>
      </p:sp>
      <p:sp>
        <p:nvSpPr>
          <p:cNvPr id="173064" name="Text Box 4"/>
          <p:cNvSpPr txBox="1">
            <a:spLocks noChangeArrowheads="1"/>
          </p:cNvSpPr>
          <p:nvPr/>
        </p:nvSpPr>
        <p:spPr bwMode="auto">
          <a:xfrm>
            <a:off x="2176463" y="1895475"/>
            <a:ext cx="1090612" cy="457200"/>
          </a:xfrm>
          <a:prstGeom prst="rect">
            <a:avLst/>
          </a:prstGeom>
          <a:noFill/>
          <a:ln w="9525">
            <a:noFill/>
            <a:miter lim="800000"/>
            <a:headEnd/>
            <a:tailEnd/>
          </a:ln>
        </p:spPr>
        <p:txBody>
          <a:bodyPr wrap="none" anchor="ctr">
            <a:spAutoFit/>
          </a:bodyPr>
          <a:lstStyle/>
          <a:p>
            <a:pPr algn="ctr" eaLnBrk="0" hangingPunct="0"/>
            <a:r>
              <a:rPr lang="en-US" sz="2400">
                <a:latin typeface="Times New Roman" pitchFamily="18" charset="0"/>
              </a:rPr>
              <a:t>1</a:t>
            </a:r>
            <a:r>
              <a:rPr lang="en-US" sz="2400" baseline="30000">
                <a:latin typeface="Times New Roman" pitchFamily="18" charset="0"/>
              </a:rPr>
              <a:t>st</a:t>
            </a:r>
            <a:r>
              <a:rPr lang="en-US" sz="2400">
                <a:latin typeface="Times New Roman" pitchFamily="18" charset="0"/>
              </a:rPr>
              <a:t> scan</a:t>
            </a:r>
          </a:p>
        </p:txBody>
      </p:sp>
      <p:sp>
        <p:nvSpPr>
          <p:cNvPr id="173065" name="Line 5"/>
          <p:cNvSpPr>
            <a:spLocks noChangeShapeType="1"/>
          </p:cNvSpPr>
          <p:nvPr/>
        </p:nvSpPr>
        <p:spPr bwMode="auto">
          <a:xfrm>
            <a:off x="2297113" y="2341563"/>
            <a:ext cx="831850" cy="0"/>
          </a:xfrm>
          <a:prstGeom prst="line">
            <a:avLst/>
          </a:prstGeom>
          <a:noFill/>
          <a:ln w="9525">
            <a:solidFill>
              <a:srgbClr val="000000"/>
            </a:solidFill>
            <a:round/>
            <a:headEnd/>
            <a:tailEnd type="triangle" w="med" len="med"/>
          </a:ln>
        </p:spPr>
        <p:txBody>
          <a:bodyPr anchor="ctr">
            <a:spAutoFit/>
          </a:bodyPr>
          <a:lstStyle/>
          <a:p>
            <a:endParaRPr lang="en-US"/>
          </a:p>
        </p:txBody>
      </p:sp>
      <p:sp>
        <p:nvSpPr>
          <p:cNvPr id="173066" name="Text Box 6"/>
          <p:cNvSpPr txBox="1">
            <a:spLocks noChangeArrowheads="1"/>
          </p:cNvSpPr>
          <p:nvPr/>
        </p:nvSpPr>
        <p:spPr bwMode="auto">
          <a:xfrm>
            <a:off x="2759075" y="1343025"/>
            <a:ext cx="488950" cy="457200"/>
          </a:xfrm>
          <a:prstGeom prst="rect">
            <a:avLst/>
          </a:prstGeom>
          <a:noFill/>
          <a:ln w="9525">
            <a:noFill/>
            <a:miter lim="800000"/>
            <a:headEnd/>
            <a:tailEnd/>
          </a:ln>
        </p:spPr>
        <p:txBody>
          <a:bodyPr wrap="none" anchor="ctr">
            <a:spAutoFit/>
          </a:bodyPr>
          <a:lstStyle/>
          <a:p>
            <a:pPr algn="ctr" eaLnBrk="0" hangingPunct="0"/>
            <a:r>
              <a:rPr lang="en-US" sz="2400" i="1">
                <a:latin typeface="Times New Roman" pitchFamily="18" charset="0"/>
              </a:rPr>
              <a:t>C</a:t>
            </a:r>
            <a:r>
              <a:rPr lang="en-US" sz="2400" i="1" baseline="-25000">
                <a:latin typeface="Times New Roman" pitchFamily="18" charset="0"/>
              </a:rPr>
              <a:t>1</a:t>
            </a:r>
          </a:p>
        </p:txBody>
      </p:sp>
      <p:sp>
        <p:nvSpPr>
          <p:cNvPr id="173067" name="Text Box 7"/>
          <p:cNvSpPr txBox="1">
            <a:spLocks noChangeArrowheads="1"/>
          </p:cNvSpPr>
          <p:nvPr/>
        </p:nvSpPr>
        <p:spPr bwMode="auto">
          <a:xfrm>
            <a:off x="5346700" y="1185863"/>
            <a:ext cx="455613" cy="457200"/>
          </a:xfrm>
          <a:prstGeom prst="rect">
            <a:avLst/>
          </a:prstGeom>
          <a:noFill/>
          <a:ln w="9525">
            <a:noFill/>
            <a:miter lim="800000"/>
            <a:headEnd/>
            <a:tailEnd/>
          </a:ln>
        </p:spPr>
        <p:txBody>
          <a:bodyPr wrap="none" anchor="ctr">
            <a:spAutoFit/>
          </a:bodyPr>
          <a:lstStyle/>
          <a:p>
            <a:pPr algn="ctr" eaLnBrk="0" hangingPunct="0"/>
            <a:r>
              <a:rPr lang="en-US" sz="2400" i="1">
                <a:latin typeface="Times New Roman" pitchFamily="18" charset="0"/>
              </a:rPr>
              <a:t>L</a:t>
            </a:r>
            <a:r>
              <a:rPr lang="en-US" sz="2400" i="1" baseline="-25000">
                <a:latin typeface="Times New Roman" pitchFamily="18" charset="0"/>
              </a:rPr>
              <a:t>1</a:t>
            </a:r>
          </a:p>
        </p:txBody>
      </p:sp>
      <p:sp>
        <p:nvSpPr>
          <p:cNvPr id="173068" name="Text Box 8"/>
          <p:cNvSpPr txBox="1">
            <a:spLocks noChangeArrowheads="1"/>
          </p:cNvSpPr>
          <p:nvPr/>
        </p:nvSpPr>
        <p:spPr bwMode="auto">
          <a:xfrm>
            <a:off x="301625" y="3351213"/>
            <a:ext cx="455613" cy="457200"/>
          </a:xfrm>
          <a:prstGeom prst="rect">
            <a:avLst/>
          </a:prstGeom>
          <a:noFill/>
          <a:ln w="9525">
            <a:noFill/>
            <a:miter lim="800000"/>
            <a:headEnd/>
            <a:tailEnd/>
          </a:ln>
        </p:spPr>
        <p:txBody>
          <a:bodyPr wrap="none" anchor="ctr">
            <a:spAutoFit/>
          </a:bodyPr>
          <a:lstStyle/>
          <a:p>
            <a:pPr algn="ctr" eaLnBrk="0" hangingPunct="0"/>
            <a:r>
              <a:rPr lang="en-US" sz="2400" i="1">
                <a:latin typeface="Times New Roman" pitchFamily="18" charset="0"/>
              </a:rPr>
              <a:t>L</a:t>
            </a:r>
            <a:r>
              <a:rPr lang="en-US" sz="2400" i="1" baseline="-25000">
                <a:latin typeface="Times New Roman" pitchFamily="18" charset="0"/>
              </a:rPr>
              <a:t>2</a:t>
            </a:r>
          </a:p>
        </p:txBody>
      </p:sp>
      <p:sp>
        <p:nvSpPr>
          <p:cNvPr id="173069" name="Text Box 9"/>
          <p:cNvSpPr txBox="1">
            <a:spLocks noChangeArrowheads="1"/>
          </p:cNvSpPr>
          <p:nvPr/>
        </p:nvSpPr>
        <p:spPr bwMode="auto">
          <a:xfrm>
            <a:off x="2728913" y="2954338"/>
            <a:ext cx="488950" cy="457200"/>
          </a:xfrm>
          <a:prstGeom prst="rect">
            <a:avLst/>
          </a:prstGeom>
          <a:noFill/>
          <a:ln w="9525">
            <a:noFill/>
            <a:miter lim="800000"/>
            <a:headEnd/>
            <a:tailEnd/>
          </a:ln>
        </p:spPr>
        <p:txBody>
          <a:bodyPr wrap="none" anchor="ctr">
            <a:spAutoFit/>
          </a:bodyPr>
          <a:lstStyle/>
          <a:p>
            <a:pPr algn="ctr" eaLnBrk="0" hangingPunct="0"/>
            <a:r>
              <a:rPr lang="en-US" sz="2400" i="1">
                <a:latin typeface="Times New Roman" pitchFamily="18" charset="0"/>
              </a:rPr>
              <a:t>C</a:t>
            </a:r>
            <a:r>
              <a:rPr lang="en-US" sz="2400" i="1" baseline="-25000">
                <a:latin typeface="Times New Roman" pitchFamily="18" charset="0"/>
              </a:rPr>
              <a:t>2</a:t>
            </a:r>
          </a:p>
        </p:txBody>
      </p:sp>
      <p:sp>
        <p:nvSpPr>
          <p:cNvPr id="173070" name="Text Box 10"/>
          <p:cNvSpPr txBox="1">
            <a:spLocks noChangeArrowheads="1"/>
          </p:cNvSpPr>
          <p:nvPr/>
        </p:nvSpPr>
        <p:spPr bwMode="auto">
          <a:xfrm>
            <a:off x="6016625" y="3005138"/>
            <a:ext cx="488950" cy="457200"/>
          </a:xfrm>
          <a:prstGeom prst="rect">
            <a:avLst/>
          </a:prstGeom>
          <a:noFill/>
          <a:ln w="9525">
            <a:noFill/>
            <a:miter lim="800000"/>
            <a:headEnd/>
            <a:tailEnd/>
          </a:ln>
        </p:spPr>
        <p:txBody>
          <a:bodyPr wrap="none" anchor="ctr">
            <a:spAutoFit/>
          </a:bodyPr>
          <a:lstStyle/>
          <a:p>
            <a:pPr algn="ctr" eaLnBrk="0" hangingPunct="0"/>
            <a:r>
              <a:rPr lang="en-US" sz="2400" i="1">
                <a:latin typeface="Times New Roman" pitchFamily="18" charset="0"/>
              </a:rPr>
              <a:t>C</a:t>
            </a:r>
            <a:r>
              <a:rPr lang="en-US" sz="2400" i="1" baseline="-25000">
                <a:latin typeface="Times New Roman" pitchFamily="18" charset="0"/>
              </a:rPr>
              <a:t>2</a:t>
            </a:r>
          </a:p>
        </p:txBody>
      </p:sp>
      <p:sp>
        <p:nvSpPr>
          <p:cNvPr id="173071" name="Line 11"/>
          <p:cNvSpPr>
            <a:spLocks noChangeShapeType="1"/>
          </p:cNvSpPr>
          <p:nvPr/>
        </p:nvSpPr>
        <p:spPr bwMode="auto">
          <a:xfrm flipH="1">
            <a:off x="5127625" y="3875088"/>
            <a:ext cx="1120775" cy="0"/>
          </a:xfrm>
          <a:prstGeom prst="line">
            <a:avLst/>
          </a:prstGeom>
          <a:noFill/>
          <a:ln w="9525">
            <a:solidFill>
              <a:srgbClr val="000000"/>
            </a:solidFill>
            <a:round/>
            <a:headEnd/>
            <a:tailEnd type="triangle" w="med" len="med"/>
          </a:ln>
        </p:spPr>
        <p:txBody>
          <a:bodyPr wrap="none" anchor="ctr">
            <a:spAutoFit/>
          </a:bodyPr>
          <a:lstStyle/>
          <a:p>
            <a:endParaRPr lang="en-US"/>
          </a:p>
        </p:txBody>
      </p:sp>
      <p:sp>
        <p:nvSpPr>
          <p:cNvPr id="173072" name="Text Box 12"/>
          <p:cNvSpPr txBox="1">
            <a:spLocks noChangeArrowheads="1"/>
          </p:cNvSpPr>
          <p:nvPr/>
        </p:nvSpPr>
        <p:spPr bwMode="auto">
          <a:xfrm>
            <a:off x="5108575" y="3373438"/>
            <a:ext cx="1157288" cy="457200"/>
          </a:xfrm>
          <a:prstGeom prst="rect">
            <a:avLst/>
          </a:prstGeom>
          <a:noFill/>
          <a:ln w="9525">
            <a:noFill/>
            <a:miter lim="800000"/>
            <a:headEnd/>
            <a:tailEnd/>
          </a:ln>
        </p:spPr>
        <p:txBody>
          <a:bodyPr wrap="none" anchor="ctr">
            <a:spAutoFit/>
          </a:bodyPr>
          <a:lstStyle/>
          <a:p>
            <a:pPr algn="ctr" eaLnBrk="0" hangingPunct="0"/>
            <a:r>
              <a:rPr lang="en-US" sz="2400">
                <a:latin typeface="Times New Roman" pitchFamily="18" charset="0"/>
              </a:rPr>
              <a:t>2</a:t>
            </a:r>
            <a:r>
              <a:rPr lang="en-US" sz="2400" baseline="30000">
                <a:latin typeface="Times New Roman" pitchFamily="18" charset="0"/>
              </a:rPr>
              <a:t>nd</a:t>
            </a:r>
            <a:r>
              <a:rPr lang="en-US" sz="2400">
                <a:latin typeface="Times New Roman" pitchFamily="18" charset="0"/>
              </a:rPr>
              <a:t> scan</a:t>
            </a:r>
          </a:p>
        </p:txBody>
      </p:sp>
      <p:sp>
        <p:nvSpPr>
          <p:cNvPr id="173073" name="AutoShape 13"/>
          <p:cNvSpPr>
            <a:spLocks noChangeArrowheads="1"/>
          </p:cNvSpPr>
          <p:nvPr/>
        </p:nvSpPr>
        <p:spPr bwMode="auto">
          <a:xfrm>
            <a:off x="7861300" y="2732088"/>
            <a:ext cx="627063" cy="765175"/>
          </a:xfrm>
          <a:prstGeom prst="curvedLeftArrow">
            <a:avLst>
              <a:gd name="adj1" fmla="val 24405"/>
              <a:gd name="adj2" fmla="val 48810"/>
              <a:gd name="adj3" fmla="val 33333"/>
            </a:avLst>
          </a:prstGeom>
          <a:solidFill>
            <a:srgbClr val="FFFFFF"/>
          </a:solidFill>
          <a:ln w="9525">
            <a:solidFill>
              <a:srgbClr val="000000"/>
            </a:solidFill>
            <a:miter lim="800000"/>
            <a:headEnd/>
            <a:tailEnd/>
          </a:ln>
        </p:spPr>
        <p:txBody>
          <a:bodyPr anchor="ctr">
            <a:spAutoFit/>
          </a:bodyPr>
          <a:lstStyle/>
          <a:p>
            <a:endParaRPr lang="en-US" sz="2400">
              <a:latin typeface="Tahoma" pitchFamily="34" charset="0"/>
            </a:endParaRPr>
          </a:p>
        </p:txBody>
      </p:sp>
      <p:sp>
        <p:nvSpPr>
          <p:cNvPr id="173074" name="Line 14"/>
          <p:cNvSpPr>
            <a:spLocks noChangeShapeType="1"/>
          </p:cNvSpPr>
          <p:nvPr/>
        </p:nvSpPr>
        <p:spPr bwMode="auto">
          <a:xfrm>
            <a:off x="2535238" y="5921375"/>
            <a:ext cx="1692275" cy="0"/>
          </a:xfrm>
          <a:prstGeom prst="line">
            <a:avLst/>
          </a:prstGeom>
          <a:noFill/>
          <a:ln w="9525">
            <a:solidFill>
              <a:srgbClr val="000000"/>
            </a:solidFill>
            <a:round/>
            <a:headEnd/>
            <a:tailEnd type="triangle" w="med" len="med"/>
          </a:ln>
        </p:spPr>
        <p:txBody>
          <a:bodyPr wrap="none" anchor="ctr">
            <a:spAutoFit/>
          </a:bodyPr>
          <a:lstStyle/>
          <a:p>
            <a:endParaRPr lang="en-US"/>
          </a:p>
        </p:txBody>
      </p:sp>
      <p:sp>
        <p:nvSpPr>
          <p:cNvPr id="173075" name="Text Box 15"/>
          <p:cNvSpPr txBox="1">
            <a:spLocks noChangeArrowheads="1"/>
          </p:cNvSpPr>
          <p:nvPr/>
        </p:nvSpPr>
        <p:spPr bwMode="auto">
          <a:xfrm>
            <a:off x="698500" y="5424488"/>
            <a:ext cx="488950" cy="457200"/>
          </a:xfrm>
          <a:prstGeom prst="rect">
            <a:avLst/>
          </a:prstGeom>
          <a:noFill/>
          <a:ln w="9525">
            <a:noFill/>
            <a:miter lim="800000"/>
            <a:headEnd/>
            <a:tailEnd/>
          </a:ln>
        </p:spPr>
        <p:txBody>
          <a:bodyPr wrap="none" anchor="ctr">
            <a:spAutoFit/>
          </a:bodyPr>
          <a:lstStyle/>
          <a:p>
            <a:pPr algn="ctr" eaLnBrk="0" hangingPunct="0"/>
            <a:r>
              <a:rPr lang="en-US" sz="2400" i="1">
                <a:latin typeface="Times New Roman" pitchFamily="18" charset="0"/>
              </a:rPr>
              <a:t>C</a:t>
            </a:r>
            <a:r>
              <a:rPr lang="en-US" sz="2400" i="1" baseline="-25000">
                <a:latin typeface="Times New Roman" pitchFamily="18" charset="0"/>
              </a:rPr>
              <a:t>3</a:t>
            </a:r>
          </a:p>
        </p:txBody>
      </p:sp>
      <p:sp>
        <p:nvSpPr>
          <p:cNvPr id="173076" name="Text Box 16"/>
          <p:cNvSpPr txBox="1">
            <a:spLocks noChangeArrowheads="1"/>
          </p:cNvSpPr>
          <p:nvPr/>
        </p:nvSpPr>
        <p:spPr bwMode="auto">
          <a:xfrm>
            <a:off x="4114800" y="5413375"/>
            <a:ext cx="455613" cy="457200"/>
          </a:xfrm>
          <a:prstGeom prst="rect">
            <a:avLst/>
          </a:prstGeom>
          <a:noFill/>
          <a:ln w="9525">
            <a:noFill/>
            <a:miter lim="800000"/>
            <a:headEnd/>
            <a:tailEnd/>
          </a:ln>
        </p:spPr>
        <p:txBody>
          <a:bodyPr wrap="none" anchor="ctr">
            <a:spAutoFit/>
          </a:bodyPr>
          <a:lstStyle/>
          <a:p>
            <a:pPr algn="ctr" eaLnBrk="0" hangingPunct="0"/>
            <a:r>
              <a:rPr lang="en-US" sz="2400" i="1">
                <a:latin typeface="Times New Roman" pitchFamily="18" charset="0"/>
              </a:rPr>
              <a:t>L</a:t>
            </a:r>
            <a:r>
              <a:rPr lang="en-US" sz="2400" i="1" baseline="-25000">
                <a:latin typeface="Times New Roman" pitchFamily="18" charset="0"/>
              </a:rPr>
              <a:t>3</a:t>
            </a:r>
          </a:p>
        </p:txBody>
      </p:sp>
      <p:sp>
        <p:nvSpPr>
          <p:cNvPr id="173077" name="Text Box 17"/>
          <p:cNvSpPr txBox="1">
            <a:spLocks noChangeArrowheads="1"/>
          </p:cNvSpPr>
          <p:nvPr/>
        </p:nvSpPr>
        <p:spPr bwMode="auto">
          <a:xfrm>
            <a:off x="2708275" y="5503863"/>
            <a:ext cx="1123950" cy="457200"/>
          </a:xfrm>
          <a:prstGeom prst="rect">
            <a:avLst/>
          </a:prstGeom>
          <a:noFill/>
          <a:ln w="9525">
            <a:noFill/>
            <a:miter lim="800000"/>
            <a:headEnd/>
            <a:tailEnd/>
          </a:ln>
        </p:spPr>
        <p:txBody>
          <a:bodyPr wrap="none" anchor="ctr">
            <a:spAutoFit/>
          </a:bodyPr>
          <a:lstStyle/>
          <a:p>
            <a:pPr algn="ctr" eaLnBrk="0" hangingPunct="0"/>
            <a:r>
              <a:rPr lang="en-US" sz="2400">
                <a:latin typeface="Times New Roman" pitchFamily="18" charset="0"/>
              </a:rPr>
              <a:t>3</a:t>
            </a:r>
            <a:r>
              <a:rPr lang="en-US" sz="2400" baseline="30000">
                <a:latin typeface="Times New Roman" pitchFamily="18" charset="0"/>
              </a:rPr>
              <a:t>rd</a:t>
            </a:r>
            <a:r>
              <a:rPr lang="en-US" sz="2400">
                <a:latin typeface="Times New Roman" pitchFamily="18" charset="0"/>
              </a:rPr>
              <a:t> scan</a:t>
            </a:r>
          </a:p>
        </p:txBody>
      </p:sp>
      <p:sp>
        <p:nvSpPr>
          <p:cNvPr id="173078" name="AutoShape 18"/>
          <p:cNvSpPr>
            <a:spLocks noChangeArrowheads="1"/>
          </p:cNvSpPr>
          <p:nvPr/>
        </p:nvSpPr>
        <p:spPr bwMode="auto">
          <a:xfrm>
            <a:off x="234950" y="4686300"/>
            <a:ext cx="193675" cy="765175"/>
          </a:xfrm>
          <a:prstGeom prst="curvedRightArrow">
            <a:avLst>
              <a:gd name="adj1" fmla="val 79016"/>
              <a:gd name="adj2" fmla="val 158033"/>
              <a:gd name="adj3" fmla="val 33333"/>
            </a:avLst>
          </a:prstGeom>
          <a:solidFill>
            <a:srgbClr val="FFFFFF"/>
          </a:solidFill>
          <a:ln w="9525">
            <a:solidFill>
              <a:srgbClr val="000000"/>
            </a:solidFill>
            <a:miter lim="800000"/>
            <a:headEnd/>
            <a:tailEnd/>
          </a:ln>
        </p:spPr>
        <p:txBody>
          <a:bodyPr wrap="none" anchor="ctr">
            <a:spAutoFit/>
          </a:bodyPr>
          <a:lstStyle/>
          <a:p>
            <a:endParaRPr lang="en-US" sz="2400">
              <a:latin typeface="Tahoma" pitchFamily="34" charset="0"/>
            </a:endParaRPr>
          </a:p>
        </p:txBody>
      </p:sp>
      <p:sp>
        <p:nvSpPr>
          <p:cNvPr id="173079" name="Line 19"/>
          <p:cNvSpPr>
            <a:spLocks noChangeShapeType="1"/>
          </p:cNvSpPr>
          <p:nvPr/>
        </p:nvSpPr>
        <p:spPr bwMode="auto">
          <a:xfrm>
            <a:off x="5334000" y="2060575"/>
            <a:ext cx="527050" cy="0"/>
          </a:xfrm>
          <a:prstGeom prst="line">
            <a:avLst/>
          </a:prstGeom>
          <a:noFill/>
          <a:ln w="9525">
            <a:solidFill>
              <a:srgbClr val="000000"/>
            </a:solidFill>
            <a:round/>
            <a:headEnd/>
            <a:tailEnd type="triangle" w="med" len="med"/>
          </a:ln>
        </p:spPr>
        <p:txBody>
          <a:bodyPr anchor="ctr">
            <a:spAutoFit/>
          </a:bodyPr>
          <a:lstStyle/>
          <a:p>
            <a:endParaRPr lang="en-US"/>
          </a:p>
        </p:txBody>
      </p:sp>
      <p:sp>
        <p:nvSpPr>
          <p:cNvPr id="173080" name="Line 20"/>
          <p:cNvSpPr>
            <a:spLocks noChangeShapeType="1"/>
          </p:cNvSpPr>
          <p:nvPr/>
        </p:nvSpPr>
        <p:spPr bwMode="auto">
          <a:xfrm flipH="1">
            <a:off x="2667000" y="4270375"/>
            <a:ext cx="381000" cy="0"/>
          </a:xfrm>
          <a:prstGeom prst="line">
            <a:avLst/>
          </a:prstGeom>
          <a:noFill/>
          <a:ln w="9525">
            <a:solidFill>
              <a:srgbClr val="000000"/>
            </a:solidFill>
            <a:round/>
            <a:headEnd/>
            <a:tailEnd type="triangle" w="med" len="med"/>
          </a:ln>
        </p:spPr>
        <p:txBody>
          <a:bodyPr anchor="ctr">
            <a:spAutoFit/>
          </a:bodyPr>
          <a:lstStyle/>
          <a:p>
            <a:endParaRPr lang="en-US"/>
          </a:p>
        </p:txBody>
      </p:sp>
      <p:graphicFrame>
        <p:nvGraphicFramePr>
          <p:cNvPr id="1532949" name="Group 21"/>
          <p:cNvGraphicFramePr>
            <a:graphicFrameLocks noGrp="1"/>
          </p:cNvGraphicFramePr>
          <p:nvPr>
            <p:extLst>
              <p:ext uri="{D42A27DB-BD31-4B8C-83A1-F6EECF244321}">
                <p14:modId xmlns:p14="http://schemas.microsoft.com/office/powerpoint/2010/main" val="1469397112"/>
              </p:ext>
            </p:extLst>
          </p:nvPr>
        </p:nvGraphicFramePr>
        <p:xfrm>
          <a:off x="152400" y="1450975"/>
          <a:ext cx="1905000" cy="1554163"/>
        </p:xfrm>
        <a:graphic>
          <a:graphicData uri="http://schemas.openxmlformats.org/drawingml/2006/table">
            <a:tbl>
              <a:tblPr/>
              <a:tblGrid>
                <a:gridCol w="685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a:ln>
                            <a:noFill/>
                          </a:ln>
                          <a:solidFill>
                            <a:schemeClr val="bg1"/>
                          </a:solidFill>
                          <a:effectLst/>
                          <a:latin typeface="Century Gothic" pitchFamily="34" charset="0"/>
                        </a:rPr>
                        <a:t>Tid</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a:ln>
                            <a:noFill/>
                          </a:ln>
                          <a:solidFill>
                            <a:schemeClr val="bg1"/>
                          </a:solidFill>
                          <a:effectLst/>
                          <a:latin typeface="Century Gothic" pitchFamily="34" charset="0"/>
                        </a:rPr>
                        <a:t>Items</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10</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 I3, I4</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9563">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20</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I3, I5</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30</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 I2, I3, I5</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40</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I5</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2969" name="Group 41"/>
          <p:cNvGraphicFramePr>
            <a:graphicFrameLocks noGrp="1"/>
          </p:cNvGraphicFramePr>
          <p:nvPr>
            <p:extLst>
              <p:ext uri="{D42A27DB-BD31-4B8C-83A1-F6EECF244321}">
                <p14:modId xmlns:p14="http://schemas.microsoft.com/office/powerpoint/2010/main" val="1987720120"/>
              </p:ext>
            </p:extLst>
          </p:nvPr>
        </p:nvGraphicFramePr>
        <p:xfrm>
          <a:off x="3429000" y="841375"/>
          <a:ext cx="1752600" cy="1865313"/>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err="1">
                          <a:ln>
                            <a:noFill/>
                          </a:ln>
                          <a:solidFill>
                            <a:schemeClr val="bg1"/>
                          </a:solidFill>
                          <a:effectLst/>
                          <a:latin typeface="Century Gothic" pitchFamily="34" charset="0"/>
                        </a:rPr>
                        <a:t>Itemset</a:t>
                      </a:r>
                      <a:endParaRPr kumimoji="0" lang="en-US" sz="1500" b="1" i="0" u="none" strike="noStrike" cap="none" normalizeH="0" baseline="0" dirty="0">
                        <a:ln>
                          <a:noFill/>
                        </a:ln>
                        <a:solidFill>
                          <a:schemeClr val="bg1"/>
                        </a:solidFill>
                        <a:effectLst/>
                        <a:latin typeface="Century Gothic" pitchFamily="34" charset="0"/>
                      </a:endParaRP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a:ln>
                            <a:noFill/>
                          </a:ln>
                          <a:solidFill>
                            <a:schemeClr val="bg1"/>
                          </a:solidFill>
                          <a:effectLst/>
                          <a:latin typeface="Century Gothic" pitchFamily="34" charset="0"/>
                        </a:rPr>
                        <a:t>sup</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2</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3</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9563">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{I3}</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3</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{I4}</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1</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4"/>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{I5}</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3</a:t>
                      </a:r>
                    </a:p>
                  </a:txBody>
                  <a:tcPr marT="45718" marB="4571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32992" name="Group 64"/>
          <p:cNvGraphicFramePr>
            <a:graphicFrameLocks noGrp="1"/>
          </p:cNvGraphicFramePr>
          <p:nvPr>
            <p:extLst>
              <p:ext uri="{D42A27DB-BD31-4B8C-83A1-F6EECF244321}">
                <p14:modId xmlns:p14="http://schemas.microsoft.com/office/powerpoint/2010/main" val="3890666811"/>
              </p:ext>
            </p:extLst>
          </p:nvPr>
        </p:nvGraphicFramePr>
        <p:xfrm>
          <a:off x="5943600" y="993775"/>
          <a:ext cx="1752600" cy="1554163"/>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err="1">
                          <a:ln>
                            <a:noFill/>
                          </a:ln>
                          <a:solidFill>
                            <a:schemeClr val="bg1"/>
                          </a:solidFill>
                          <a:effectLst/>
                          <a:latin typeface="Century Gothic" pitchFamily="34" charset="0"/>
                        </a:rPr>
                        <a:t>Itemset</a:t>
                      </a:r>
                      <a:endParaRPr kumimoji="0" lang="en-US" sz="1500" b="1" i="0" u="none" strike="noStrike" cap="none" normalizeH="0" baseline="0" dirty="0">
                        <a:ln>
                          <a:noFill/>
                        </a:ln>
                        <a:solidFill>
                          <a:schemeClr val="bg1"/>
                        </a:solidFill>
                        <a:effectLst/>
                        <a:latin typeface="Century Gothic" pitchFamily="34" charset="0"/>
                      </a:endParaRP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a:ln>
                            <a:noFill/>
                          </a:ln>
                          <a:solidFill>
                            <a:schemeClr val="bg1"/>
                          </a:solidFill>
                          <a:effectLst/>
                          <a:latin typeface="Century Gothic" pitchFamily="34" charset="0"/>
                        </a:rPr>
                        <a:t>sup</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2</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9563">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3</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{I3}</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3</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{I5}</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3</a:t>
                      </a:r>
                    </a:p>
                  </a:txBody>
                  <a:tcPr marT="45711" marB="45711"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12" name="Group 84"/>
          <p:cNvGraphicFramePr>
            <a:graphicFrameLocks noGrp="1"/>
          </p:cNvGraphicFramePr>
          <p:nvPr>
            <p:extLst>
              <p:ext uri="{D42A27DB-BD31-4B8C-83A1-F6EECF244321}">
                <p14:modId xmlns:p14="http://schemas.microsoft.com/office/powerpoint/2010/main" val="4268223215"/>
              </p:ext>
            </p:extLst>
          </p:nvPr>
        </p:nvGraphicFramePr>
        <p:xfrm>
          <a:off x="6553200" y="3203575"/>
          <a:ext cx="1143000" cy="2176463"/>
        </p:xfrm>
        <a:graphic>
          <a:graphicData uri="http://schemas.openxmlformats.org/drawingml/2006/table">
            <a:tbl>
              <a:tblPr/>
              <a:tblGrid>
                <a:gridCol w="1143000">
                  <a:extLst>
                    <a:ext uri="{9D8B030D-6E8A-4147-A177-3AD203B41FA5}">
                      <a16:colId xmlns:a16="http://schemas.microsoft.com/office/drawing/2014/main" val="20000"/>
                    </a:ext>
                  </a:extLst>
                </a:gridCol>
              </a:tblGrid>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err="1">
                          <a:ln>
                            <a:noFill/>
                          </a:ln>
                          <a:solidFill>
                            <a:schemeClr val="bg1"/>
                          </a:solidFill>
                          <a:effectLst/>
                          <a:latin typeface="Century Gothic" pitchFamily="34" charset="0"/>
                        </a:rPr>
                        <a:t>Itemset</a:t>
                      </a:r>
                      <a:endParaRPr kumimoji="0" lang="en-US" sz="1500" b="1" i="0" u="none" strike="noStrike" cap="none" normalizeH="0" baseline="0" dirty="0">
                        <a:ln>
                          <a:noFill/>
                        </a:ln>
                        <a:solidFill>
                          <a:schemeClr val="bg1"/>
                        </a:solidFill>
                        <a:effectLst/>
                        <a:latin typeface="Century Gothic" pitchFamily="34" charset="0"/>
                      </a:endParaRP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 I2}</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 I3}</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9563">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 I5}</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I3}</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I5}</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{I3, I5}</a:t>
                      </a:r>
                    </a:p>
                  </a:txBody>
                  <a:tcPr marT="45724" marB="45724"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30" name="Group 102"/>
          <p:cNvGraphicFramePr>
            <a:graphicFrameLocks noGrp="1"/>
          </p:cNvGraphicFramePr>
          <p:nvPr>
            <p:extLst>
              <p:ext uri="{D42A27DB-BD31-4B8C-83A1-F6EECF244321}">
                <p14:modId xmlns:p14="http://schemas.microsoft.com/office/powerpoint/2010/main" val="620413687"/>
              </p:ext>
            </p:extLst>
          </p:nvPr>
        </p:nvGraphicFramePr>
        <p:xfrm>
          <a:off x="3200400" y="3051175"/>
          <a:ext cx="1752600" cy="2005014"/>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5750">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err="1">
                          <a:ln>
                            <a:noFill/>
                          </a:ln>
                          <a:solidFill>
                            <a:schemeClr val="bg1"/>
                          </a:solidFill>
                          <a:effectLst/>
                          <a:latin typeface="Century Gothic" pitchFamily="34" charset="0"/>
                        </a:rPr>
                        <a:t>Itemset</a:t>
                      </a:r>
                      <a:endParaRPr kumimoji="0" lang="en-US" sz="1500" b="1" i="0" u="none" strike="noStrike" cap="none" normalizeH="0" baseline="0" dirty="0">
                        <a:ln>
                          <a:noFill/>
                        </a:ln>
                        <a:solidFill>
                          <a:schemeClr val="bg1"/>
                        </a:solidFill>
                        <a:effectLst/>
                        <a:latin typeface="Century Gothic" pitchFamily="34" charset="0"/>
                      </a:endParaRP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a:ln>
                            <a:noFill/>
                          </a:ln>
                          <a:solidFill>
                            <a:schemeClr val="bg1"/>
                          </a:solidFill>
                          <a:effectLst/>
                          <a:latin typeface="Century Gothic" pitchFamily="34" charset="0"/>
                        </a:rPr>
                        <a:t>sup</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7338">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 I2}</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1</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85750">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 I3}</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2</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 I5}</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1</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3"/>
                  </a:ext>
                </a:extLst>
              </a:tr>
              <a:tr h="285750">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I3}</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2</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7338">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I5}</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3</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5750">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{I3, I5}</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2</a:t>
                      </a:r>
                    </a:p>
                  </a:txBody>
                  <a:tcPr marT="45707" marB="45707"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533056" name="Group 128"/>
          <p:cNvGraphicFramePr>
            <a:graphicFrameLocks noGrp="1"/>
          </p:cNvGraphicFramePr>
          <p:nvPr>
            <p:extLst>
              <p:ext uri="{D42A27DB-BD31-4B8C-83A1-F6EECF244321}">
                <p14:modId xmlns:p14="http://schemas.microsoft.com/office/powerpoint/2010/main" val="3751588614"/>
              </p:ext>
            </p:extLst>
          </p:nvPr>
        </p:nvGraphicFramePr>
        <p:xfrm>
          <a:off x="762000" y="3484563"/>
          <a:ext cx="1752600" cy="1431926"/>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5750">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err="1">
                          <a:ln>
                            <a:noFill/>
                          </a:ln>
                          <a:solidFill>
                            <a:schemeClr val="bg1"/>
                          </a:solidFill>
                          <a:effectLst/>
                          <a:latin typeface="Century Gothic" pitchFamily="34" charset="0"/>
                        </a:rPr>
                        <a:t>Itemset</a:t>
                      </a:r>
                      <a:endParaRPr kumimoji="0" lang="en-US" sz="1500" b="1" i="0" u="none" strike="noStrike" cap="none" normalizeH="0" baseline="0" dirty="0">
                        <a:ln>
                          <a:noFill/>
                        </a:ln>
                        <a:solidFill>
                          <a:schemeClr val="bg1"/>
                        </a:solidFill>
                        <a:effectLst/>
                        <a:latin typeface="Century Gothic" pitchFamily="34" charset="0"/>
                      </a:endParaRP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a:ln>
                            <a:noFill/>
                          </a:ln>
                          <a:solidFill>
                            <a:schemeClr val="bg1"/>
                          </a:solidFill>
                          <a:effectLst/>
                          <a:latin typeface="Century Gothic" pitchFamily="34" charset="0"/>
                        </a:rPr>
                        <a:t>sup</a:t>
                      </a: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87338">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{I1, I3}</a:t>
                      </a: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2</a:t>
                      </a: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5750">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I3}</a:t>
                      </a: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2</a:t>
                      </a: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I5}</a:t>
                      </a: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a:ln>
                            <a:noFill/>
                          </a:ln>
                          <a:solidFill>
                            <a:schemeClr val="tx1"/>
                          </a:solidFill>
                          <a:effectLst/>
                          <a:latin typeface="Century Gothic" pitchFamily="34" charset="0"/>
                        </a:rPr>
                        <a:t>3</a:t>
                      </a: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5750">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{I3, I5}</a:t>
                      </a: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2</a:t>
                      </a:r>
                    </a:p>
                  </a:txBody>
                  <a:tcPr marT="45700" marB="45700"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533076" name="Group 148"/>
          <p:cNvGraphicFramePr>
            <a:graphicFrameLocks noGrp="1"/>
          </p:cNvGraphicFramePr>
          <p:nvPr>
            <p:extLst>
              <p:ext uri="{D42A27DB-BD31-4B8C-83A1-F6EECF244321}">
                <p14:modId xmlns:p14="http://schemas.microsoft.com/office/powerpoint/2010/main" val="202494691"/>
              </p:ext>
            </p:extLst>
          </p:nvPr>
        </p:nvGraphicFramePr>
        <p:xfrm>
          <a:off x="1143000" y="5489575"/>
          <a:ext cx="1143000" cy="658813"/>
        </p:xfrm>
        <a:graphic>
          <a:graphicData uri="http://schemas.openxmlformats.org/drawingml/2006/table">
            <a:tbl>
              <a:tblPr/>
              <a:tblGrid>
                <a:gridCol w="1143000">
                  <a:extLst>
                    <a:ext uri="{9D8B030D-6E8A-4147-A177-3AD203B41FA5}">
                      <a16:colId xmlns:a16="http://schemas.microsoft.com/office/drawing/2014/main" val="20000"/>
                    </a:ext>
                  </a:extLst>
                </a:gridCol>
              </a:tblGrid>
              <a:tr h="311150">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err="1">
                          <a:ln>
                            <a:noFill/>
                          </a:ln>
                          <a:solidFill>
                            <a:schemeClr val="bg1"/>
                          </a:solidFill>
                          <a:effectLst/>
                          <a:latin typeface="Century Gothic" pitchFamily="34" charset="0"/>
                        </a:rPr>
                        <a:t>Itemset</a:t>
                      </a:r>
                      <a:endParaRPr kumimoji="0" lang="en-US" sz="1500" b="1" i="0" u="none" strike="noStrike" cap="none" normalizeH="0" baseline="0" dirty="0">
                        <a:ln>
                          <a:noFill/>
                        </a:ln>
                        <a:solidFill>
                          <a:schemeClr val="bg1"/>
                        </a:solidFill>
                        <a:effectLst/>
                        <a:latin typeface="Century Gothic" pitchFamily="34" charset="0"/>
                      </a:endParaRP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47663">
                <a:tc>
                  <a:txBody>
                    <a:bodyPr/>
                    <a:lstStyle/>
                    <a:p>
                      <a:pPr marL="0" marR="0" lvl="0" indent="0" algn="ctr" defTabSz="914400" rtl="0" eaLnBrk="1" fontAlgn="base" latinLnBrk="0" hangingPunct="1">
                        <a:lnSpc>
                          <a:spcPct val="9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I3, I5}</a:t>
                      </a:r>
                    </a:p>
                  </a:txBody>
                  <a:tcPr marT="45738" marB="45738"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533084" name="Group 156"/>
          <p:cNvGraphicFramePr>
            <a:graphicFrameLocks noGrp="1"/>
          </p:cNvGraphicFramePr>
          <p:nvPr>
            <p:extLst>
              <p:ext uri="{D42A27DB-BD31-4B8C-83A1-F6EECF244321}">
                <p14:modId xmlns:p14="http://schemas.microsoft.com/office/powerpoint/2010/main" val="1131953578"/>
              </p:ext>
            </p:extLst>
          </p:nvPr>
        </p:nvGraphicFramePr>
        <p:xfrm>
          <a:off x="4572000" y="5489575"/>
          <a:ext cx="1752600" cy="619126"/>
        </p:xfrm>
        <a:graphic>
          <a:graphicData uri="http://schemas.openxmlformats.org/drawingml/2006/table">
            <a:tbl>
              <a:tblPr/>
              <a:tblGrid>
                <a:gridCol w="11430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09563">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err="1">
                          <a:ln>
                            <a:noFill/>
                          </a:ln>
                          <a:solidFill>
                            <a:schemeClr val="bg1"/>
                          </a:solidFill>
                          <a:effectLst/>
                          <a:latin typeface="Century Gothic" pitchFamily="34" charset="0"/>
                        </a:rPr>
                        <a:t>Itemset</a:t>
                      </a:r>
                      <a:endParaRPr kumimoji="0" lang="en-US" sz="1500" b="1" i="0" u="none" strike="noStrike" cap="none" normalizeH="0" baseline="0" dirty="0">
                        <a:ln>
                          <a:noFill/>
                        </a:ln>
                        <a:solidFill>
                          <a:schemeClr val="bg1"/>
                        </a:solidFill>
                        <a:effectLst/>
                        <a:latin typeface="Century Gothic" pitchFamily="34" charset="0"/>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1" i="0" u="none" strike="noStrike" cap="none" normalizeH="0" baseline="0" dirty="0">
                          <a:ln>
                            <a:noFill/>
                          </a:ln>
                          <a:solidFill>
                            <a:schemeClr val="bg1"/>
                          </a:solidFill>
                          <a:effectLst/>
                          <a:latin typeface="Century Gothic" pitchFamily="34" charset="0"/>
                        </a:rPr>
                        <a:t>sup</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09563">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{I2, I3, I5}</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ts val="600"/>
                        </a:spcBef>
                        <a:spcAft>
                          <a:spcPct val="0"/>
                        </a:spcAft>
                        <a:buClr>
                          <a:schemeClr val="accent1"/>
                        </a:buClr>
                        <a:buSzPct val="76000"/>
                        <a:buFont typeface="Wingdings" pitchFamily="2" charset="2"/>
                        <a:buNone/>
                        <a:tabLst/>
                      </a:pPr>
                      <a:r>
                        <a:rPr kumimoji="0" lang="en-US" sz="1500" b="0" i="0" u="none" strike="noStrike" cap="none" normalizeH="0" baseline="0" dirty="0">
                          <a:ln>
                            <a:noFill/>
                          </a:ln>
                          <a:solidFill>
                            <a:schemeClr val="tx1"/>
                          </a:solidFill>
                          <a:effectLst/>
                          <a:latin typeface="Century Gothic" pitchFamily="34" charset="0"/>
                        </a:rPr>
                        <a:t>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6790" name="Text Box 167"/>
          <p:cNvSpPr txBox="1">
            <a:spLocks noChangeArrowheads="1"/>
          </p:cNvSpPr>
          <p:nvPr/>
        </p:nvSpPr>
        <p:spPr bwMode="auto">
          <a:xfrm>
            <a:off x="1450975" y="633413"/>
            <a:ext cx="1752600" cy="396875"/>
          </a:xfrm>
          <a:prstGeom prst="rect">
            <a:avLst/>
          </a:prstGeom>
          <a:noFill/>
          <a:ln w="9525">
            <a:noFill/>
            <a:miter lim="800000"/>
            <a:headEnd/>
            <a:tailEnd/>
          </a:ln>
        </p:spPr>
        <p:txBody>
          <a:bodyPr>
            <a:spAutoFit/>
          </a:bodyPr>
          <a:lstStyle/>
          <a:p>
            <a:pPr>
              <a:spcBef>
                <a:spcPct val="50000"/>
              </a:spcBef>
            </a:pPr>
            <a:r>
              <a:rPr lang="en-US" sz="2000" b="1">
                <a:solidFill>
                  <a:srgbClr val="CC3300"/>
                </a:solidFill>
                <a:latin typeface="Tahoma" pitchFamily="34" charset="0"/>
              </a:rPr>
              <a:t>Sup</a:t>
            </a:r>
            <a:r>
              <a:rPr lang="en-US" sz="2000" b="1" baseline="-25000">
                <a:solidFill>
                  <a:srgbClr val="CC3300"/>
                </a:solidFill>
                <a:latin typeface="Tahoma" pitchFamily="34" charset="0"/>
              </a:rPr>
              <a:t>min</a:t>
            </a:r>
            <a:r>
              <a:rPr lang="en-US" sz="2000" b="1">
                <a:solidFill>
                  <a:srgbClr val="CC3300"/>
                </a:solidFill>
                <a:latin typeface="Tahoma" pitchFamily="34" charset="0"/>
              </a:rPr>
              <a:t> = 2</a:t>
            </a:r>
          </a:p>
        </p:txBody>
      </p:sp>
      <p:cxnSp>
        <p:nvCxnSpPr>
          <p:cNvPr id="30" name="Straight Connector 29"/>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28600" y="63230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2969"/>
                                        </p:tgtEl>
                                        <p:attrNameLst>
                                          <p:attrName>style.visibility</p:attrName>
                                        </p:attrNameLst>
                                      </p:cBhvr>
                                      <p:to>
                                        <p:strVal val="visible"/>
                                      </p:to>
                                    </p:set>
                                    <p:animEffect transition="in" filter="blinds(horizontal)">
                                      <p:cBhvr>
                                        <p:cTn id="7" dur="500"/>
                                        <p:tgtEl>
                                          <p:spTgt spid="153296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3066"/>
                                        </p:tgtEl>
                                        <p:attrNameLst>
                                          <p:attrName>style.visibility</p:attrName>
                                        </p:attrNameLst>
                                      </p:cBhvr>
                                      <p:to>
                                        <p:strVal val="visible"/>
                                      </p:to>
                                    </p:set>
                                    <p:animEffect transition="in" filter="blinds(horizontal)">
                                      <p:cBhvr>
                                        <p:cTn id="10" dur="500"/>
                                        <p:tgtEl>
                                          <p:spTgt spid="17306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3064"/>
                                        </p:tgtEl>
                                        <p:attrNameLst>
                                          <p:attrName>style.visibility</p:attrName>
                                        </p:attrNameLst>
                                      </p:cBhvr>
                                      <p:to>
                                        <p:strVal val="visible"/>
                                      </p:to>
                                    </p:set>
                                    <p:animEffect transition="in" filter="blinds(horizontal)">
                                      <p:cBhvr>
                                        <p:cTn id="13" dur="500"/>
                                        <p:tgtEl>
                                          <p:spTgt spid="17306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73065"/>
                                        </p:tgtEl>
                                        <p:attrNameLst>
                                          <p:attrName>style.visibility</p:attrName>
                                        </p:attrNameLst>
                                      </p:cBhvr>
                                      <p:to>
                                        <p:strVal val="visible"/>
                                      </p:to>
                                    </p:set>
                                    <p:animEffect transition="in" filter="blinds(horizontal)">
                                      <p:cBhvr>
                                        <p:cTn id="16" dur="500"/>
                                        <p:tgtEl>
                                          <p:spTgt spid="17306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73067"/>
                                        </p:tgtEl>
                                        <p:attrNameLst>
                                          <p:attrName>style.visibility</p:attrName>
                                        </p:attrNameLst>
                                      </p:cBhvr>
                                      <p:to>
                                        <p:strVal val="visible"/>
                                      </p:to>
                                    </p:set>
                                    <p:animEffect transition="in" filter="blinds(horizontal)">
                                      <p:cBhvr>
                                        <p:cTn id="21" dur="500"/>
                                        <p:tgtEl>
                                          <p:spTgt spid="17306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73079"/>
                                        </p:tgtEl>
                                        <p:attrNameLst>
                                          <p:attrName>style.visibility</p:attrName>
                                        </p:attrNameLst>
                                      </p:cBhvr>
                                      <p:to>
                                        <p:strVal val="visible"/>
                                      </p:to>
                                    </p:set>
                                    <p:animEffect transition="in" filter="blinds(horizontal)">
                                      <p:cBhvr>
                                        <p:cTn id="24" dur="500"/>
                                        <p:tgtEl>
                                          <p:spTgt spid="173079"/>
                                        </p:tgtEl>
                                      </p:cBhvr>
                                    </p:animEffect>
                                  </p:childTnLst>
                                </p:cTn>
                              </p:par>
                              <p:par>
                                <p:cTn id="25" presetID="3" presetClass="entr" presetSubtype="10" fill="hold" nodeType="withEffect">
                                  <p:stCondLst>
                                    <p:cond delay="0"/>
                                  </p:stCondLst>
                                  <p:childTnLst>
                                    <p:set>
                                      <p:cBhvr>
                                        <p:cTn id="26" dur="1" fill="hold">
                                          <p:stCondLst>
                                            <p:cond delay="0"/>
                                          </p:stCondLst>
                                        </p:cTn>
                                        <p:tgtEl>
                                          <p:spTgt spid="1532992"/>
                                        </p:tgtEl>
                                        <p:attrNameLst>
                                          <p:attrName>style.visibility</p:attrName>
                                        </p:attrNameLst>
                                      </p:cBhvr>
                                      <p:to>
                                        <p:strVal val="visible"/>
                                      </p:to>
                                    </p:set>
                                    <p:animEffect transition="in" filter="blinds(horizontal)">
                                      <p:cBhvr>
                                        <p:cTn id="27" dur="500"/>
                                        <p:tgtEl>
                                          <p:spTgt spid="153299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3073"/>
                                        </p:tgtEl>
                                        <p:attrNameLst>
                                          <p:attrName>style.visibility</p:attrName>
                                        </p:attrNameLst>
                                      </p:cBhvr>
                                      <p:to>
                                        <p:strVal val="visible"/>
                                      </p:to>
                                    </p:set>
                                    <p:animEffect transition="in" filter="blinds(horizontal)">
                                      <p:cBhvr>
                                        <p:cTn id="32" dur="500"/>
                                        <p:tgtEl>
                                          <p:spTgt spid="173073"/>
                                        </p:tgtEl>
                                      </p:cBhvr>
                                    </p:animEffect>
                                  </p:childTnLst>
                                </p:cTn>
                              </p:par>
                              <p:par>
                                <p:cTn id="33" presetID="3" presetClass="entr" presetSubtype="10" fill="hold" nodeType="withEffect">
                                  <p:stCondLst>
                                    <p:cond delay="0"/>
                                  </p:stCondLst>
                                  <p:childTnLst>
                                    <p:set>
                                      <p:cBhvr>
                                        <p:cTn id="34" dur="1" fill="hold">
                                          <p:stCondLst>
                                            <p:cond delay="0"/>
                                          </p:stCondLst>
                                        </p:cTn>
                                        <p:tgtEl>
                                          <p:spTgt spid="1533012"/>
                                        </p:tgtEl>
                                        <p:attrNameLst>
                                          <p:attrName>style.visibility</p:attrName>
                                        </p:attrNameLst>
                                      </p:cBhvr>
                                      <p:to>
                                        <p:strVal val="visible"/>
                                      </p:to>
                                    </p:set>
                                    <p:animEffect transition="in" filter="blinds(horizontal)">
                                      <p:cBhvr>
                                        <p:cTn id="35" dur="500"/>
                                        <p:tgtEl>
                                          <p:spTgt spid="153301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3070"/>
                                        </p:tgtEl>
                                        <p:attrNameLst>
                                          <p:attrName>style.visibility</p:attrName>
                                        </p:attrNameLst>
                                      </p:cBhvr>
                                      <p:to>
                                        <p:strVal val="visible"/>
                                      </p:to>
                                    </p:set>
                                    <p:animEffect transition="in" filter="blinds(horizontal)">
                                      <p:cBhvr>
                                        <p:cTn id="38" dur="500"/>
                                        <p:tgtEl>
                                          <p:spTgt spid="17307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73071"/>
                                        </p:tgtEl>
                                        <p:attrNameLst>
                                          <p:attrName>style.visibility</p:attrName>
                                        </p:attrNameLst>
                                      </p:cBhvr>
                                      <p:to>
                                        <p:strVal val="visible"/>
                                      </p:to>
                                    </p:set>
                                    <p:animEffect transition="in" filter="blinds(horizontal)">
                                      <p:cBhvr>
                                        <p:cTn id="43" dur="500"/>
                                        <p:tgtEl>
                                          <p:spTgt spid="17307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73072"/>
                                        </p:tgtEl>
                                        <p:attrNameLst>
                                          <p:attrName>style.visibility</p:attrName>
                                        </p:attrNameLst>
                                      </p:cBhvr>
                                      <p:to>
                                        <p:strVal val="visible"/>
                                      </p:to>
                                    </p:set>
                                    <p:animEffect transition="in" filter="blinds(horizontal)">
                                      <p:cBhvr>
                                        <p:cTn id="46" dur="500"/>
                                        <p:tgtEl>
                                          <p:spTgt spid="173072"/>
                                        </p:tgtEl>
                                      </p:cBhvr>
                                    </p:animEffect>
                                  </p:childTnLst>
                                </p:cTn>
                              </p:par>
                              <p:par>
                                <p:cTn id="47" presetID="3" presetClass="entr" presetSubtype="10" fill="hold" nodeType="withEffect">
                                  <p:stCondLst>
                                    <p:cond delay="0"/>
                                  </p:stCondLst>
                                  <p:childTnLst>
                                    <p:set>
                                      <p:cBhvr>
                                        <p:cTn id="48" dur="1" fill="hold">
                                          <p:stCondLst>
                                            <p:cond delay="0"/>
                                          </p:stCondLst>
                                        </p:cTn>
                                        <p:tgtEl>
                                          <p:spTgt spid="1533030"/>
                                        </p:tgtEl>
                                        <p:attrNameLst>
                                          <p:attrName>style.visibility</p:attrName>
                                        </p:attrNameLst>
                                      </p:cBhvr>
                                      <p:to>
                                        <p:strVal val="visible"/>
                                      </p:to>
                                    </p:set>
                                    <p:animEffect transition="in" filter="blinds(horizontal)">
                                      <p:cBhvr>
                                        <p:cTn id="49" dur="500"/>
                                        <p:tgtEl>
                                          <p:spTgt spid="153303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73069"/>
                                        </p:tgtEl>
                                        <p:attrNameLst>
                                          <p:attrName>style.visibility</p:attrName>
                                        </p:attrNameLst>
                                      </p:cBhvr>
                                      <p:to>
                                        <p:strVal val="visible"/>
                                      </p:to>
                                    </p:set>
                                    <p:animEffect transition="in" filter="blinds(horizontal)">
                                      <p:cBhvr>
                                        <p:cTn id="52" dur="500"/>
                                        <p:tgtEl>
                                          <p:spTgt spid="17306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3080"/>
                                        </p:tgtEl>
                                        <p:attrNameLst>
                                          <p:attrName>style.visibility</p:attrName>
                                        </p:attrNameLst>
                                      </p:cBhvr>
                                      <p:to>
                                        <p:strVal val="visible"/>
                                      </p:to>
                                    </p:set>
                                    <p:animEffect transition="in" filter="blinds(horizontal)">
                                      <p:cBhvr>
                                        <p:cTn id="57" dur="500"/>
                                        <p:tgtEl>
                                          <p:spTgt spid="173080"/>
                                        </p:tgtEl>
                                      </p:cBhvr>
                                    </p:animEffect>
                                  </p:childTnLst>
                                </p:cTn>
                              </p:par>
                              <p:par>
                                <p:cTn id="58" presetID="3" presetClass="entr" presetSubtype="10" fill="hold" nodeType="withEffect">
                                  <p:stCondLst>
                                    <p:cond delay="0"/>
                                  </p:stCondLst>
                                  <p:childTnLst>
                                    <p:set>
                                      <p:cBhvr>
                                        <p:cTn id="59" dur="1" fill="hold">
                                          <p:stCondLst>
                                            <p:cond delay="0"/>
                                          </p:stCondLst>
                                        </p:cTn>
                                        <p:tgtEl>
                                          <p:spTgt spid="1533056"/>
                                        </p:tgtEl>
                                        <p:attrNameLst>
                                          <p:attrName>style.visibility</p:attrName>
                                        </p:attrNameLst>
                                      </p:cBhvr>
                                      <p:to>
                                        <p:strVal val="visible"/>
                                      </p:to>
                                    </p:set>
                                    <p:animEffect transition="in" filter="blinds(horizontal)">
                                      <p:cBhvr>
                                        <p:cTn id="60" dur="500"/>
                                        <p:tgtEl>
                                          <p:spTgt spid="153305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73068"/>
                                        </p:tgtEl>
                                        <p:attrNameLst>
                                          <p:attrName>style.visibility</p:attrName>
                                        </p:attrNameLst>
                                      </p:cBhvr>
                                      <p:to>
                                        <p:strVal val="visible"/>
                                      </p:to>
                                    </p:set>
                                    <p:animEffect transition="in" filter="blinds(horizontal)">
                                      <p:cBhvr>
                                        <p:cTn id="63" dur="500"/>
                                        <p:tgtEl>
                                          <p:spTgt spid="173068"/>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73075"/>
                                        </p:tgtEl>
                                        <p:attrNameLst>
                                          <p:attrName>style.visibility</p:attrName>
                                        </p:attrNameLst>
                                      </p:cBhvr>
                                      <p:to>
                                        <p:strVal val="visible"/>
                                      </p:to>
                                    </p:set>
                                    <p:animEffect transition="in" filter="blinds(horizontal)">
                                      <p:cBhvr>
                                        <p:cTn id="68" dur="500"/>
                                        <p:tgtEl>
                                          <p:spTgt spid="173075"/>
                                        </p:tgtEl>
                                      </p:cBhvr>
                                    </p:animEffect>
                                  </p:childTnLst>
                                </p:cTn>
                              </p:par>
                              <p:par>
                                <p:cTn id="69" presetID="3" presetClass="entr" presetSubtype="10" fill="hold" nodeType="withEffect">
                                  <p:stCondLst>
                                    <p:cond delay="0"/>
                                  </p:stCondLst>
                                  <p:childTnLst>
                                    <p:set>
                                      <p:cBhvr>
                                        <p:cTn id="70" dur="1" fill="hold">
                                          <p:stCondLst>
                                            <p:cond delay="0"/>
                                          </p:stCondLst>
                                        </p:cTn>
                                        <p:tgtEl>
                                          <p:spTgt spid="1533076"/>
                                        </p:tgtEl>
                                        <p:attrNameLst>
                                          <p:attrName>style.visibility</p:attrName>
                                        </p:attrNameLst>
                                      </p:cBhvr>
                                      <p:to>
                                        <p:strVal val="visible"/>
                                      </p:to>
                                    </p:set>
                                    <p:animEffect transition="in" filter="blinds(horizontal)">
                                      <p:cBhvr>
                                        <p:cTn id="71" dur="500"/>
                                        <p:tgtEl>
                                          <p:spTgt spid="1533076"/>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173078"/>
                                        </p:tgtEl>
                                        <p:attrNameLst>
                                          <p:attrName>style.visibility</p:attrName>
                                        </p:attrNameLst>
                                      </p:cBhvr>
                                      <p:to>
                                        <p:strVal val="visible"/>
                                      </p:to>
                                    </p:set>
                                    <p:animEffect transition="in" filter="blinds(horizontal)">
                                      <p:cBhvr>
                                        <p:cTn id="74" dur="500"/>
                                        <p:tgtEl>
                                          <p:spTgt spid="173078"/>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73076"/>
                                        </p:tgtEl>
                                        <p:attrNameLst>
                                          <p:attrName>style.visibility</p:attrName>
                                        </p:attrNameLst>
                                      </p:cBhvr>
                                      <p:to>
                                        <p:strVal val="visible"/>
                                      </p:to>
                                    </p:set>
                                    <p:animEffect transition="in" filter="blinds(horizontal)">
                                      <p:cBhvr>
                                        <p:cTn id="79" dur="500"/>
                                        <p:tgtEl>
                                          <p:spTgt spid="173076"/>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173077"/>
                                        </p:tgtEl>
                                        <p:attrNameLst>
                                          <p:attrName>style.visibility</p:attrName>
                                        </p:attrNameLst>
                                      </p:cBhvr>
                                      <p:to>
                                        <p:strVal val="visible"/>
                                      </p:to>
                                    </p:set>
                                    <p:animEffect transition="in" filter="blinds(horizontal)">
                                      <p:cBhvr>
                                        <p:cTn id="82" dur="500"/>
                                        <p:tgtEl>
                                          <p:spTgt spid="173077"/>
                                        </p:tgtEl>
                                      </p:cBhvr>
                                    </p:animEffect>
                                  </p:childTnLst>
                                </p:cTn>
                              </p:par>
                              <p:par>
                                <p:cTn id="83" presetID="3" presetClass="entr" presetSubtype="10" fill="hold" nodeType="withEffect">
                                  <p:stCondLst>
                                    <p:cond delay="0"/>
                                  </p:stCondLst>
                                  <p:childTnLst>
                                    <p:set>
                                      <p:cBhvr>
                                        <p:cTn id="84" dur="1" fill="hold">
                                          <p:stCondLst>
                                            <p:cond delay="0"/>
                                          </p:stCondLst>
                                        </p:cTn>
                                        <p:tgtEl>
                                          <p:spTgt spid="1533084"/>
                                        </p:tgtEl>
                                        <p:attrNameLst>
                                          <p:attrName>style.visibility</p:attrName>
                                        </p:attrNameLst>
                                      </p:cBhvr>
                                      <p:to>
                                        <p:strVal val="visible"/>
                                      </p:to>
                                    </p:set>
                                    <p:animEffect transition="in" filter="blinds(horizontal)">
                                      <p:cBhvr>
                                        <p:cTn id="85" dur="500"/>
                                        <p:tgtEl>
                                          <p:spTgt spid="1533084"/>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73074"/>
                                        </p:tgtEl>
                                        <p:attrNameLst>
                                          <p:attrName>style.visibility</p:attrName>
                                        </p:attrNameLst>
                                      </p:cBhvr>
                                      <p:to>
                                        <p:strVal val="visible"/>
                                      </p:to>
                                    </p:set>
                                    <p:animEffect transition="in" filter="blinds(horizontal)">
                                      <p:cBhvr>
                                        <p:cTn id="88" dur="500"/>
                                        <p:tgtEl>
                                          <p:spTgt spid="17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4" grpId="0"/>
      <p:bldP spid="173065" grpId="0" animBg="1"/>
      <p:bldP spid="173066" grpId="0"/>
      <p:bldP spid="173067" grpId="0"/>
      <p:bldP spid="173068" grpId="0"/>
      <p:bldP spid="173069" grpId="0"/>
      <p:bldP spid="173070" grpId="0"/>
      <p:bldP spid="173071" grpId="0" animBg="1"/>
      <p:bldP spid="173072" grpId="0"/>
      <p:bldP spid="173073" grpId="0" animBg="1"/>
      <p:bldP spid="173074" grpId="0" animBg="1"/>
      <p:bldP spid="173075" grpId="0"/>
      <p:bldP spid="173076" grpId="0"/>
      <p:bldP spid="173077" grpId="0"/>
      <p:bldP spid="173078" grpId="0" animBg="1"/>
      <p:bldP spid="173079" grpId="0" animBg="1"/>
      <p:bldP spid="17308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idx="4294967295"/>
          </p:nvPr>
        </p:nvSpPr>
        <p:spPr>
          <a:xfrm>
            <a:off x="457200" y="152400"/>
            <a:ext cx="8229600" cy="539750"/>
          </a:xfrm>
        </p:spPr>
        <p:txBody>
          <a:bodyPr/>
          <a:lstStyle/>
          <a:p>
            <a:pPr algn="ctr"/>
            <a:r>
              <a:rPr lang="en-US" sz="2900" b="1">
                <a:solidFill>
                  <a:schemeClr val="tx1"/>
                </a:solidFill>
              </a:rPr>
              <a:t>Apriori Algorithm</a:t>
            </a:r>
          </a:p>
        </p:txBody>
      </p:sp>
      <p:sp>
        <p:nvSpPr>
          <p:cNvPr id="27650" name="Rectangle 3"/>
          <p:cNvSpPr>
            <a:spLocks noGrp="1"/>
          </p:cNvSpPr>
          <p:nvPr>
            <p:ph type="body" idx="4294967295"/>
          </p:nvPr>
        </p:nvSpPr>
        <p:spPr/>
        <p:txBody>
          <a:bodyPr/>
          <a:lstStyle/>
          <a:p>
            <a:pPr eaLnBrk="1" hangingPunct="1">
              <a:lnSpc>
                <a:spcPct val="110000"/>
              </a:lnSpc>
              <a:buFont typeface="Wingdings 3" pitchFamily="18" charset="2"/>
              <a:buNone/>
            </a:pPr>
            <a:r>
              <a:rPr lang="en-US" sz="2400" i="1" dirty="0"/>
              <a:t>C</a:t>
            </a:r>
            <a:r>
              <a:rPr lang="en-US" sz="2400" i="1" baseline="-25000" dirty="0"/>
              <a:t>k</a:t>
            </a:r>
            <a:r>
              <a:rPr lang="en-US" sz="2400" dirty="0"/>
              <a:t>: Candidate </a:t>
            </a:r>
            <a:r>
              <a:rPr lang="en-US" sz="2400" dirty="0" err="1"/>
              <a:t>itemset</a:t>
            </a:r>
            <a:r>
              <a:rPr lang="en-US" sz="2400" dirty="0"/>
              <a:t> of size k</a:t>
            </a:r>
          </a:p>
          <a:p>
            <a:pPr eaLnBrk="1" hangingPunct="1">
              <a:lnSpc>
                <a:spcPct val="110000"/>
              </a:lnSpc>
              <a:spcBef>
                <a:spcPct val="0"/>
              </a:spcBef>
              <a:buFont typeface="Wingdings 3" pitchFamily="18" charset="2"/>
              <a:buNone/>
            </a:pPr>
            <a:r>
              <a:rPr lang="en-US" sz="2400" i="1" dirty="0" err="1"/>
              <a:t>L</a:t>
            </a:r>
            <a:r>
              <a:rPr lang="en-US" sz="2400" i="1" baseline="-25000" dirty="0" err="1"/>
              <a:t>k</a:t>
            </a:r>
            <a:r>
              <a:rPr lang="en-US" sz="2400" dirty="0"/>
              <a:t> : frequent </a:t>
            </a:r>
            <a:r>
              <a:rPr lang="en-US" sz="2400" dirty="0" err="1"/>
              <a:t>itemset</a:t>
            </a:r>
            <a:r>
              <a:rPr lang="en-US" sz="2400" dirty="0"/>
              <a:t> of size k</a:t>
            </a:r>
          </a:p>
          <a:p>
            <a:pPr eaLnBrk="1" hangingPunct="1">
              <a:lnSpc>
                <a:spcPct val="110000"/>
              </a:lnSpc>
              <a:spcBef>
                <a:spcPct val="0"/>
              </a:spcBef>
              <a:buFont typeface="Wingdings 3" pitchFamily="18" charset="2"/>
              <a:buNone/>
            </a:pPr>
            <a:endParaRPr lang="en-US" sz="2400" dirty="0"/>
          </a:p>
          <a:p>
            <a:pPr eaLnBrk="1" hangingPunct="1">
              <a:lnSpc>
                <a:spcPct val="110000"/>
              </a:lnSpc>
              <a:spcBef>
                <a:spcPct val="0"/>
              </a:spcBef>
              <a:buFont typeface="Wingdings 3" pitchFamily="18" charset="2"/>
              <a:buNone/>
            </a:pPr>
            <a:r>
              <a:rPr lang="en-US" sz="2400" i="1" dirty="0"/>
              <a:t>L</a:t>
            </a:r>
            <a:r>
              <a:rPr lang="en-US" sz="2400" i="1" baseline="-25000" dirty="0"/>
              <a:t>1</a:t>
            </a:r>
            <a:r>
              <a:rPr lang="en-US" sz="2400" dirty="0"/>
              <a:t> = {frequent items};</a:t>
            </a:r>
          </a:p>
          <a:p>
            <a:pPr eaLnBrk="1" hangingPunct="1">
              <a:lnSpc>
                <a:spcPct val="110000"/>
              </a:lnSpc>
              <a:spcBef>
                <a:spcPct val="0"/>
              </a:spcBef>
              <a:buFont typeface="Wingdings 3" pitchFamily="18" charset="2"/>
              <a:buNone/>
            </a:pPr>
            <a:r>
              <a:rPr lang="en-US" sz="2400" b="1" dirty="0">
                <a:solidFill>
                  <a:srgbClr val="0070C0"/>
                </a:solidFill>
              </a:rPr>
              <a:t>for</a:t>
            </a:r>
            <a:r>
              <a:rPr lang="en-US" sz="2400" b="1" dirty="0"/>
              <a:t> </a:t>
            </a:r>
            <a:r>
              <a:rPr lang="en-US" sz="2400" dirty="0"/>
              <a:t>(</a:t>
            </a:r>
            <a:r>
              <a:rPr lang="en-US" sz="2400" i="1" dirty="0"/>
              <a:t>k</a:t>
            </a:r>
            <a:r>
              <a:rPr lang="en-US" sz="2400" dirty="0"/>
              <a:t> = 1; </a:t>
            </a:r>
            <a:r>
              <a:rPr lang="en-US" sz="2400" i="1" dirty="0" err="1"/>
              <a:t>L</a:t>
            </a:r>
            <a:r>
              <a:rPr lang="en-US" sz="2400" i="1" baseline="-25000" dirty="0" err="1"/>
              <a:t>k</a:t>
            </a:r>
            <a:r>
              <a:rPr lang="en-US" sz="2400" dirty="0"/>
              <a:t> !=</a:t>
            </a:r>
            <a:r>
              <a:rPr lang="en-US" sz="2400" dirty="0">
                <a:sym typeface="Symbol" pitchFamily="18" charset="2"/>
              </a:rPr>
              <a:t></a:t>
            </a:r>
            <a:r>
              <a:rPr lang="en-US" sz="2400" dirty="0"/>
              <a:t>; </a:t>
            </a:r>
            <a:r>
              <a:rPr lang="en-US" sz="2400" i="1" dirty="0"/>
              <a:t>k</a:t>
            </a:r>
            <a:r>
              <a:rPr lang="en-US" sz="2400" dirty="0"/>
              <a:t>++) </a:t>
            </a:r>
            <a:r>
              <a:rPr lang="en-US" sz="2400" b="1" dirty="0">
                <a:solidFill>
                  <a:srgbClr val="0070C0"/>
                </a:solidFill>
              </a:rPr>
              <a:t>do begin</a:t>
            </a:r>
          </a:p>
          <a:p>
            <a:pPr eaLnBrk="1" hangingPunct="1">
              <a:lnSpc>
                <a:spcPct val="110000"/>
              </a:lnSpc>
              <a:spcBef>
                <a:spcPct val="0"/>
              </a:spcBef>
              <a:buFont typeface="Wingdings 3" pitchFamily="18" charset="2"/>
              <a:buNone/>
            </a:pPr>
            <a:r>
              <a:rPr lang="en-US" sz="2400" dirty="0"/>
              <a:t>    </a:t>
            </a:r>
            <a:r>
              <a:rPr lang="en-US" sz="2400" i="1" dirty="0"/>
              <a:t>C</a:t>
            </a:r>
            <a:r>
              <a:rPr lang="en-US" sz="2400" i="1" baseline="-25000" dirty="0"/>
              <a:t>k+1</a:t>
            </a:r>
            <a:r>
              <a:rPr lang="en-US" sz="2400" dirty="0"/>
              <a:t> = candidates generated from </a:t>
            </a:r>
            <a:r>
              <a:rPr lang="en-US" sz="2400" i="1" dirty="0" err="1"/>
              <a:t>L</a:t>
            </a:r>
            <a:r>
              <a:rPr lang="en-US" sz="2400" i="1" baseline="-25000" dirty="0" err="1"/>
              <a:t>k</a:t>
            </a:r>
            <a:r>
              <a:rPr lang="en-US" sz="2400" dirty="0"/>
              <a:t>;</a:t>
            </a:r>
          </a:p>
          <a:p>
            <a:pPr eaLnBrk="1" hangingPunct="1">
              <a:lnSpc>
                <a:spcPct val="110000"/>
              </a:lnSpc>
              <a:spcBef>
                <a:spcPct val="0"/>
              </a:spcBef>
              <a:buFont typeface="Wingdings 3" pitchFamily="18" charset="2"/>
              <a:buNone/>
            </a:pPr>
            <a:r>
              <a:rPr lang="en-US" sz="2400" dirty="0"/>
              <a:t>    </a:t>
            </a:r>
            <a:r>
              <a:rPr lang="en-US" sz="2400" b="1" dirty="0">
                <a:solidFill>
                  <a:srgbClr val="0070C0"/>
                </a:solidFill>
              </a:rPr>
              <a:t>for each</a:t>
            </a:r>
            <a:r>
              <a:rPr lang="en-US" sz="2400" dirty="0"/>
              <a:t> transaction </a:t>
            </a:r>
            <a:r>
              <a:rPr lang="en-US" sz="2400" i="1" dirty="0"/>
              <a:t>t</a:t>
            </a:r>
            <a:r>
              <a:rPr lang="en-US" sz="2400" dirty="0"/>
              <a:t> in database </a:t>
            </a:r>
            <a:r>
              <a:rPr lang="en-US" sz="2400" b="1" dirty="0">
                <a:solidFill>
                  <a:srgbClr val="0070C0"/>
                </a:solidFill>
              </a:rPr>
              <a:t>do</a:t>
            </a:r>
          </a:p>
          <a:p>
            <a:pPr lvl="1" eaLnBrk="1" hangingPunct="1">
              <a:lnSpc>
                <a:spcPct val="110000"/>
              </a:lnSpc>
              <a:spcBef>
                <a:spcPct val="0"/>
              </a:spcBef>
              <a:buFont typeface="Wingdings 3" pitchFamily="18" charset="2"/>
              <a:buNone/>
            </a:pPr>
            <a:r>
              <a:rPr lang="en-US" dirty="0"/>
              <a:t>  </a:t>
            </a:r>
            <a:r>
              <a:rPr lang="en-US" i="1" dirty="0">
                <a:solidFill>
                  <a:schemeClr val="tx1"/>
                </a:solidFill>
              </a:rPr>
              <a:t>increment the count of all candidates in C</a:t>
            </a:r>
            <a:r>
              <a:rPr lang="en-US" i="1" baseline="-25000" dirty="0">
                <a:solidFill>
                  <a:schemeClr val="tx1"/>
                </a:solidFill>
              </a:rPr>
              <a:t>k+1</a:t>
            </a:r>
            <a:r>
              <a:rPr lang="en-US" i="1" dirty="0">
                <a:solidFill>
                  <a:schemeClr val="tx1"/>
                </a:solidFill>
              </a:rPr>
              <a:t> that are contained in t</a:t>
            </a:r>
          </a:p>
          <a:p>
            <a:pPr eaLnBrk="1" hangingPunct="1">
              <a:lnSpc>
                <a:spcPct val="110000"/>
              </a:lnSpc>
              <a:spcBef>
                <a:spcPct val="0"/>
              </a:spcBef>
              <a:buFont typeface="Wingdings 3" pitchFamily="18" charset="2"/>
              <a:buNone/>
            </a:pPr>
            <a:r>
              <a:rPr lang="en-US" sz="2400" dirty="0"/>
              <a:t>    </a:t>
            </a:r>
            <a:r>
              <a:rPr lang="en-US" sz="2400" i="1" dirty="0"/>
              <a:t>L</a:t>
            </a:r>
            <a:r>
              <a:rPr lang="en-US" sz="2400" i="1" baseline="-25000" dirty="0"/>
              <a:t>k+1</a:t>
            </a:r>
            <a:r>
              <a:rPr lang="en-US" sz="2400" dirty="0"/>
              <a:t>  = candidates in </a:t>
            </a:r>
            <a:r>
              <a:rPr lang="en-US" sz="2400" i="1" dirty="0"/>
              <a:t>C</a:t>
            </a:r>
            <a:r>
              <a:rPr lang="en-US" sz="2400" i="1" baseline="-25000" dirty="0"/>
              <a:t>k+1</a:t>
            </a:r>
            <a:r>
              <a:rPr lang="en-US" sz="2400" dirty="0"/>
              <a:t> with </a:t>
            </a:r>
            <a:r>
              <a:rPr lang="en-US" sz="2400" dirty="0" err="1"/>
              <a:t>min_support</a:t>
            </a:r>
            <a:endParaRPr lang="en-US" sz="2400" dirty="0"/>
          </a:p>
          <a:p>
            <a:pPr eaLnBrk="1" hangingPunct="1">
              <a:lnSpc>
                <a:spcPct val="110000"/>
              </a:lnSpc>
              <a:spcBef>
                <a:spcPct val="0"/>
              </a:spcBef>
              <a:buFont typeface="Wingdings 3" pitchFamily="18" charset="2"/>
              <a:buNone/>
            </a:pPr>
            <a:r>
              <a:rPr lang="en-US" sz="2400" dirty="0"/>
              <a:t>   </a:t>
            </a:r>
            <a:r>
              <a:rPr lang="en-US" sz="2400" b="1" dirty="0">
                <a:solidFill>
                  <a:srgbClr val="F83F24"/>
                </a:solidFill>
              </a:rPr>
              <a:t> </a:t>
            </a:r>
            <a:r>
              <a:rPr lang="en-US" sz="2400" b="1" dirty="0">
                <a:solidFill>
                  <a:srgbClr val="0070C0"/>
                </a:solidFill>
              </a:rPr>
              <a:t>end</a:t>
            </a:r>
          </a:p>
          <a:p>
            <a:pPr eaLnBrk="1" hangingPunct="1">
              <a:lnSpc>
                <a:spcPct val="110000"/>
              </a:lnSpc>
              <a:spcBef>
                <a:spcPct val="0"/>
              </a:spcBef>
              <a:buFont typeface="Wingdings 3" pitchFamily="18" charset="2"/>
              <a:buNone/>
            </a:pPr>
            <a:r>
              <a:rPr lang="en-US" sz="2400" b="1" dirty="0">
                <a:solidFill>
                  <a:srgbClr val="0070C0"/>
                </a:solidFill>
              </a:rPr>
              <a:t>return</a:t>
            </a:r>
            <a:r>
              <a:rPr lang="en-US" sz="2400" dirty="0"/>
              <a:t> </a:t>
            </a:r>
            <a:r>
              <a:rPr lang="en-US" sz="2400" dirty="0">
                <a:sym typeface="Symbol" pitchFamily="18" charset="2"/>
              </a:rPr>
              <a:t></a:t>
            </a:r>
            <a:r>
              <a:rPr lang="en-US" sz="2400" i="1" baseline="-25000" dirty="0"/>
              <a:t>k</a:t>
            </a:r>
            <a:r>
              <a:rPr lang="en-US" sz="2400" dirty="0"/>
              <a:t> </a:t>
            </a:r>
            <a:r>
              <a:rPr lang="en-US" sz="2400" i="1" dirty="0" err="1"/>
              <a:t>L</a:t>
            </a:r>
            <a:r>
              <a:rPr lang="en-US" sz="2400" i="1" baseline="-25000" dirty="0" err="1"/>
              <a:t>k</a:t>
            </a:r>
            <a:r>
              <a:rPr lang="en-US" sz="2400" dirty="0"/>
              <a:t>;</a:t>
            </a:r>
          </a:p>
          <a:p>
            <a:endParaRPr lang="en-US" sz="2400" dirty="0"/>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idx="4294967295"/>
          </p:nvPr>
        </p:nvSpPr>
        <p:spPr>
          <a:xfrm>
            <a:off x="357188" y="152400"/>
            <a:ext cx="8229600" cy="500063"/>
          </a:xfrm>
        </p:spPr>
        <p:txBody>
          <a:bodyPr/>
          <a:lstStyle/>
          <a:p>
            <a:pPr algn="ctr"/>
            <a:r>
              <a:rPr lang="en-US" sz="3200" b="1" dirty="0">
                <a:solidFill>
                  <a:srgbClr val="3333FF"/>
                </a:solidFill>
                <a:latin typeface="+mn-lt"/>
              </a:rPr>
              <a:t>Candidate Generation</a:t>
            </a:r>
          </a:p>
        </p:txBody>
      </p:sp>
      <p:sp>
        <p:nvSpPr>
          <p:cNvPr id="3" name="Content Placeholder 2"/>
          <p:cNvSpPr>
            <a:spLocks noGrp="1"/>
          </p:cNvSpPr>
          <p:nvPr>
            <p:ph sz="quarter" idx="4294967295"/>
          </p:nvPr>
        </p:nvSpPr>
        <p:spPr>
          <a:xfrm>
            <a:off x="323850" y="1066800"/>
            <a:ext cx="8769350" cy="5386388"/>
          </a:xfrm>
        </p:spPr>
        <p:txBody>
          <a:bodyPr/>
          <a:lstStyle/>
          <a:p>
            <a:pPr>
              <a:buClr>
                <a:srgbClr val="0070C0"/>
              </a:buClr>
              <a:buFont typeface="Wingdings 3" pitchFamily="18" charset="2"/>
              <a:buNone/>
            </a:pPr>
            <a:endParaRPr lang="en-US" sz="2400" dirty="0"/>
          </a:p>
          <a:p>
            <a:pPr>
              <a:buClr>
                <a:srgbClr val="0070C0"/>
              </a:buClr>
            </a:pPr>
            <a:r>
              <a:rPr lang="en-US" sz="2400" dirty="0"/>
              <a:t>How to generate candidates? </a:t>
            </a:r>
          </a:p>
          <a:p>
            <a:pPr lvl="1">
              <a:buClr>
                <a:srgbClr val="0070C0"/>
              </a:buClr>
              <a:buFont typeface="Wingdings 3" pitchFamily="18" charset="2"/>
              <a:buChar char="&quot;"/>
            </a:pPr>
            <a:r>
              <a:rPr lang="en-US" dirty="0">
                <a:solidFill>
                  <a:schemeClr val="tx1"/>
                </a:solidFill>
                <a:ea typeface="宋体"/>
                <a:cs typeface="宋体"/>
              </a:rPr>
              <a:t>Step 1: self-joining </a:t>
            </a:r>
            <a:r>
              <a:rPr lang="en-US" dirty="0" err="1">
                <a:solidFill>
                  <a:schemeClr val="tx1"/>
                </a:solidFill>
                <a:ea typeface="宋体"/>
                <a:cs typeface="宋体"/>
              </a:rPr>
              <a:t>L</a:t>
            </a:r>
            <a:r>
              <a:rPr lang="en-US" baseline="-25000" dirty="0" err="1">
                <a:solidFill>
                  <a:schemeClr val="tx1"/>
                </a:solidFill>
                <a:ea typeface="宋体"/>
                <a:cs typeface="宋体"/>
              </a:rPr>
              <a:t>k</a:t>
            </a:r>
            <a:endParaRPr lang="en-US" altLang="zh-CN" baseline="-25000" dirty="0">
              <a:solidFill>
                <a:schemeClr val="tx1"/>
              </a:solidFill>
              <a:ea typeface="宋体"/>
              <a:cs typeface="宋体"/>
            </a:endParaRPr>
          </a:p>
          <a:p>
            <a:pPr lvl="1">
              <a:buClr>
                <a:srgbClr val="0070C0"/>
              </a:buClr>
              <a:buFont typeface="Wingdings 3" pitchFamily="18" charset="2"/>
              <a:buChar char="&quot;"/>
            </a:pPr>
            <a:r>
              <a:rPr lang="en-US" dirty="0">
                <a:solidFill>
                  <a:schemeClr val="tx1"/>
                </a:solidFill>
                <a:ea typeface="宋体"/>
                <a:cs typeface="宋体"/>
              </a:rPr>
              <a:t>Step 2: pruning</a:t>
            </a:r>
            <a:endParaRPr lang="en-US" altLang="zh-CN" dirty="0">
              <a:solidFill>
                <a:schemeClr val="tx1"/>
              </a:solidFill>
              <a:ea typeface="宋体"/>
              <a:cs typeface="宋体"/>
            </a:endParaRPr>
          </a:p>
          <a:p>
            <a:pPr>
              <a:buClr>
                <a:srgbClr val="0070C0"/>
              </a:buClr>
            </a:pPr>
            <a:endParaRPr lang="en-US" altLang="zh-CN" sz="2400" b="1" i="1" dirty="0">
              <a:solidFill>
                <a:srgbClr val="660066"/>
              </a:solidFill>
              <a:ea typeface="宋体"/>
              <a:cs typeface="宋体"/>
            </a:endParaRPr>
          </a:p>
          <a:p>
            <a:pPr marL="0" indent="0">
              <a:buNone/>
            </a:pPr>
            <a:endParaRPr lang="en-US" sz="2400" dirty="0"/>
          </a:p>
          <a:p>
            <a:pPr marL="0" indent="0">
              <a:buNone/>
            </a:pPr>
            <a:r>
              <a:rPr lang="en-US" sz="2400" dirty="0">
                <a:solidFill>
                  <a:srgbClr val="660066"/>
                </a:solidFill>
              </a:rPr>
              <a:t>Join </a:t>
            </a:r>
            <a:r>
              <a:rPr lang="en-US" sz="2400" dirty="0" err="1">
                <a:solidFill>
                  <a:srgbClr val="660066"/>
                </a:solidFill>
              </a:rPr>
              <a:t>L</a:t>
            </a:r>
            <a:r>
              <a:rPr lang="en-US" sz="2400" baseline="-25000" dirty="0" err="1">
                <a:solidFill>
                  <a:srgbClr val="660066"/>
                </a:solidFill>
              </a:rPr>
              <a:t>k</a:t>
            </a:r>
            <a:r>
              <a:rPr lang="en-US" sz="2400" dirty="0">
                <a:solidFill>
                  <a:srgbClr val="660066"/>
                </a:solidFill>
              </a:rPr>
              <a:t> p with </a:t>
            </a:r>
            <a:r>
              <a:rPr lang="en-US" sz="2400" dirty="0" err="1">
                <a:solidFill>
                  <a:srgbClr val="660066"/>
                </a:solidFill>
              </a:rPr>
              <a:t>L</a:t>
            </a:r>
            <a:r>
              <a:rPr lang="en-US" sz="2400" baseline="-25000" dirty="0" err="1">
                <a:solidFill>
                  <a:srgbClr val="660066"/>
                </a:solidFill>
              </a:rPr>
              <a:t>k</a:t>
            </a:r>
            <a:r>
              <a:rPr lang="en-US" sz="2400" baseline="-25000" dirty="0">
                <a:solidFill>
                  <a:srgbClr val="660066"/>
                </a:solidFill>
              </a:rPr>
              <a:t> </a:t>
            </a:r>
            <a:r>
              <a:rPr lang="en-US" sz="2400" dirty="0">
                <a:solidFill>
                  <a:srgbClr val="660066"/>
                </a:solidFill>
              </a:rPr>
              <a:t>q, as follows: </a:t>
            </a:r>
          </a:p>
          <a:p>
            <a:pPr marL="0" indent="0">
              <a:buNone/>
            </a:pPr>
            <a:r>
              <a:rPr lang="en-US" sz="2400" b="1" dirty="0"/>
              <a:t>insert</a:t>
            </a:r>
            <a:r>
              <a:rPr lang="en-US" sz="2400" dirty="0"/>
              <a:t> into C</a:t>
            </a:r>
            <a:r>
              <a:rPr lang="en-US" sz="2400" baseline="-25000" dirty="0"/>
              <a:t>k+1</a:t>
            </a:r>
            <a:r>
              <a:rPr lang="en-US" sz="2400" dirty="0"/>
              <a:t> </a:t>
            </a:r>
          </a:p>
          <a:p>
            <a:pPr marL="0" indent="0">
              <a:buNone/>
            </a:pPr>
            <a:r>
              <a:rPr lang="en-US" sz="2400" b="1" dirty="0"/>
              <a:t>select</a:t>
            </a:r>
            <a:r>
              <a:rPr lang="en-US" sz="2400" dirty="0"/>
              <a:t> {</a:t>
            </a:r>
            <a:r>
              <a:rPr lang="en-US" sz="2400" dirty="0" err="1"/>
              <a:t>p.item</a:t>
            </a:r>
            <a:r>
              <a:rPr lang="en-US" sz="2400" baseline="-25000" dirty="0" err="1"/>
              <a:t>i</a:t>
            </a:r>
            <a:r>
              <a:rPr lang="en-US" sz="2400" dirty="0"/>
              <a:t>}</a:t>
            </a:r>
            <a:r>
              <a:rPr lang="en-US" sz="2400" baseline="-25000" dirty="0"/>
              <a:t>{1,..,k-1}</a:t>
            </a:r>
            <a:r>
              <a:rPr lang="en-US" sz="2400" dirty="0"/>
              <a:t>, </a:t>
            </a:r>
            <a:r>
              <a:rPr lang="en-US" sz="2400" dirty="0" err="1"/>
              <a:t>p.item</a:t>
            </a:r>
            <a:r>
              <a:rPr lang="en-US" sz="2400" baseline="-25000" dirty="0" err="1"/>
              <a:t>k</a:t>
            </a:r>
            <a:r>
              <a:rPr lang="en-US" sz="2400" dirty="0"/>
              <a:t>, </a:t>
            </a:r>
            <a:r>
              <a:rPr lang="en-US" sz="2400" dirty="0" err="1"/>
              <a:t>q.item</a:t>
            </a:r>
            <a:r>
              <a:rPr lang="en-US" sz="2400" baseline="-25000" dirty="0" err="1"/>
              <a:t>k</a:t>
            </a:r>
            <a:r>
              <a:rPr lang="en-US" sz="2400" dirty="0"/>
              <a:t> </a:t>
            </a:r>
          </a:p>
          <a:p>
            <a:pPr marL="0" indent="0">
              <a:buNone/>
            </a:pPr>
            <a:r>
              <a:rPr lang="en-US" sz="2400" b="1" dirty="0"/>
              <a:t>from</a:t>
            </a:r>
            <a:r>
              <a:rPr lang="en-US" sz="2400" dirty="0"/>
              <a:t> </a:t>
            </a:r>
            <a:r>
              <a:rPr lang="en-US" sz="2400" dirty="0" err="1"/>
              <a:t>L</a:t>
            </a:r>
            <a:r>
              <a:rPr lang="en-US" sz="2400" baseline="-25000" dirty="0" err="1"/>
              <a:t>k</a:t>
            </a:r>
            <a:r>
              <a:rPr lang="en-US" sz="2400" dirty="0"/>
              <a:t> p, </a:t>
            </a:r>
            <a:r>
              <a:rPr lang="en-US" sz="2400" dirty="0" err="1"/>
              <a:t>L</a:t>
            </a:r>
            <a:r>
              <a:rPr lang="en-US" sz="2400" baseline="-25000" dirty="0" err="1"/>
              <a:t>k</a:t>
            </a:r>
            <a:r>
              <a:rPr lang="en-US" sz="2400" dirty="0"/>
              <a:t> q</a:t>
            </a:r>
          </a:p>
          <a:p>
            <a:pPr marL="0" indent="0">
              <a:buNone/>
            </a:pPr>
            <a:r>
              <a:rPr lang="en-US" sz="2400" b="1" dirty="0"/>
              <a:t>where</a:t>
            </a:r>
            <a:r>
              <a:rPr lang="en-US" sz="2400" dirty="0"/>
              <a:t>  {</a:t>
            </a:r>
            <a:r>
              <a:rPr lang="en-US" sz="2400" dirty="0" err="1"/>
              <a:t>p.item</a:t>
            </a:r>
            <a:r>
              <a:rPr lang="en-US" sz="2400" baseline="-25000" dirty="0" err="1"/>
              <a:t>i</a:t>
            </a:r>
            <a:r>
              <a:rPr lang="en-US" sz="2400" dirty="0"/>
              <a:t>}</a:t>
            </a:r>
            <a:r>
              <a:rPr lang="en-US" sz="2400" baseline="-25000" dirty="0"/>
              <a:t>{1,..k-1} = </a:t>
            </a:r>
            <a:r>
              <a:rPr lang="en-US" sz="2400" dirty="0"/>
              <a:t>{</a:t>
            </a:r>
            <a:r>
              <a:rPr lang="en-US" sz="2400" dirty="0" err="1"/>
              <a:t>q.item</a:t>
            </a:r>
            <a:r>
              <a:rPr lang="en-US" sz="2400" baseline="-25000" dirty="0" err="1"/>
              <a:t>i</a:t>
            </a:r>
            <a:r>
              <a:rPr lang="en-US" sz="2400" dirty="0"/>
              <a:t>}</a:t>
            </a:r>
            <a:r>
              <a:rPr lang="en-US" sz="2400" baseline="-25000" dirty="0"/>
              <a:t> {1,..k-1} </a:t>
            </a:r>
            <a:r>
              <a:rPr lang="en-US" sz="2400" dirty="0"/>
              <a:t>and </a:t>
            </a:r>
            <a:r>
              <a:rPr lang="en-US" sz="2400" dirty="0" err="1"/>
              <a:t>p.item</a:t>
            </a:r>
            <a:r>
              <a:rPr lang="en-US" sz="2400" baseline="-25000" dirty="0" err="1"/>
              <a:t>k</a:t>
            </a:r>
            <a:r>
              <a:rPr lang="en-US" sz="2400" dirty="0"/>
              <a:t> &lt; </a:t>
            </a:r>
            <a:r>
              <a:rPr lang="en-US" sz="2400" dirty="0" err="1"/>
              <a:t>q.item</a:t>
            </a:r>
            <a:r>
              <a:rPr lang="en-US" sz="2400" baseline="-25000" dirty="0" err="1"/>
              <a:t>k</a:t>
            </a:r>
            <a:endParaRPr lang="en-US" sz="2400" baseline="-25000" dirty="0"/>
          </a:p>
          <a:p>
            <a:pPr>
              <a:buClr>
                <a:srgbClr val="0070C0"/>
              </a:buClr>
            </a:pPr>
            <a:endParaRPr lang="en-US" sz="2400" dirty="0"/>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idx="4294967295"/>
          </p:nvPr>
        </p:nvSpPr>
        <p:spPr>
          <a:xfrm>
            <a:off x="357188" y="152400"/>
            <a:ext cx="8229600" cy="500063"/>
          </a:xfrm>
        </p:spPr>
        <p:txBody>
          <a:bodyPr/>
          <a:lstStyle/>
          <a:p>
            <a:pPr algn="ctr"/>
            <a:r>
              <a:rPr lang="en-US" sz="3200" b="1" dirty="0">
                <a:solidFill>
                  <a:srgbClr val="3333FF"/>
                </a:solidFill>
                <a:latin typeface="+mn-lt"/>
              </a:rPr>
              <a:t>Example of Candidate Generation</a:t>
            </a:r>
          </a:p>
        </p:txBody>
      </p:sp>
      <p:sp>
        <p:nvSpPr>
          <p:cNvPr id="3" name="Content Placeholder 2"/>
          <p:cNvSpPr>
            <a:spLocks noGrp="1"/>
          </p:cNvSpPr>
          <p:nvPr>
            <p:ph sz="quarter" idx="4294967295"/>
          </p:nvPr>
        </p:nvSpPr>
        <p:spPr>
          <a:xfrm>
            <a:off x="323850" y="1066800"/>
            <a:ext cx="8769350" cy="5386388"/>
          </a:xfrm>
        </p:spPr>
        <p:txBody>
          <a:bodyPr/>
          <a:lstStyle/>
          <a:p>
            <a:pPr marL="0" indent="0">
              <a:buClr>
                <a:srgbClr val="0070C0"/>
              </a:buClr>
              <a:buNone/>
            </a:pPr>
            <a:r>
              <a:rPr lang="en-US" altLang="zh-CN" sz="2400" dirty="0">
                <a:ea typeface="宋体"/>
                <a:cs typeface="宋体"/>
              </a:rPr>
              <a:t>Suppose we have the following frequent 3-itemsets and we would like to generate the 4-itemsets candidates </a:t>
            </a:r>
          </a:p>
          <a:p>
            <a:pPr>
              <a:buClr>
                <a:srgbClr val="0070C0"/>
              </a:buClr>
            </a:pPr>
            <a:endParaRPr lang="en-US" altLang="zh-CN" sz="2400" dirty="0">
              <a:ea typeface="宋体"/>
              <a:cs typeface="宋体"/>
            </a:endParaRPr>
          </a:p>
          <a:p>
            <a:pPr marL="273050" lvl="1">
              <a:spcBef>
                <a:spcPts val="600"/>
              </a:spcBef>
              <a:buClr>
                <a:srgbClr val="0070C0"/>
              </a:buClr>
            </a:pPr>
            <a:r>
              <a:rPr lang="en-US" altLang="zh-CN" dirty="0">
                <a:solidFill>
                  <a:schemeClr val="tx1"/>
                </a:solidFill>
                <a:ea typeface="宋体"/>
                <a:cs typeface="宋体"/>
              </a:rPr>
              <a:t> </a:t>
            </a:r>
            <a:r>
              <a:rPr lang="en-US" dirty="0">
                <a:solidFill>
                  <a:schemeClr val="tx1"/>
                </a:solidFill>
                <a:ea typeface="宋体"/>
                <a:cs typeface="宋体"/>
              </a:rPr>
              <a:t>L3={{I1, I2, I3} , {I1, I2, I4}, {I1, I3, I4}, {I1, I3, I5}, {I2,I3,I4}}</a:t>
            </a:r>
            <a:r>
              <a:rPr lang="en-US" altLang="zh-CN" dirty="0">
                <a:solidFill>
                  <a:schemeClr val="tx1"/>
                </a:solidFill>
                <a:ea typeface="宋体"/>
                <a:cs typeface="宋体"/>
              </a:rPr>
              <a:t> </a:t>
            </a:r>
          </a:p>
          <a:p>
            <a:pPr marL="273050" lvl="1">
              <a:spcBef>
                <a:spcPts val="600"/>
              </a:spcBef>
              <a:buClr>
                <a:srgbClr val="0070C0"/>
              </a:buClr>
            </a:pPr>
            <a:endParaRPr lang="en-US" altLang="zh-CN" dirty="0">
              <a:solidFill>
                <a:schemeClr val="tx1"/>
              </a:solidFill>
              <a:ea typeface="宋体"/>
              <a:cs typeface="宋体"/>
            </a:endParaRPr>
          </a:p>
          <a:p>
            <a:pPr marL="273050" lvl="1">
              <a:spcBef>
                <a:spcPts val="600"/>
              </a:spcBef>
              <a:buClr>
                <a:srgbClr val="0070C0"/>
              </a:buClr>
            </a:pPr>
            <a:r>
              <a:rPr lang="en-US" altLang="zh-CN" dirty="0">
                <a:solidFill>
                  <a:schemeClr val="tx1"/>
                </a:solidFill>
                <a:ea typeface="宋体"/>
                <a:cs typeface="宋体"/>
              </a:rPr>
              <a:t> </a:t>
            </a:r>
            <a:r>
              <a:rPr lang="en-US" dirty="0">
                <a:solidFill>
                  <a:schemeClr val="tx1"/>
                </a:solidFill>
                <a:ea typeface="宋体"/>
                <a:cs typeface="宋体"/>
              </a:rPr>
              <a:t>Self-joining: L3*L3 gives:</a:t>
            </a:r>
          </a:p>
          <a:p>
            <a:pPr marL="274638" lvl="3" indent="0">
              <a:spcBef>
                <a:spcPts val="600"/>
              </a:spcBef>
              <a:buClr>
                <a:srgbClr val="0070C0"/>
              </a:buClr>
              <a:buNone/>
            </a:pPr>
            <a:r>
              <a:rPr lang="en-US" sz="2400" dirty="0">
                <a:solidFill>
                  <a:srgbClr val="660066"/>
                </a:solidFill>
                <a:ea typeface="宋体"/>
                <a:cs typeface="宋体"/>
              </a:rPr>
              <a:t> {I1,I2,I3,I4} </a:t>
            </a:r>
            <a:r>
              <a:rPr lang="en-US" sz="2400" dirty="0">
                <a:ea typeface="宋体"/>
                <a:cs typeface="宋体"/>
              </a:rPr>
              <a:t>from  {I1, I2, I3} , {I1, I2, I4}, and {I2,I3,I4}</a:t>
            </a:r>
          </a:p>
          <a:p>
            <a:pPr marL="274638" lvl="3" indent="0">
              <a:spcBef>
                <a:spcPts val="600"/>
              </a:spcBef>
              <a:buClr>
                <a:srgbClr val="0070C0"/>
              </a:buClr>
              <a:buNone/>
            </a:pPr>
            <a:r>
              <a:rPr lang="en-US" sz="2400" dirty="0">
                <a:ea typeface="宋体"/>
                <a:cs typeface="宋体"/>
              </a:rPr>
              <a:t> </a:t>
            </a:r>
            <a:r>
              <a:rPr lang="en-US" sz="2400" dirty="0">
                <a:solidFill>
                  <a:srgbClr val="660066"/>
                </a:solidFill>
                <a:ea typeface="宋体"/>
                <a:cs typeface="宋体"/>
              </a:rPr>
              <a:t>{I1,I3,I4,I5} </a:t>
            </a:r>
            <a:r>
              <a:rPr lang="en-US" sz="2400" dirty="0">
                <a:ea typeface="宋体"/>
                <a:cs typeface="宋体"/>
              </a:rPr>
              <a:t>from {I1, I3, I4} and {I1, I3, I5}</a:t>
            </a:r>
          </a:p>
          <a:p>
            <a:pPr marL="274638" lvl="3" indent="0">
              <a:spcBef>
                <a:spcPts val="600"/>
              </a:spcBef>
              <a:buClr>
                <a:srgbClr val="0070C0"/>
              </a:buClr>
              <a:buNone/>
            </a:pPr>
            <a:endParaRPr lang="en-US" sz="2400" dirty="0">
              <a:solidFill>
                <a:schemeClr val="tx1"/>
              </a:solidFill>
              <a:ea typeface="宋体"/>
              <a:cs typeface="宋体"/>
            </a:endParaRPr>
          </a:p>
          <a:p>
            <a:pPr marL="273050" lvl="1">
              <a:spcBef>
                <a:spcPts val="600"/>
              </a:spcBef>
              <a:buClr>
                <a:srgbClr val="0070C0"/>
              </a:buClr>
            </a:pPr>
            <a:r>
              <a:rPr lang="en-US" dirty="0">
                <a:solidFill>
                  <a:schemeClr val="tx1"/>
                </a:solidFill>
                <a:ea typeface="宋体"/>
                <a:cs typeface="宋体"/>
              </a:rPr>
              <a:t> Pruning: </a:t>
            </a:r>
            <a:r>
              <a:rPr lang="en-US" dirty="0">
                <a:solidFill>
                  <a:srgbClr val="FF0000"/>
                </a:solidFill>
                <a:ea typeface="宋体"/>
                <a:cs typeface="宋体"/>
              </a:rPr>
              <a:t>{I1,I3,I4,I5}  </a:t>
            </a:r>
            <a:r>
              <a:rPr lang="en-US" dirty="0">
                <a:solidFill>
                  <a:schemeClr val="tx1"/>
                </a:solidFill>
                <a:ea typeface="宋体"/>
                <a:cs typeface="宋体"/>
              </a:rPr>
              <a:t>is removed because {I1,I4,I5} is not in L3</a:t>
            </a:r>
          </a:p>
          <a:p>
            <a:pPr marL="273050" lvl="1">
              <a:spcBef>
                <a:spcPts val="600"/>
              </a:spcBef>
              <a:buClr>
                <a:srgbClr val="0070C0"/>
              </a:buClr>
            </a:pPr>
            <a:endParaRPr lang="en-US" dirty="0">
              <a:solidFill>
                <a:schemeClr val="tx1"/>
              </a:solidFill>
              <a:ea typeface="宋体"/>
              <a:cs typeface="宋体"/>
            </a:endParaRPr>
          </a:p>
          <a:p>
            <a:pPr marL="273050" lvl="1">
              <a:spcBef>
                <a:spcPts val="600"/>
              </a:spcBef>
              <a:buClr>
                <a:srgbClr val="0070C0"/>
              </a:buClr>
            </a:pPr>
            <a:r>
              <a:rPr lang="en-US" dirty="0">
                <a:solidFill>
                  <a:schemeClr val="tx1"/>
                </a:solidFill>
                <a:ea typeface="宋体"/>
                <a:cs typeface="宋体"/>
              </a:rPr>
              <a:t> </a:t>
            </a:r>
            <a:r>
              <a:rPr lang="en-US" b="1" dirty="0">
                <a:solidFill>
                  <a:schemeClr val="tx1"/>
                </a:solidFill>
                <a:ea typeface="宋体"/>
                <a:cs typeface="宋体"/>
              </a:rPr>
              <a:t>C4 = </a:t>
            </a:r>
            <a:r>
              <a:rPr lang="en-US" b="1" dirty="0">
                <a:ea typeface="宋体"/>
                <a:cs typeface="宋体"/>
              </a:rPr>
              <a:t> </a:t>
            </a:r>
            <a:r>
              <a:rPr lang="en-US" b="1" dirty="0">
                <a:solidFill>
                  <a:schemeClr val="tx1"/>
                </a:solidFill>
                <a:ea typeface="宋体"/>
                <a:cs typeface="宋体"/>
              </a:rPr>
              <a:t>{I1,I2,I3,I4} </a:t>
            </a:r>
            <a:endParaRPr lang="en-US" sz="2400" dirty="0"/>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1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blinds(horizontal)">
                                      <p:cBhvr>
                                        <p:cTn id="2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idx="4294967295"/>
          </p:nvPr>
        </p:nvSpPr>
        <p:spPr>
          <a:xfrm>
            <a:off x="457200" y="293687"/>
            <a:ext cx="8229600" cy="468313"/>
          </a:xfrm>
        </p:spPr>
        <p:txBody>
          <a:bodyPr/>
          <a:lstStyle/>
          <a:p>
            <a:pPr algn="ctr"/>
            <a:r>
              <a:rPr lang="en-US" sz="3200" b="1" dirty="0">
                <a:solidFill>
                  <a:srgbClr val="3333FF"/>
                </a:solidFill>
                <a:latin typeface="+mn-lt"/>
              </a:rPr>
              <a:t> Generating Association Rules</a:t>
            </a:r>
          </a:p>
        </p:txBody>
      </p:sp>
      <p:sp>
        <p:nvSpPr>
          <p:cNvPr id="3" name="Content Placeholder 2"/>
          <p:cNvSpPr>
            <a:spLocks/>
          </p:cNvSpPr>
          <p:nvPr/>
        </p:nvSpPr>
        <p:spPr bwMode="auto">
          <a:xfrm>
            <a:off x="323850" y="990600"/>
            <a:ext cx="8769350" cy="5310188"/>
          </a:xfrm>
          <a:prstGeom prst="rect">
            <a:avLst/>
          </a:prstGeom>
          <a:noFill/>
          <a:ln w="9525">
            <a:noFill/>
            <a:miter lim="800000"/>
            <a:headEnd/>
            <a:tailEnd/>
          </a:ln>
        </p:spPr>
        <p:txBody>
          <a:bodyPr/>
          <a:lstStyle/>
          <a:p>
            <a:pPr marL="273050" indent="-273050" eaLnBrk="0" hangingPunct="0">
              <a:spcBef>
                <a:spcPts val="600"/>
              </a:spcBef>
              <a:buClr>
                <a:srgbClr val="0070C0"/>
              </a:buClr>
              <a:buSzPct val="76000"/>
              <a:buFont typeface="Wingdings 3" pitchFamily="18" charset="2"/>
              <a:buChar char=""/>
            </a:pPr>
            <a:r>
              <a:rPr lang="en-US" sz="2100" dirty="0">
                <a:latin typeface="+mn-lt"/>
              </a:rPr>
              <a:t>Once the frequent </a:t>
            </a:r>
            <a:r>
              <a:rPr lang="en-US" sz="2100" dirty="0" err="1">
                <a:latin typeface="+mn-lt"/>
              </a:rPr>
              <a:t>itemsets</a:t>
            </a:r>
            <a:r>
              <a:rPr lang="en-US" sz="2100" dirty="0">
                <a:latin typeface="+mn-lt"/>
              </a:rPr>
              <a:t> have been found, it is straightforward to generate </a:t>
            </a:r>
            <a:r>
              <a:rPr lang="en-US" sz="2100" b="1" dirty="0">
                <a:solidFill>
                  <a:srgbClr val="0070C0"/>
                </a:solidFill>
                <a:latin typeface="+mn-lt"/>
              </a:rPr>
              <a:t>strong</a:t>
            </a:r>
            <a:r>
              <a:rPr lang="en-US" sz="2100" dirty="0">
                <a:latin typeface="+mn-lt"/>
              </a:rPr>
              <a:t> association rules that satisfy:  </a:t>
            </a:r>
            <a:endParaRPr lang="en-US" sz="2100" dirty="0">
              <a:latin typeface="+mn-lt"/>
              <a:ea typeface="宋体"/>
              <a:cs typeface="宋体"/>
            </a:endParaRPr>
          </a:p>
          <a:p>
            <a:pPr marL="547688" lvl="1" indent="-273050" eaLnBrk="0" hangingPunct="0">
              <a:spcBef>
                <a:spcPts val="500"/>
              </a:spcBef>
              <a:buClr>
                <a:srgbClr val="0070C0"/>
              </a:buClr>
              <a:buSzPct val="76000"/>
              <a:buFont typeface="Wingdings 3" pitchFamily="18" charset="2"/>
              <a:buChar char="&quot;"/>
            </a:pPr>
            <a:endParaRPr lang="en-US" sz="2100" b="1" dirty="0">
              <a:solidFill>
                <a:srgbClr val="660066"/>
              </a:solidFill>
              <a:latin typeface="+mn-lt"/>
              <a:ea typeface="宋体"/>
              <a:cs typeface="宋体"/>
            </a:endParaRPr>
          </a:p>
          <a:p>
            <a:pPr marL="547688" lvl="1" indent="-273050" eaLnBrk="0" hangingPunct="0">
              <a:spcBef>
                <a:spcPts val="500"/>
              </a:spcBef>
              <a:buClr>
                <a:srgbClr val="0070C0"/>
              </a:buClr>
              <a:buSzPct val="76000"/>
              <a:buFont typeface="Wingdings 3" pitchFamily="18" charset="2"/>
              <a:buChar char="&quot;"/>
            </a:pPr>
            <a:r>
              <a:rPr lang="en-US" sz="2100" b="1" dirty="0">
                <a:solidFill>
                  <a:srgbClr val="660066"/>
                </a:solidFill>
                <a:latin typeface="+mn-lt"/>
                <a:ea typeface="宋体"/>
                <a:cs typeface="宋体"/>
              </a:rPr>
              <a:t>minimum </a:t>
            </a:r>
            <a:r>
              <a:rPr lang="en-US" sz="2100" dirty="0">
                <a:latin typeface="+mn-lt"/>
                <a:ea typeface="宋体"/>
                <a:cs typeface="宋体"/>
              </a:rPr>
              <a:t>support </a:t>
            </a:r>
          </a:p>
          <a:p>
            <a:pPr marL="547688" lvl="1" indent="-273050" eaLnBrk="0" hangingPunct="0">
              <a:spcBef>
                <a:spcPts val="500"/>
              </a:spcBef>
              <a:buClr>
                <a:srgbClr val="0070C0"/>
              </a:buClr>
              <a:buSzPct val="76000"/>
              <a:buFont typeface="Wingdings 3" pitchFamily="18" charset="2"/>
              <a:buChar char="&quot;"/>
            </a:pPr>
            <a:r>
              <a:rPr lang="en-US" sz="2100" b="1" dirty="0">
                <a:solidFill>
                  <a:srgbClr val="660066"/>
                </a:solidFill>
                <a:latin typeface="+mn-lt"/>
                <a:ea typeface="宋体"/>
                <a:cs typeface="宋体"/>
              </a:rPr>
              <a:t>minimum</a:t>
            </a:r>
            <a:r>
              <a:rPr lang="en-US" sz="2100" dirty="0">
                <a:latin typeface="+mn-lt"/>
                <a:ea typeface="宋体"/>
                <a:cs typeface="宋体"/>
              </a:rPr>
              <a:t> confidence </a:t>
            </a:r>
          </a:p>
          <a:p>
            <a:pPr marL="273050" indent="-273050" eaLnBrk="0" hangingPunct="0">
              <a:spcBef>
                <a:spcPts val="600"/>
              </a:spcBef>
              <a:buClr>
                <a:srgbClr val="0070C0"/>
              </a:buClr>
              <a:buSzPct val="76000"/>
              <a:buFont typeface="Wingdings 3" pitchFamily="18" charset="2"/>
              <a:buChar char=""/>
            </a:pPr>
            <a:endParaRPr lang="en-US" sz="2100" dirty="0">
              <a:latin typeface="+mn-lt"/>
            </a:endParaRPr>
          </a:p>
          <a:p>
            <a:pPr marL="273050" indent="-273050" eaLnBrk="0" hangingPunct="0">
              <a:spcBef>
                <a:spcPts val="600"/>
              </a:spcBef>
              <a:buClr>
                <a:srgbClr val="0070C0"/>
              </a:buClr>
              <a:buSzPct val="76000"/>
              <a:buFont typeface="Wingdings 3" pitchFamily="18" charset="2"/>
              <a:buChar char=""/>
            </a:pPr>
            <a:r>
              <a:rPr lang="en-US" sz="2100" dirty="0">
                <a:latin typeface="+mn-lt"/>
              </a:rPr>
              <a:t>Relation between support and confidence: </a:t>
            </a:r>
          </a:p>
          <a:p>
            <a:pPr marL="273050" indent="-273050" eaLnBrk="0" hangingPunct="0">
              <a:spcBef>
                <a:spcPts val="600"/>
              </a:spcBef>
              <a:buClr>
                <a:srgbClr val="0070C0"/>
              </a:buClr>
              <a:buSzPct val="76000"/>
              <a:buFont typeface="Wingdings 3" pitchFamily="18" charset="2"/>
              <a:buChar char=""/>
            </a:pPr>
            <a:endParaRPr lang="en-US" sz="2100" dirty="0">
              <a:latin typeface="+mn-lt"/>
            </a:endParaRPr>
          </a:p>
          <a:p>
            <a:pPr marL="547688" lvl="1" indent="-273050" eaLnBrk="0" hangingPunct="0">
              <a:buClr>
                <a:srgbClr val="0070C0"/>
              </a:buClr>
              <a:buSzPct val="76000"/>
              <a:buFont typeface="Wingdings 3" pitchFamily="18" charset="2"/>
              <a:buNone/>
            </a:pPr>
            <a:r>
              <a:rPr lang="en-US" sz="2100" b="1" dirty="0">
                <a:solidFill>
                  <a:srgbClr val="660066"/>
                </a:solidFill>
                <a:latin typeface="+mn-lt"/>
                <a:ea typeface="宋体"/>
                <a:cs typeface="宋体"/>
              </a:rPr>
              <a:t>                                                       </a:t>
            </a:r>
            <a:r>
              <a:rPr lang="en-US" sz="2100" b="1" dirty="0" err="1">
                <a:solidFill>
                  <a:srgbClr val="660066"/>
                </a:solidFill>
                <a:latin typeface="+mn-lt"/>
                <a:ea typeface="宋体"/>
                <a:cs typeface="宋体"/>
              </a:rPr>
              <a:t>support_count</a:t>
            </a:r>
            <a:r>
              <a:rPr lang="en-US" sz="2100" b="1" dirty="0">
                <a:solidFill>
                  <a:srgbClr val="660066"/>
                </a:solidFill>
                <a:latin typeface="+mn-lt"/>
                <a:ea typeface="宋体"/>
                <a:cs typeface="宋体"/>
              </a:rPr>
              <a:t>(A</a:t>
            </a:r>
            <a:r>
              <a:rPr lang="en-US" sz="2100" b="1" dirty="0">
                <a:solidFill>
                  <a:srgbClr val="660066"/>
                </a:solidFill>
                <a:latin typeface="+mn-lt"/>
                <a:ea typeface="宋体"/>
                <a:cs typeface="宋体"/>
                <a:sym typeface="Symbol" pitchFamily="18" charset="2"/>
              </a:rPr>
              <a:t>B</a:t>
            </a:r>
            <a:r>
              <a:rPr lang="en-US" sz="2100" b="1" dirty="0">
                <a:solidFill>
                  <a:srgbClr val="660066"/>
                </a:solidFill>
                <a:latin typeface="+mn-lt"/>
                <a:ea typeface="宋体"/>
                <a:cs typeface="宋体"/>
              </a:rPr>
              <a:t>)</a:t>
            </a:r>
            <a:endParaRPr lang="en-US" sz="2100" dirty="0">
              <a:latin typeface="+mn-lt"/>
              <a:ea typeface="宋体"/>
              <a:cs typeface="宋体"/>
            </a:endParaRPr>
          </a:p>
          <a:p>
            <a:pPr marL="547688" lvl="1" indent="-273050" eaLnBrk="0" hangingPunct="0">
              <a:spcBef>
                <a:spcPts val="500"/>
              </a:spcBef>
              <a:buClr>
                <a:srgbClr val="0070C0"/>
              </a:buClr>
              <a:buSzPct val="76000"/>
              <a:buFont typeface="Wingdings 3" pitchFamily="18" charset="2"/>
              <a:buNone/>
            </a:pPr>
            <a:r>
              <a:rPr lang="en-US" sz="2100" b="1" dirty="0">
                <a:solidFill>
                  <a:srgbClr val="660066"/>
                </a:solidFill>
                <a:latin typeface="+mn-lt"/>
                <a:ea typeface="宋体"/>
                <a:cs typeface="宋体"/>
              </a:rPr>
              <a:t>Confidence(A</a:t>
            </a:r>
            <a:r>
              <a:rPr lang="en-US" sz="2100" b="1" dirty="0">
                <a:solidFill>
                  <a:srgbClr val="660066"/>
                </a:solidFill>
                <a:latin typeface="+mn-lt"/>
                <a:ea typeface="宋体"/>
                <a:cs typeface="宋体"/>
                <a:sym typeface="Symbol" pitchFamily="18" charset="2"/>
              </a:rPr>
              <a:t>B</a:t>
            </a:r>
            <a:r>
              <a:rPr lang="en-US" sz="2100" b="1" dirty="0">
                <a:solidFill>
                  <a:srgbClr val="660066"/>
                </a:solidFill>
                <a:latin typeface="+mn-lt"/>
                <a:ea typeface="宋体"/>
                <a:cs typeface="宋体"/>
              </a:rPr>
              <a:t>) = P(B|A)=  </a:t>
            </a:r>
          </a:p>
          <a:p>
            <a:pPr marL="547688" lvl="1" indent="-273050" eaLnBrk="0" hangingPunct="0">
              <a:buClr>
                <a:srgbClr val="0070C0"/>
              </a:buClr>
              <a:buSzPct val="76000"/>
              <a:buFont typeface="Wingdings 3" pitchFamily="18" charset="2"/>
              <a:buNone/>
            </a:pPr>
            <a:r>
              <a:rPr lang="en-US" sz="2100" b="1" dirty="0">
                <a:solidFill>
                  <a:srgbClr val="660066"/>
                </a:solidFill>
                <a:latin typeface="+mn-lt"/>
                <a:ea typeface="宋体"/>
                <a:cs typeface="宋体"/>
              </a:rPr>
              <a:t>                                                         </a:t>
            </a:r>
            <a:r>
              <a:rPr lang="en-US" sz="2100" b="1" dirty="0" err="1">
                <a:solidFill>
                  <a:srgbClr val="660066"/>
                </a:solidFill>
                <a:latin typeface="+mn-lt"/>
                <a:ea typeface="宋体"/>
                <a:cs typeface="宋体"/>
              </a:rPr>
              <a:t>support_count</a:t>
            </a:r>
            <a:r>
              <a:rPr lang="en-US" sz="2100" b="1" dirty="0">
                <a:solidFill>
                  <a:srgbClr val="660066"/>
                </a:solidFill>
                <a:latin typeface="+mn-lt"/>
                <a:ea typeface="宋体"/>
                <a:cs typeface="宋体"/>
              </a:rPr>
              <a:t>(A)</a:t>
            </a:r>
          </a:p>
          <a:p>
            <a:pPr marL="547688" lvl="1" indent="-273050" eaLnBrk="0" hangingPunct="0">
              <a:spcBef>
                <a:spcPts val="500"/>
              </a:spcBef>
              <a:buClr>
                <a:srgbClr val="0070C0"/>
              </a:buClr>
              <a:buSzPct val="76000"/>
              <a:buFont typeface="Wingdings 3" pitchFamily="18" charset="2"/>
              <a:buNone/>
            </a:pPr>
            <a:endParaRPr lang="en-US" sz="2100" b="1" dirty="0">
              <a:solidFill>
                <a:srgbClr val="660066"/>
              </a:solidFill>
              <a:latin typeface="+mn-lt"/>
            </a:endParaRPr>
          </a:p>
          <a:p>
            <a:pPr marL="547688" lvl="1" indent="-273050" eaLnBrk="0" hangingPunct="0">
              <a:spcBef>
                <a:spcPts val="500"/>
              </a:spcBef>
              <a:buClr>
                <a:srgbClr val="0070C0"/>
              </a:buClr>
              <a:buSzPct val="76000"/>
              <a:buFont typeface="Wingdings 3" pitchFamily="18" charset="2"/>
              <a:buChar char="&quot;"/>
            </a:pPr>
            <a:r>
              <a:rPr lang="en-US" sz="2000" b="1" dirty="0" err="1">
                <a:solidFill>
                  <a:srgbClr val="0070C0"/>
                </a:solidFill>
                <a:latin typeface="+mn-lt"/>
                <a:ea typeface="宋体"/>
                <a:cs typeface="宋体"/>
              </a:rPr>
              <a:t>Support_count</a:t>
            </a:r>
            <a:r>
              <a:rPr lang="en-US" sz="2000" b="1" dirty="0">
                <a:solidFill>
                  <a:srgbClr val="0070C0"/>
                </a:solidFill>
                <a:latin typeface="+mn-lt"/>
                <a:ea typeface="宋体"/>
                <a:cs typeface="宋体"/>
              </a:rPr>
              <a:t>(A</a:t>
            </a:r>
            <a:r>
              <a:rPr lang="en-US" sz="2000" b="1" dirty="0">
                <a:solidFill>
                  <a:srgbClr val="0070C0"/>
                </a:solidFill>
                <a:latin typeface="+mn-lt"/>
                <a:ea typeface="宋体"/>
                <a:cs typeface="宋体"/>
                <a:sym typeface="Symbol" pitchFamily="18" charset="2"/>
              </a:rPr>
              <a:t>B</a:t>
            </a:r>
            <a:r>
              <a:rPr lang="en-US" sz="2000" b="1" dirty="0">
                <a:solidFill>
                  <a:srgbClr val="0070C0"/>
                </a:solidFill>
                <a:latin typeface="+mn-lt"/>
                <a:ea typeface="宋体"/>
                <a:cs typeface="宋体"/>
              </a:rPr>
              <a:t>) </a:t>
            </a:r>
            <a:r>
              <a:rPr lang="en-US" sz="2000" dirty="0">
                <a:latin typeface="+mn-lt"/>
                <a:ea typeface="宋体"/>
                <a:cs typeface="宋体"/>
              </a:rPr>
              <a:t>is the number of transactions containing the </a:t>
            </a:r>
            <a:r>
              <a:rPr lang="en-US" sz="2000" dirty="0" err="1">
                <a:latin typeface="+mn-lt"/>
                <a:ea typeface="宋体"/>
                <a:cs typeface="宋体"/>
              </a:rPr>
              <a:t>itemsets</a:t>
            </a:r>
            <a:r>
              <a:rPr lang="en-US" sz="2000" dirty="0">
                <a:latin typeface="+mn-lt"/>
                <a:ea typeface="宋体"/>
                <a:cs typeface="宋体"/>
              </a:rPr>
              <a:t> A </a:t>
            </a:r>
            <a:r>
              <a:rPr lang="en-US" sz="2000" dirty="0">
                <a:latin typeface="+mn-lt"/>
                <a:ea typeface="宋体"/>
                <a:cs typeface="宋体"/>
                <a:sym typeface="Symbol" pitchFamily="18" charset="2"/>
              </a:rPr>
              <a:t> B</a:t>
            </a:r>
          </a:p>
          <a:p>
            <a:pPr marL="547688" lvl="1" indent="-273050" eaLnBrk="0" hangingPunct="0">
              <a:spcBef>
                <a:spcPts val="500"/>
              </a:spcBef>
              <a:buClr>
                <a:srgbClr val="0070C0"/>
              </a:buClr>
              <a:buSzPct val="76000"/>
              <a:buFont typeface="Wingdings 3" pitchFamily="18" charset="2"/>
              <a:buChar char="&quot;"/>
            </a:pPr>
            <a:r>
              <a:rPr lang="en-US" sz="2100" b="1" dirty="0" err="1">
                <a:solidFill>
                  <a:srgbClr val="0070C0"/>
                </a:solidFill>
                <a:latin typeface="+mn-lt"/>
                <a:ea typeface="宋体"/>
                <a:cs typeface="宋体"/>
              </a:rPr>
              <a:t>Support_count</a:t>
            </a:r>
            <a:r>
              <a:rPr lang="en-US" sz="2100" b="1" dirty="0">
                <a:solidFill>
                  <a:srgbClr val="0070C0"/>
                </a:solidFill>
                <a:latin typeface="+mn-lt"/>
                <a:ea typeface="宋体"/>
                <a:cs typeface="宋体"/>
              </a:rPr>
              <a:t>(A) </a:t>
            </a:r>
            <a:r>
              <a:rPr lang="en-US" sz="2100" dirty="0">
                <a:latin typeface="+mn-lt"/>
                <a:ea typeface="宋体"/>
                <a:cs typeface="宋体"/>
              </a:rPr>
              <a:t>is the number of transactions containing the </a:t>
            </a:r>
            <a:r>
              <a:rPr lang="en-US" sz="2100" dirty="0" err="1">
                <a:latin typeface="+mn-lt"/>
                <a:ea typeface="宋体"/>
                <a:cs typeface="宋体"/>
              </a:rPr>
              <a:t>itemset</a:t>
            </a:r>
            <a:r>
              <a:rPr lang="en-US" sz="2100" dirty="0">
                <a:latin typeface="+mn-lt"/>
                <a:ea typeface="宋体"/>
                <a:cs typeface="宋体"/>
              </a:rPr>
              <a:t> A. </a:t>
            </a:r>
          </a:p>
          <a:p>
            <a:pPr marL="547688" lvl="1" indent="-273050" eaLnBrk="0" hangingPunct="0">
              <a:spcBef>
                <a:spcPts val="500"/>
              </a:spcBef>
              <a:buClr>
                <a:srgbClr val="0070C0"/>
              </a:buClr>
              <a:buSzPct val="76000"/>
              <a:buFont typeface="Wingdings 3" pitchFamily="18" charset="2"/>
              <a:buNone/>
            </a:pPr>
            <a:endParaRPr lang="en-US" sz="2100" b="1" dirty="0">
              <a:solidFill>
                <a:srgbClr val="660066"/>
              </a:solidFill>
              <a:latin typeface="+mn-lt"/>
            </a:endParaRPr>
          </a:p>
        </p:txBody>
      </p:sp>
      <p:sp>
        <p:nvSpPr>
          <p:cNvPr id="31747" name="Line 6"/>
          <p:cNvSpPr>
            <a:spLocks noChangeShapeType="1"/>
          </p:cNvSpPr>
          <p:nvPr/>
        </p:nvSpPr>
        <p:spPr bwMode="auto">
          <a:xfrm>
            <a:off x="4092575" y="4572000"/>
            <a:ext cx="3457575" cy="0"/>
          </a:xfrm>
          <a:prstGeom prst="line">
            <a:avLst/>
          </a:prstGeom>
          <a:noFill/>
          <a:ln w="28575">
            <a:solidFill>
              <a:srgbClr val="660066"/>
            </a:solidFill>
            <a:round/>
            <a:headEnd/>
            <a:tailEnd/>
          </a:ln>
        </p:spPr>
        <p:txBody>
          <a:bodyPr/>
          <a:lstStyle/>
          <a:p>
            <a:endParaRPr lang="en-US"/>
          </a:p>
        </p:txBody>
      </p:sp>
      <p:cxnSp>
        <p:nvCxnSpPr>
          <p:cNvPr id="5" name="Straight Connector 4"/>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627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blinds(horizontal)">
                                      <p:cBhvr>
                                        <p:cTn id="10" dur="500"/>
                                        <p:tgtEl>
                                          <p:spTgt spid="3">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blinds(horizontal)">
                                      <p:cBhvr>
                                        <p:cTn id="13" dur="500"/>
                                        <p:tgtEl>
                                          <p:spTgt spid="3">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blinds(horizontal)">
                                      <p:cBhvr>
                                        <p:cTn id="16" dur="500"/>
                                        <p:tgtEl>
                                          <p:spTgt spid="3">
                                            <p:txEl>
                                              <p:pRg st="9" end="9"/>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blinds(horizontal)">
                                      <p:cBhvr>
                                        <p:cTn id="19" dur="500"/>
                                        <p:tgtEl>
                                          <p:spTgt spid="3">
                                            <p:txEl>
                                              <p:pRg st="11" end="1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12" end="12"/>
                                            </p:txEl>
                                          </p:spTgt>
                                        </p:tgtEl>
                                        <p:attrNameLst>
                                          <p:attrName>style.visibility</p:attrName>
                                        </p:attrNameLst>
                                      </p:cBhvr>
                                      <p:to>
                                        <p:strVal val="visible"/>
                                      </p:to>
                                    </p:set>
                                    <p:animEffect transition="in" filter="blinds(horizontal)">
                                      <p:cBhvr>
                                        <p:cTn id="22" dur="500"/>
                                        <p:tgtEl>
                                          <p:spTgt spid="3">
                                            <p:txEl>
                                              <p:pRg st="12" end="12"/>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1747"/>
                                        </p:tgtEl>
                                        <p:attrNameLst>
                                          <p:attrName>style.visibility</p:attrName>
                                        </p:attrNameLst>
                                      </p:cBhvr>
                                      <p:to>
                                        <p:strVal val="visible"/>
                                      </p:to>
                                    </p:set>
                                    <p:animEffect transition="in" filter="blinds(horizontal)">
                                      <p:cBhvr>
                                        <p:cTn id="25"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idx="4294967295"/>
          </p:nvPr>
        </p:nvSpPr>
        <p:spPr>
          <a:xfrm>
            <a:off x="457200" y="152400"/>
            <a:ext cx="8229600" cy="539750"/>
          </a:xfrm>
        </p:spPr>
        <p:txBody>
          <a:bodyPr/>
          <a:lstStyle/>
          <a:p>
            <a:pPr algn="ctr"/>
            <a:r>
              <a:rPr lang="en-US" sz="3200" b="1" dirty="0">
                <a:solidFill>
                  <a:srgbClr val="3333FF"/>
                </a:solidFill>
                <a:latin typeface="+mn-lt"/>
              </a:rPr>
              <a:t>Generating Association Rules</a:t>
            </a:r>
          </a:p>
        </p:txBody>
      </p:sp>
      <p:sp>
        <p:nvSpPr>
          <p:cNvPr id="30722" name="Content Placeholder 2"/>
          <p:cNvSpPr>
            <a:spLocks/>
          </p:cNvSpPr>
          <p:nvPr/>
        </p:nvSpPr>
        <p:spPr bwMode="auto">
          <a:xfrm>
            <a:off x="374650" y="1341438"/>
            <a:ext cx="8769350" cy="4010025"/>
          </a:xfrm>
          <a:prstGeom prst="rect">
            <a:avLst/>
          </a:prstGeom>
          <a:noFill/>
          <a:ln w="9525">
            <a:noFill/>
            <a:miter lim="800000"/>
            <a:headEnd/>
            <a:tailEnd/>
          </a:ln>
        </p:spPr>
        <p:txBody>
          <a:bodyPr/>
          <a:lstStyle/>
          <a:p>
            <a:pPr marL="273050" indent="-273050" eaLnBrk="0" hangingPunct="0">
              <a:spcBef>
                <a:spcPts val="600"/>
              </a:spcBef>
              <a:buClr>
                <a:srgbClr val="0070C0"/>
              </a:buClr>
              <a:buSzPct val="76000"/>
              <a:buFont typeface="Wingdings 3" pitchFamily="18" charset="2"/>
              <a:buNone/>
            </a:pPr>
            <a:endParaRPr lang="en-US" sz="2400" dirty="0">
              <a:latin typeface="+mn-lt"/>
            </a:endParaRPr>
          </a:p>
          <a:p>
            <a:pPr marL="273050" indent="-273050" eaLnBrk="0" hangingPunct="0">
              <a:spcBef>
                <a:spcPts val="600"/>
              </a:spcBef>
              <a:buClr>
                <a:srgbClr val="0070C0"/>
              </a:buClr>
              <a:buSzPct val="76000"/>
              <a:buFont typeface="Wingdings 3" pitchFamily="18" charset="2"/>
              <a:buChar char=""/>
            </a:pPr>
            <a:r>
              <a:rPr lang="en-US" sz="2400" dirty="0">
                <a:latin typeface="+mn-lt"/>
              </a:rPr>
              <a:t>For each frequent </a:t>
            </a:r>
            <a:r>
              <a:rPr lang="en-US" sz="2400" dirty="0" err="1">
                <a:latin typeface="+mn-lt"/>
              </a:rPr>
              <a:t>itemset</a:t>
            </a:r>
            <a:r>
              <a:rPr lang="en-US" sz="2400" dirty="0">
                <a:latin typeface="+mn-lt"/>
              </a:rPr>
              <a:t> </a:t>
            </a:r>
            <a:r>
              <a:rPr lang="en-US" sz="2400" b="1" dirty="0">
                <a:solidFill>
                  <a:srgbClr val="660066"/>
                </a:solidFill>
                <a:latin typeface="+mn-lt"/>
              </a:rPr>
              <a:t>L</a:t>
            </a:r>
            <a:r>
              <a:rPr lang="en-US" sz="2400" dirty="0">
                <a:latin typeface="+mn-lt"/>
              </a:rPr>
              <a:t>, generate all non empty subsets of </a:t>
            </a:r>
            <a:r>
              <a:rPr lang="en-US" sz="2400" b="1" dirty="0">
                <a:solidFill>
                  <a:srgbClr val="660066"/>
                </a:solidFill>
                <a:latin typeface="+mn-lt"/>
              </a:rPr>
              <a:t>L</a:t>
            </a:r>
          </a:p>
          <a:p>
            <a:pPr marL="273050" indent="-273050" eaLnBrk="0" hangingPunct="0">
              <a:spcBef>
                <a:spcPts val="600"/>
              </a:spcBef>
              <a:buClr>
                <a:srgbClr val="0070C0"/>
              </a:buClr>
              <a:buSzPct val="76000"/>
              <a:buFont typeface="Wingdings 3" pitchFamily="18" charset="2"/>
              <a:buChar char=""/>
            </a:pPr>
            <a:r>
              <a:rPr lang="en-US" sz="2400" i="1" dirty="0">
                <a:latin typeface="+mn-lt"/>
              </a:rPr>
              <a:t>For </a:t>
            </a:r>
            <a:r>
              <a:rPr lang="en-US" sz="2400" dirty="0">
                <a:latin typeface="+mn-lt"/>
              </a:rPr>
              <a:t>every non empty subset</a:t>
            </a:r>
            <a:r>
              <a:rPr lang="en-US" sz="2400" i="1" dirty="0">
                <a:latin typeface="+mn-lt"/>
              </a:rPr>
              <a:t>  </a:t>
            </a:r>
            <a:r>
              <a:rPr lang="en-US" sz="2400" b="1" dirty="0">
                <a:solidFill>
                  <a:srgbClr val="660066"/>
                </a:solidFill>
                <a:latin typeface="+mn-lt"/>
              </a:rPr>
              <a:t>S</a:t>
            </a:r>
            <a:r>
              <a:rPr lang="en-US" sz="2400" i="1" dirty="0">
                <a:latin typeface="+mn-lt"/>
              </a:rPr>
              <a:t> </a:t>
            </a:r>
            <a:r>
              <a:rPr lang="en-US" sz="2400" dirty="0">
                <a:latin typeface="+mn-lt"/>
              </a:rPr>
              <a:t>of</a:t>
            </a:r>
            <a:r>
              <a:rPr lang="en-US" sz="2400" i="1" dirty="0">
                <a:latin typeface="+mn-lt"/>
              </a:rPr>
              <a:t> </a:t>
            </a:r>
            <a:r>
              <a:rPr lang="en-US" sz="2400" b="1" dirty="0">
                <a:solidFill>
                  <a:srgbClr val="660066"/>
                </a:solidFill>
                <a:latin typeface="+mn-lt"/>
              </a:rPr>
              <a:t>L</a:t>
            </a:r>
            <a:r>
              <a:rPr lang="en-US" sz="2400" i="1" dirty="0">
                <a:latin typeface="+mn-lt"/>
              </a:rPr>
              <a:t>, </a:t>
            </a:r>
            <a:r>
              <a:rPr lang="en-US" sz="2400" dirty="0">
                <a:latin typeface="+mn-lt"/>
              </a:rPr>
              <a:t>output the rule</a:t>
            </a:r>
            <a:r>
              <a:rPr lang="en-US" sz="2400" i="1" dirty="0">
                <a:latin typeface="+mn-lt"/>
              </a:rPr>
              <a:t>:</a:t>
            </a:r>
          </a:p>
          <a:p>
            <a:pPr eaLnBrk="0" hangingPunct="0">
              <a:spcBef>
                <a:spcPts val="600"/>
              </a:spcBef>
              <a:buClr>
                <a:srgbClr val="0070C0"/>
              </a:buClr>
              <a:buSzPct val="76000"/>
            </a:pPr>
            <a:r>
              <a:rPr lang="en-US" sz="2400" b="1" i="1" dirty="0">
                <a:solidFill>
                  <a:srgbClr val="660066"/>
                </a:solidFill>
                <a:latin typeface="+mn-lt"/>
              </a:rPr>
              <a:t>			</a:t>
            </a:r>
          </a:p>
          <a:p>
            <a:pPr eaLnBrk="0" hangingPunct="0">
              <a:spcBef>
                <a:spcPts val="600"/>
              </a:spcBef>
              <a:buClr>
                <a:srgbClr val="0070C0"/>
              </a:buClr>
              <a:buSzPct val="76000"/>
            </a:pPr>
            <a:r>
              <a:rPr lang="en-US" sz="2400" b="1" i="1" dirty="0">
                <a:solidFill>
                  <a:srgbClr val="660066"/>
                </a:solidFill>
                <a:latin typeface="+mn-lt"/>
              </a:rPr>
              <a:t>			        </a:t>
            </a:r>
            <a:r>
              <a:rPr lang="en-US" sz="2400" b="1" dirty="0">
                <a:solidFill>
                  <a:srgbClr val="660066"/>
                </a:solidFill>
                <a:latin typeface="+mn-lt"/>
              </a:rPr>
              <a:t>S </a:t>
            </a:r>
            <a:r>
              <a:rPr lang="en-US" sz="2400" b="1" dirty="0">
                <a:solidFill>
                  <a:srgbClr val="660066"/>
                </a:solidFill>
                <a:latin typeface="+mn-lt"/>
                <a:sym typeface="Symbol" pitchFamily="18" charset="2"/>
              </a:rPr>
              <a:t></a:t>
            </a:r>
            <a:r>
              <a:rPr lang="en-US" sz="2400" b="1" dirty="0">
                <a:solidFill>
                  <a:srgbClr val="660066"/>
                </a:solidFill>
                <a:latin typeface="+mn-lt"/>
              </a:rPr>
              <a:t> (L-S)</a:t>
            </a:r>
          </a:p>
          <a:p>
            <a:pPr marL="273050" indent="-273050" eaLnBrk="0" hangingPunct="0">
              <a:spcBef>
                <a:spcPts val="1200"/>
              </a:spcBef>
              <a:buClr>
                <a:srgbClr val="0070C0"/>
              </a:buClr>
              <a:buSzPct val="76000"/>
              <a:buFont typeface="Wingdings 3" pitchFamily="18" charset="2"/>
              <a:buNone/>
            </a:pPr>
            <a:r>
              <a:rPr lang="en-US" sz="2400" b="1" dirty="0">
                <a:solidFill>
                  <a:srgbClr val="660066"/>
                </a:solidFill>
                <a:latin typeface="+mn-lt"/>
              </a:rPr>
              <a:t>      	</a:t>
            </a:r>
          </a:p>
          <a:p>
            <a:pPr marL="273050" indent="-273050" eaLnBrk="0" hangingPunct="0">
              <a:spcBef>
                <a:spcPts val="1200"/>
              </a:spcBef>
              <a:buClr>
                <a:srgbClr val="0070C0"/>
              </a:buClr>
              <a:buSzPct val="76000"/>
              <a:buFont typeface="Wingdings 3" pitchFamily="18" charset="2"/>
              <a:buNone/>
            </a:pPr>
            <a:r>
              <a:rPr lang="en-US" sz="2400" b="1" dirty="0">
                <a:solidFill>
                  <a:srgbClr val="660066"/>
                </a:solidFill>
                <a:latin typeface="+mn-lt"/>
              </a:rPr>
              <a:t>  		 </a:t>
            </a:r>
            <a:r>
              <a:rPr lang="en-US" sz="2400" dirty="0">
                <a:latin typeface="+mn-lt"/>
              </a:rPr>
              <a:t>If (</a:t>
            </a:r>
            <a:r>
              <a:rPr lang="en-US" sz="2400" dirty="0" err="1">
                <a:latin typeface="+mn-lt"/>
              </a:rPr>
              <a:t>support_count</a:t>
            </a:r>
            <a:r>
              <a:rPr lang="en-US" sz="2400" dirty="0">
                <a:latin typeface="+mn-lt"/>
              </a:rPr>
              <a:t>(L)/</a:t>
            </a:r>
            <a:r>
              <a:rPr lang="en-US" sz="2400" dirty="0" err="1">
                <a:latin typeface="+mn-lt"/>
              </a:rPr>
              <a:t>support_count</a:t>
            </a:r>
            <a:r>
              <a:rPr lang="en-US" sz="2400" dirty="0">
                <a:latin typeface="+mn-lt"/>
              </a:rPr>
              <a:t>(S)) &gt;= </a:t>
            </a:r>
            <a:r>
              <a:rPr lang="en-US" sz="2400" dirty="0" err="1">
                <a:latin typeface="+mn-lt"/>
              </a:rPr>
              <a:t>min_conf</a:t>
            </a:r>
            <a:endParaRPr lang="en-US" sz="2400" dirty="0">
              <a:latin typeface="+mn-lt"/>
            </a:endParaRPr>
          </a:p>
          <a:p>
            <a:pPr marL="273050" indent="-273050" eaLnBrk="0" hangingPunct="0">
              <a:spcBef>
                <a:spcPts val="600"/>
              </a:spcBef>
              <a:buClr>
                <a:srgbClr val="0070C0"/>
              </a:buClr>
              <a:buSzPct val="76000"/>
              <a:buFont typeface="Wingdings 3" pitchFamily="18" charset="2"/>
              <a:buChar char=""/>
            </a:pPr>
            <a:endParaRPr lang="en-US" sz="2400" dirty="0">
              <a:latin typeface="+mn-lt"/>
              <a:ea typeface="宋体"/>
              <a:cs typeface="宋体"/>
            </a:endParaRPr>
          </a:p>
          <a:p>
            <a:pPr marL="273050" indent="-273050" eaLnBrk="0" hangingPunct="0">
              <a:spcBef>
                <a:spcPts val="600"/>
              </a:spcBef>
              <a:buClr>
                <a:srgbClr val="0070C0"/>
              </a:buClr>
              <a:buSzPct val="76000"/>
              <a:buFont typeface="Wingdings 3" pitchFamily="18" charset="2"/>
              <a:buNone/>
            </a:pPr>
            <a:endParaRPr lang="en-US" sz="2400" dirty="0">
              <a:solidFill>
                <a:srgbClr val="660066"/>
              </a:solidFill>
              <a:latin typeface="+mn-lt"/>
            </a:endParaRPr>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idx="4294967295"/>
          </p:nvPr>
        </p:nvSpPr>
        <p:spPr>
          <a:xfrm>
            <a:off x="457200" y="152400"/>
            <a:ext cx="8229600" cy="468313"/>
          </a:xfrm>
        </p:spPr>
        <p:txBody>
          <a:bodyPr/>
          <a:lstStyle/>
          <a:p>
            <a:pPr algn="ctr"/>
            <a:r>
              <a:rPr lang="en-US" sz="3200" b="1" dirty="0">
                <a:solidFill>
                  <a:srgbClr val="3333FF"/>
                </a:solidFill>
                <a:latin typeface="+mn-lt"/>
              </a:rPr>
              <a:t>Example</a:t>
            </a:r>
          </a:p>
        </p:txBody>
      </p:sp>
      <p:graphicFrame>
        <p:nvGraphicFramePr>
          <p:cNvPr id="42046" name="Group 62"/>
          <p:cNvGraphicFramePr>
            <a:graphicFrameLocks noGrp="1"/>
          </p:cNvGraphicFramePr>
          <p:nvPr>
            <p:ph idx="4294967295"/>
          </p:nvPr>
        </p:nvGraphicFramePr>
        <p:xfrm>
          <a:off x="5652120" y="1052736"/>
          <a:ext cx="3024188" cy="3352800"/>
        </p:xfrm>
        <a:graphic>
          <a:graphicData uri="http://schemas.openxmlformats.org/drawingml/2006/table">
            <a:tbl>
              <a:tblPr/>
              <a:tblGrid>
                <a:gridCol w="812800">
                  <a:extLst>
                    <a:ext uri="{9D8B030D-6E8A-4147-A177-3AD203B41FA5}">
                      <a16:colId xmlns:a16="http://schemas.microsoft.com/office/drawing/2014/main" val="20000"/>
                    </a:ext>
                  </a:extLst>
                </a:gridCol>
                <a:gridCol w="2211388">
                  <a:extLst>
                    <a:ext uri="{9D8B030D-6E8A-4147-A177-3AD203B41FA5}">
                      <a16:colId xmlns:a16="http://schemas.microsoft.com/office/drawing/2014/main" val="20001"/>
                    </a:ext>
                  </a:extLst>
                </a:gridCol>
              </a:tblGrid>
              <a:tr h="2397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70C0"/>
                          </a:solidFill>
                          <a:effectLst/>
                          <a:latin typeface="Century Gothic" pitchFamily="34" charset="0"/>
                        </a:rPr>
                        <a:t>List of item IDS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70C0"/>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70C0"/>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70C0"/>
                          </a:solidFill>
                          <a:effectLst/>
                          <a:latin typeface="Century Gothic" pitchFamily="34" charset="0"/>
                        </a:rPr>
                        <a:t>T400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70C0"/>
                          </a:solidFill>
                          <a:effectLst/>
                          <a:latin typeface="Century Gothic" pitchFamily="34" charset="0"/>
                        </a:rPr>
                        <a:t>T500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0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70C0"/>
                          </a:solidFill>
                          <a:effectLst/>
                          <a:latin typeface="Century Gothic" pitchFamily="34" charset="0"/>
                        </a:rPr>
                        <a:t>T600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70C0"/>
                          </a:solidFill>
                          <a:effectLst/>
                          <a:latin typeface="Century Gothic" pitchFamily="34" charset="0"/>
                        </a:rPr>
                        <a:t>T700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70C0"/>
                          </a:solidFill>
                          <a:effectLst/>
                          <a:latin typeface="Century Gothic" pitchFamily="34" charset="0"/>
                        </a:rPr>
                        <a:t>T800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70C0"/>
                          </a:solidFill>
                          <a:effectLst/>
                          <a:latin typeface="Century Gothic" pitchFamily="34" charset="0"/>
                        </a:rPr>
                        <a:t>T900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rgbClr val="0070C0"/>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 name="Rectangle 3"/>
          <p:cNvSpPr/>
          <p:nvPr/>
        </p:nvSpPr>
        <p:spPr>
          <a:xfrm>
            <a:off x="755650" y="4652963"/>
            <a:ext cx="4321175" cy="360362"/>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2" name="Rectangle 3"/>
          <p:cNvSpPr/>
          <p:nvPr/>
        </p:nvSpPr>
        <p:spPr>
          <a:xfrm>
            <a:off x="722313" y="3246438"/>
            <a:ext cx="4319587" cy="649287"/>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3" name="Content Placeholder 2"/>
          <p:cNvSpPr>
            <a:spLocks/>
          </p:cNvSpPr>
          <p:nvPr/>
        </p:nvSpPr>
        <p:spPr bwMode="auto">
          <a:xfrm>
            <a:off x="374650" y="765175"/>
            <a:ext cx="5205413" cy="5473700"/>
          </a:xfrm>
          <a:prstGeom prst="rect">
            <a:avLst/>
          </a:prstGeom>
          <a:noFill/>
          <a:ln w="9525">
            <a:noFill/>
            <a:miter lim="800000"/>
            <a:headEnd/>
            <a:tailEnd/>
          </a:ln>
        </p:spPr>
        <p:txBody>
          <a:bodyPr/>
          <a:lstStyle/>
          <a:p>
            <a:pPr marL="273050" indent="-273050" eaLnBrk="0" hangingPunct="0">
              <a:spcBef>
                <a:spcPts val="600"/>
              </a:spcBef>
              <a:buClr>
                <a:srgbClr val="0070C0"/>
              </a:buClr>
              <a:buSzPct val="76000"/>
              <a:buFont typeface="Wingdings 3" pitchFamily="18" charset="2"/>
              <a:buNone/>
            </a:pPr>
            <a:endParaRPr lang="en-US" sz="2000" dirty="0">
              <a:latin typeface="Century Gothic" pitchFamily="34" charset="0"/>
            </a:endParaRPr>
          </a:p>
          <a:p>
            <a:pPr marL="547688" lvl="1" indent="-273050" eaLnBrk="0" hangingPunct="0">
              <a:spcBef>
                <a:spcPts val="500"/>
              </a:spcBef>
              <a:buClr>
                <a:srgbClr val="0070C0"/>
              </a:buClr>
              <a:buSzPct val="76000"/>
              <a:buFont typeface="Wingdings 3" pitchFamily="18" charset="2"/>
              <a:buChar char="&quot;"/>
            </a:pPr>
            <a:r>
              <a:rPr lang="en-US" sz="1900" dirty="0">
                <a:latin typeface="Century Gothic" pitchFamily="34" charset="0"/>
                <a:ea typeface="宋体"/>
                <a:cs typeface="宋体"/>
              </a:rPr>
              <a:t>Suppose the frequent </a:t>
            </a:r>
            <a:r>
              <a:rPr lang="en-US" sz="1900" dirty="0" err="1">
                <a:latin typeface="Century Gothic" pitchFamily="34" charset="0"/>
                <a:ea typeface="宋体"/>
                <a:cs typeface="宋体"/>
              </a:rPr>
              <a:t>Itemset</a:t>
            </a:r>
            <a:r>
              <a:rPr lang="en-US" sz="1900" dirty="0">
                <a:latin typeface="Century Gothic" pitchFamily="34" charset="0"/>
                <a:ea typeface="宋体"/>
                <a:cs typeface="宋体"/>
              </a:rPr>
              <a:t> </a:t>
            </a:r>
            <a:r>
              <a:rPr lang="en-US" sz="1900" b="1" dirty="0">
                <a:latin typeface="Century Gothic" pitchFamily="34" charset="0"/>
                <a:ea typeface="宋体"/>
                <a:cs typeface="宋体"/>
              </a:rPr>
              <a:t>L={I1,I2,I5}</a:t>
            </a:r>
          </a:p>
          <a:p>
            <a:pPr marL="547688" lvl="1" indent="-273050" eaLnBrk="0" hangingPunct="0">
              <a:spcBef>
                <a:spcPts val="500"/>
              </a:spcBef>
              <a:buClr>
                <a:srgbClr val="0070C0"/>
              </a:buClr>
              <a:buSzPct val="76000"/>
              <a:buFont typeface="Wingdings 3" pitchFamily="18" charset="2"/>
              <a:buChar char="&quot;"/>
            </a:pPr>
            <a:r>
              <a:rPr lang="en-US" sz="1900" dirty="0">
                <a:latin typeface="Century Gothic" pitchFamily="34" charset="0"/>
                <a:ea typeface="宋体"/>
                <a:cs typeface="宋体"/>
              </a:rPr>
              <a:t>Subsets of L are:  </a:t>
            </a:r>
            <a:r>
              <a:rPr lang="en-US" sz="1900" b="1" dirty="0">
                <a:latin typeface="Century Gothic" pitchFamily="34" charset="0"/>
                <a:ea typeface="宋体"/>
                <a:cs typeface="宋体"/>
              </a:rPr>
              <a:t>{I1,I2},  {I1,I5}, {I2,I5}, {I1}, {I2},{I5}</a:t>
            </a:r>
          </a:p>
          <a:p>
            <a:pPr marL="547688" lvl="1" indent="-273050" eaLnBrk="0" hangingPunct="0">
              <a:spcBef>
                <a:spcPts val="500"/>
              </a:spcBef>
              <a:buClr>
                <a:srgbClr val="0070C0"/>
              </a:buClr>
              <a:buSzPct val="76000"/>
              <a:buFont typeface="Wingdings 3" pitchFamily="18" charset="2"/>
              <a:buChar char="&quot;"/>
            </a:pPr>
            <a:r>
              <a:rPr lang="en-US" sz="1900" dirty="0">
                <a:latin typeface="Century Gothic" pitchFamily="34" charset="0"/>
                <a:ea typeface="宋体"/>
                <a:cs typeface="宋体"/>
              </a:rPr>
              <a:t>Association rules :</a:t>
            </a:r>
          </a:p>
          <a:p>
            <a:pPr marL="547688" lvl="1" indent="-273050" eaLnBrk="0" hangingPunct="0">
              <a:spcBef>
                <a:spcPts val="500"/>
              </a:spcBef>
              <a:buClr>
                <a:srgbClr val="0070C0"/>
              </a:buClr>
              <a:buSzPct val="76000"/>
              <a:buFont typeface="Wingdings 3" pitchFamily="18" charset="2"/>
              <a:buNone/>
            </a:pPr>
            <a:r>
              <a:rPr lang="en-US" sz="1900" dirty="0">
                <a:latin typeface="Century Gothic" pitchFamily="34" charset="0"/>
                <a:ea typeface="宋体"/>
                <a:cs typeface="宋体"/>
              </a:rPr>
              <a:t> </a:t>
            </a:r>
            <a:r>
              <a:rPr lang="en-US" sz="1900" b="1" dirty="0">
                <a:latin typeface="Century Gothic" pitchFamily="34" charset="0"/>
                <a:ea typeface="宋体"/>
                <a:cs typeface="宋体"/>
              </a:rPr>
              <a:t>I1 </a:t>
            </a:r>
            <a:r>
              <a:rPr lang="en-GB" b="1" dirty="0">
                <a:latin typeface="Century Gothic" pitchFamily="34" charset="0"/>
                <a:sym typeface="Symbol" pitchFamily="18" charset="2"/>
              </a:rPr>
              <a:t> I2 </a:t>
            </a:r>
            <a:r>
              <a:rPr lang="en-US" b="1" dirty="0">
                <a:latin typeface="Century Gothic" pitchFamily="34" charset="0"/>
                <a:sym typeface="Symbol" pitchFamily="18" charset="2"/>
              </a:rPr>
              <a:t> I5</a:t>
            </a:r>
            <a:r>
              <a:rPr lang="en-US" dirty="0">
                <a:latin typeface="Century Gothic" pitchFamily="34" charset="0"/>
                <a:sym typeface="Symbol" pitchFamily="18" charset="2"/>
              </a:rPr>
              <a:t>        confidence = 2/4= 50%</a:t>
            </a:r>
          </a:p>
          <a:p>
            <a:pPr marL="547688" lvl="1" indent="-273050" eaLnBrk="0" hangingPunct="0">
              <a:spcBef>
                <a:spcPts val="500"/>
              </a:spcBef>
              <a:buClr>
                <a:srgbClr val="0070C0"/>
              </a:buClr>
              <a:buSzPct val="76000"/>
              <a:buFont typeface="Wingdings 3" pitchFamily="18" charset="2"/>
              <a:buNone/>
            </a:pPr>
            <a:r>
              <a:rPr lang="en-US" sz="1900" dirty="0">
                <a:latin typeface="Century Gothic" pitchFamily="34" charset="0"/>
                <a:ea typeface="宋体"/>
                <a:cs typeface="宋体"/>
              </a:rPr>
              <a:t> </a:t>
            </a:r>
            <a:r>
              <a:rPr lang="en-US" sz="1900" b="1" dirty="0">
                <a:latin typeface="Century Gothic" pitchFamily="34" charset="0"/>
                <a:ea typeface="宋体"/>
                <a:cs typeface="宋体"/>
              </a:rPr>
              <a:t>I1 </a:t>
            </a:r>
            <a:r>
              <a:rPr lang="en-GB" b="1" dirty="0">
                <a:latin typeface="Century Gothic" pitchFamily="34" charset="0"/>
                <a:sym typeface="Symbol" pitchFamily="18" charset="2"/>
              </a:rPr>
              <a:t> I5 </a:t>
            </a:r>
            <a:r>
              <a:rPr lang="en-US" b="1" dirty="0">
                <a:latin typeface="Century Gothic" pitchFamily="34" charset="0"/>
                <a:sym typeface="Symbol" pitchFamily="18" charset="2"/>
              </a:rPr>
              <a:t> I2</a:t>
            </a:r>
            <a:r>
              <a:rPr lang="en-US" dirty="0">
                <a:latin typeface="Century Gothic" pitchFamily="34" charset="0"/>
                <a:sym typeface="Symbol" pitchFamily="18" charset="2"/>
              </a:rPr>
              <a:t>        confidence=2/2=100%</a:t>
            </a:r>
          </a:p>
          <a:p>
            <a:pPr marL="547688" lvl="1" indent="-273050" eaLnBrk="0" hangingPunct="0">
              <a:spcBef>
                <a:spcPts val="500"/>
              </a:spcBef>
              <a:buClr>
                <a:srgbClr val="0070C0"/>
              </a:buClr>
              <a:buSzPct val="76000"/>
              <a:buFont typeface="Wingdings 3" pitchFamily="18" charset="2"/>
              <a:buNone/>
            </a:pPr>
            <a:r>
              <a:rPr lang="en-US" sz="1900" dirty="0">
                <a:latin typeface="Century Gothic" pitchFamily="34" charset="0"/>
                <a:ea typeface="宋体"/>
                <a:cs typeface="宋体"/>
              </a:rPr>
              <a:t> </a:t>
            </a:r>
            <a:r>
              <a:rPr lang="en-US" sz="1900" b="1" dirty="0">
                <a:latin typeface="Century Gothic" pitchFamily="34" charset="0"/>
                <a:ea typeface="宋体"/>
                <a:cs typeface="宋体"/>
              </a:rPr>
              <a:t>I2 </a:t>
            </a:r>
            <a:r>
              <a:rPr lang="en-GB" b="1" dirty="0">
                <a:latin typeface="Century Gothic" pitchFamily="34" charset="0"/>
                <a:sym typeface="Symbol" pitchFamily="18" charset="2"/>
              </a:rPr>
              <a:t> I5 </a:t>
            </a:r>
            <a:r>
              <a:rPr lang="en-US" b="1" dirty="0">
                <a:latin typeface="Century Gothic" pitchFamily="34" charset="0"/>
                <a:sym typeface="Symbol" pitchFamily="18" charset="2"/>
              </a:rPr>
              <a:t> I1</a:t>
            </a:r>
            <a:r>
              <a:rPr lang="en-US" dirty="0">
                <a:latin typeface="Century Gothic" pitchFamily="34" charset="0"/>
                <a:sym typeface="Symbol" pitchFamily="18" charset="2"/>
              </a:rPr>
              <a:t>        confidence=2/2=100%</a:t>
            </a:r>
          </a:p>
          <a:p>
            <a:pPr marL="547688" lvl="1" indent="-273050" eaLnBrk="0" hangingPunct="0">
              <a:spcBef>
                <a:spcPts val="500"/>
              </a:spcBef>
              <a:buClr>
                <a:srgbClr val="0070C0"/>
              </a:buClr>
              <a:buSzPct val="76000"/>
              <a:buFont typeface="Wingdings 3" pitchFamily="18" charset="2"/>
              <a:buNone/>
            </a:pPr>
            <a:r>
              <a:rPr lang="en-US" dirty="0">
                <a:latin typeface="Century Gothic" pitchFamily="34" charset="0"/>
                <a:ea typeface="宋体"/>
                <a:cs typeface="宋体"/>
              </a:rPr>
              <a:t> </a:t>
            </a:r>
            <a:r>
              <a:rPr lang="en-US" sz="1900" b="1" dirty="0">
                <a:latin typeface="Century Gothic" pitchFamily="34" charset="0"/>
                <a:ea typeface="宋体"/>
                <a:cs typeface="宋体"/>
              </a:rPr>
              <a:t>I1 </a:t>
            </a:r>
            <a:r>
              <a:rPr lang="en-GB" b="1" dirty="0">
                <a:latin typeface="Century Gothic" pitchFamily="34" charset="0"/>
                <a:sym typeface="Symbol" pitchFamily="18" charset="2"/>
              </a:rPr>
              <a:t> </a:t>
            </a:r>
            <a:r>
              <a:rPr lang="en-US" b="1" dirty="0">
                <a:latin typeface="Century Gothic" pitchFamily="34" charset="0"/>
                <a:sym typeface="Symbol" pitchFamily="18" charset="2"/>
              </a:rPr>
              <a:t> </a:t>
            </a:r>
            <a:r>
              <a:rPr lang="en-US" sz="1900" b="1" dirty="0">
                <a:latin typeface="Century Gothic" pitchFamily="34" charset="0"/>
                <a:ea typeface="宋体"/>
                <a:cs typeface="宋体"/>
              </a:rPr>
              <a:t>I2 </a:t>
            </a:r>
            <a:r>
              <a:rPr lang="en-GB" b="1" dirty="0">
                <a:latin typeface="Century Gothic" pitchFamily="34" charset="0"/>
                <a:sym typeface="Symbol" pitchFamily="18" charset="2"/>
              </a:rPr>
              <a:t> I5</a:t>
            </a:r>
            <a:r>
              <a:rPr lang="en-GB" dirty="0">
                <a:latin typeface="Century Gothic" pitchFamily="34" charset="0"/>
                <a:sym typeface="Symbol" pitchFamily="18" charset="2"/>
              </a:rPr>
              <a:t>      </a:t>
            </a:r>
            <a:r>
              <a:rPr lang="en-US" dirty="0">
                <a:latin typeface="Century Gothic" pitchFamily="34" charset="0"/>
                <a:sym typeface="Symbol" pitchFamily="18" charset="2"/>
              </a:rPr>
              <a:t> confidence=2/6=33%</a:t>
            </a:r>
          </a:p>
          <a:p>
            <a:pPr marL="547688" lvl="1" indent="-273050" eaLnBrk="0" hangingPunct="0">
              <a:spcBef>
                <a:spcPts val="500"/>
              </a:spcBef>
              <a:buClr>
                <a:srgbClr val="0070C0"/>
              </a:buClr>
              <a:buSzPct val="76000"/>
              <a:buFont typeface="Wingdings 3" pitchFamily="18" charset="2"/>
              <a:buNone/>
            </a:pPr>
            <a:r>
              <a:rPr lang="en-US" sz="1900" dirty="0">
                <a:latin typeface="Century Gothic" pitchFamily="34" charset="0"/>
                <a:ea typeface="宋体"/>
                <a:cs typeface="宋体"/>
              </a:rPr>
              <a:t> </a:t>
            </a:r>
            <a:r>
              <a:rPr lang="en-US" sz="1900" b="1" dirty="0">
                <a:latin typeface="Century Gothic" pitchFamily="34" charset="0"/>
                <a:ea typeface="宋体"/>
                <a:cs typeface="宋体"/>
              </a:rPr>
              <a:t>I2 </a:t>
            </a:r>
            <a:r>
              <a:rPr lang="en-GB" b="1" dirty="0">
                <a:latin typeface="Century Gothic" pitchFamily="34" charset="0"/>
                <a:sym typeface="Symbol" pitchFamily="18" charset="2"/>
              </a:rPr>
              <a:t> </a:t>
            </a:r>
            <a:r>
              <a:rPr lang="en-US" b="1" dirty="0">
                <a:latin typeface="Century Gothic" pitchFamily="34" charset="0"/>
                <a:sym typeface="Symbol" pitchFamily="18" charset="2"/>
              </a:rPr>
              <a:t> </a:t>
            </a:r>
            <a:r>
              <a:rPr lang="en-US" sz="1900" b="1" dirty="0">
                <a:latin typeface="Century Gothic" pitchFamily="34" charset="0"/>
                <a:ea typeface="宋体"/>
                <a:cs typeface="宋体"/>
              </a:rPr>
              <a:t>I1 </a:t>
            </a:r>
            <a:r>
              <a:rPr lang="en-GB" b="1" dirty="0">
                <a:latin typeface="Century Gothic" pitchFamily="34" charset="0"/>
                <a:sym typeface="Symbol" pitchFamily="18" charset="2"/>
              </a:rPr>
              <a:t> I5</a:t>
            </a:r>
            <a:r>
              <a:rPr lang="en-GB" dirty="0">
                <a:latin typeface="Century Gothic" pitchFamily="34" charset="0"/>
                <a:sym typeface="Symbol" pitchFamily="18" charset="2"/>
              </a:rPr>
              <a:t>      </a:t>
            </a:r>
            <a:r>
              <a:rPr lang="en-US" dirty="0">
                <a:latin typeface="Century Gothic" pitchFamily="34" charset="0"/>
                <a:sym typeface="Symbol" pitchFamily="18" charset="2"/>
              </a:rPr>
              <a:t> confidence=2/7=29%</a:t>
            </a:r>
          </a:p>
          <a:p>
            <a:pPr marL="547688" lvl="1" indent="-273050" eaLnBrk="0" hangingPunct="0">
              <a:spcBef>
                <a:spcPts val="500"/>
              </a:spcBef>
              <a:buClr>
                <a:srgbClr val="0070C0"/>
              </a:buClr>
              <a:buSzPct val="76000"/>
              <a:buFont typeface="Wingdings 3" pitchFamily="18" charset="2"/>
              <a:buNone/>
            </a:pPr>
            <a:r>
              <a:rPr lang="en-US" dirty="0">
                <a:latin typeface="Century Gothic" pitchFamily="34" charset="0"/>
                <a:sym typeface="Symbol" pitchFamily="18" charset="2"/>
              </a:rPr>
              <a:t> </a:t>
            </a:r>
            <a:r>
              <a:rPr lang="en-US" sz="1900" b="1" dirty="0">
                <a:latin typeface="Century Gothic" pitchFamily="34" charset="0"/>
                <a:ea typeface="宋体"/>
                <a:cs typeface="宋体"/>
              </a:rPr>
              <a:t>I5 </a:t>
            </a:r>
            <a:r>
              <a:rPr lang="en-GB" b="1" dirty="0">
                <a:latin typeface="Century Gothic" pitchFamily="34" charset="0"/>
                <a:sym typeface="Symbol" pitchFamily="18" charset="2"/>
              </a:rPr>
              <a:t> </a:t>
            </a:r>
            <a:r>
              <a:rPr lang="en-US" b="1" dirty="0">
                <a:latin typeface="Century Gothic" pitchFamily="34" charset="0"/>
                <a:sym typeface="Symbol" pitchFamily="18" charset="2"/>
              </a:rPr>
              <a:t> </a:t>
            </a:r>
            <a:r>
              <a:rPr lang="en-US" sz="1900" b="1" dirty="0">
                <a:latin typeface="Century Gothic" pitchFamily="34" charset="0"/>
                <a:ea typeface="宋体"/>
                <a:cs typeface="宋体"/>
              </a:rPr>
              <a:t>I2 </a:t>
            </a:r>
            <a:r>
              <a:rPr lang="en-GB" b="1" dirty="0">
                <a:latin typeface="Century Gothic" pitchFamily="34" charset="0"/>
                <a:sym typeface="Symbol" pitchFamily="18" charset="2"/>
              </a:rPr>
              <a:t> I2</a:t>
            </a:r>
            <a:r>
              <a:rPr lang="en-GB" dirty="0">
                <a:latin typeface="Century Gothic" pitchFamily="34" charset="0"/>
                <a:sym typeface="Symbol" pitchFamily="18" charset="2"/>
              </a:rPr>
              <a:t>      </a:t>
            </a:r>
            <a:r>
              <a:rPr lang="en-US" dirty="0">
                <a:latin typeface="Century Gothic" pitchFamily="34" charset="0"/>
                <a:sym typeface="Symbol" pitchFamily="18" charset="2"/>
              </a:rPr>
              <a:t> confidence=2/2=100%</a:t>
            </a:r>
          </a:p>
          <a:p>
            <a:pPr marL="547688" lvl="1" indent="-273050" eaLnBrk="0" hangingPunct="0">
              <a:spcBef>
                <a:spcPts val="500"/>
              </a:spcBef>
              <a:buClr>
                <a:srgbClr val="0070C0"/>
              </a:buClr>
              <a:buSzPct val="76000"/>
              <a:buFont typeface="Wingdings 3" pitchFamily="18" charset="2"/>
              <a:buNone/>
            </a:pPr>
            <a:endParaRPr lang="en-US" dirty="0">
              <a:latin typeface="Century Gothic" pitchFamily="34" charset="0"/>
              <a:ea typeface="宋体"/>
              <a:cs typeface="宋体"/>
            </a:endParaRPr>
          </a:p>
          <a:p>
            <a:pPr marL="273050" indent="-273050" eaLnBrk="0" hangingPunct="0">
              <a:spcBef>
                <a:spcPts val="600"/>
              </a:spcBef>
              <a:buClr>
                <a:srgbClr val="0070C0"/>
              </a:buClr>
              <a:buSzPct val="76000"/>
              <a:buFont typeface="Wingdings 3" pitchFamily="18" charset="2"/>
              <a:buNone/>
            </a:pPr>
            <a:r>
              <a:rPr lang="en-US" b="1" dirty="0">
                <a:solidFill>
                  <a:srgbClr val="660066"/>
                </a:solidFill>
                <a:latin typeface="Century Gothic" pitchFamily="34" charset="0"/>
              </a:rPr>
              <a:t>      If the minimum confidence =70%</a:t>
            </a:r>
          </a:p>
          <a:p>
            <a:pPr marL="273050" indent="-273050" eaLnBrk="0" hangingPunct="0">
              <a:spcBef>
                <a:spcPts val="600"/>
              </a:spcBef>
              <a:buClr>
                <a:srgbClr val="0070C0"/>
              </a:buClr>
              <a:buSzPct val="76000"/>
              <a:buFont typeface="Wingdings 3" pitchFamily="18" charset="2"/>
              <a:buNone/>
            </a:pPr>
            <a:endParaRPr lang="en-US" b="1" dirty="0">
              <a:solidFill>
                <a:srgbClr val="660066"/>
              </a:solidFill>
              <a:latin typeface="Century Gothic" pitchFamily="34" charset="0"/>
            </a:endParaRPr>
          </a:p>
        </p:txBody>
      </p:sp>
      <p:sp>
        <p:nvSpPr>
          <p:cNvPr id="31784" name="Text Box 66"/>
          <p:cNvSpPr txBox="1">
            <a:spLocks noChangeArrowheads="1"/>
          </p:cNvSpPr>
          <p:nvPr/>
        </p:nvSpPr>
        <p:spPr bwMode="auto">
          <a:xfrm>
            <a:off x="5724128" y="692696"/>
            <a:ext cx="2749550" cy="366713"/>
          </a:xfrm>
          <a:prstGeom prst="rect">
            <a:avLst/>
          </a:prstGeom>
          <a:noFill/>
          <a:ln w="9525">
            <a:noFill/>
            <a:miter lim="800000"/>
            <a:headEnd/>
            <a:tailEnd/>
          </a:ln>
        </p:spPr>
        <p:txBody>
          <a:bodyPr wrap="none">
            <a:spAutoFit/>
          </a:bodyPr>
          <a:lstStyle/>
          <a:p>
            <a:r>
              <a:rPr lang="en-US" b="1" dirty="0">
                <a:solidFill>
                  <a:srgbClr val="0070C0"/>
                </a:solidFill>
              </a:rPr>
              <a:t>Transactional Database</a:t>
            </a:r>
          </a:p>
        </p:txBody>
      </p:sp>
      <p:pic>
        <p:nvPicPr>
          <p:cNvPr id="2050" name="Picture 2"/>
          <p:cNvPicPr>
            <a:picLocks noChangeAspect="1" noChangeArrowheads="1"/>
          </p:cNvPicPr>
          <p:nvPr/>
        </p:nvPicPr>
        <p:blipFill>
          <a:blip r:embed="rId2" cstate="print"/>
          <a:srcRect/>
          <a:stretch>
            <a:fillRect/>
          </a:stretch>
        </p:blipFill>
        <p:spPr bwMode="auto">
          <a:xfrm>
            <a:off x="5364088" y="4553744"/>
            <a:ext cx="1800200" cy="230425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164288" y="4797152"/>
            <a:ext cx="1979712" cy="1728192"/>
          </a:xfrm>
          <a:prstGeom prst="rect">
            <a:avLst/>
          </a:prstGeom>
          <a:noFill/>
          <a:ln w="9525">
            <a:noFill/>
            <a:miter lim="800000"/>
            <a:headEnd/>
            <a:tailEnd/>
          </a:ln>
        </p:spPr>
      </p:pic>
      <p:cxnSp>
        <p:nvCxnSpPr>
          <p:cNvPr id="10" name="Straight Connector 9"/>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8600" y="6780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linds(horizont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linds(horizontal)">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blinds(horizontal)">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blinds(horizontal)">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blinds(horizontal)">
                                      <p:cBhvr>
                                        <p:cTn id="50" dur="500"/>
                                        <p:tgtEl>
                                          <p:spTgt spid="3">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blinds(horizontal)">
                                      <p:cBhvr>
                                        <p:cTn id="55" dur="500"/>
                                        <p:tgtEl>
                                          <p:spTgt spid="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blinds(horizontal)">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idx="4294967295"/>
          </p:nvPr>
        </p:nvSpPr>
        <p:spPr>
          <a:xfrm>
            <a:off x="457200" y="152400"/>
            <a:ext cx="8229600" cy="468313"/>
          </a:xfrm>
        </p:spPr>
        <p:txBody>
          <a:bodyPr/>
          <a:lstStyle/>
          <a:p>
            <a:pPr algn="ctr"/>
            <a:r>
              <a:rPr lang="en-US" sz="3200" b="1" dirty="0">
                <a:solidFill>
                  <a:srgbClr val="3333FF"/>
                </a:solidFill>
                <a:latin typeface="+mn-lt"/>
              </a:rPr>
              <a:t>Improving the Efficiency of </a:t>
            </a:r>
            <a:r>
              <a:rPr lang="en-US" sz="3200" b="1" dirty="0" err="1">
                <a:solidFill>
                  <a:srgbClr val="3333FF"/>
                </a:solidFill>
                <a:latin typeface="+mn-lt"/>
              </a:rPr>
              <a:t>Apriori</a:t>
            </a:r>
            <a:endParaRPr lang="en-US" sz="3200" dirty="0">
              <a:solidFill>
                <a:srgbClr val="3333FF"/>
              </a:solidFill>
              <a:latin typeface="+mn-lt"/>
            </a:endParaRPr>
          </a:p>
        </p:txBody>
      </p:sp>
      <p:sp>
        <p:nvSpPr>
          <p:cNvPr id="3" name="Content Placeholder 2"/>
          <p:cNvSpPr>
            <a:spLocks/>
          </p:cNvSpPr>
          <p:nvPr/>
        </p:nvSpPr>
        <p:spPr bwMode="auto">
          <a:xfrm>
            <a:off x="323850" y="642938"/>
            <a:ext cx="8769350" cy="581025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200" dirty="0">
              <a:latin typeface="+mn-lt"/>
            </a:endParaRPr>
          </a:p>
          <a:p>
            <a:pPr marL="381000" indent="-381000" eaLnBrk="0" hangingPunct="0">
              <a:spcBef>
                <a:spcPts val="600"/>
              </a:spcBef>
              <a:buClr>
                <a:srgbClr val="0070C0"/>
              </a:buClr>
              <a:buSzPct val="76000"/>
              <a:buFont typeface="Wingdings 3" pitchFamily="18" charset="2"/>
              <a:buChar char=""/>
            </a:pPr>
            <a:r>
              <a:rPr lang="en-US" sz="2200" b="1" dirty="0">
                <a:solidFill>
                  <a:srgbClr val="0070C0"/>
                </a:solidFill>
                <a:latin typeface="+mn-lt"/>
              </a:rPr>
              <a:t>Major computational challenges</a:t>
            </a:r>
          </a:p>
          <a:p>
            <a:pPr marL="381000" indent="-381000" eaLnBrk="0" hangingPunct="0">
              <a:spcBef>
                <a:spcPts val="600"/>
              </a:spcBef>
              <a:buClr>
                <a:srgbClr val="0070C0"/>
              </a:buClr>
              <a:buSzPct val="76000"/>
              <a:buFont typeface="Wingdings 3" pitchFamily="18" charset="2"/>
              <a:buChar char=""/>
            </a:pPr>
            <a:endParaRPr lang="en-US" sz="2200" dirty="0">
              <a:latin typeface="+mn-lt"/>
              <a:ea typeface="宋体"/>
              <a:cs typeface="宋体"/>
            </a:endParaRPr>
          </a:p>
          <a:p>
            <a:pPr marL="617538" lvl="1" indent="-342900" eaLnBrk="0" hangingPunct="0">
              <a:spcBef>
                <a:spcPts val="500"/>
              </a:spcBef>
              <a:buClr>
                <a:srgbClr val="0070C0"/>
              </a:buClr>
              <a:buSzPct val="76000"/>
              <a:buFont typeface="Wingdings 3" pitchFamily="18" charset="2"/>
              <a:buChar char="&quot;"/>
            </a:pPr>
            <a:r>
              <a:rPr lang="en-US" sz="2200" dirty="0">
                <a:latin typeface="+mn-lt"/>
                <a:ea typeface="宋体"/>
                <a:cs typeface="宋体"/>
              </a:rPr>
              <a:t>Huge number of candidates</a:t>
            </a:r>
          </a:p>
          <a:p>
            <a:pPr marL="617538" lvl="1" indent="-342900" eaLnBrk="0" hangingPunct="0">
              <a:spcBef>
                <a:spcPts val="500"/>
              </a:spcBef>
              <a:buClr>
                <a:srgbClr val="0070C0"/>
              </a:buClr>
              <a:buSzPct val="76000"/>
              <a:buFont typeface="Wingdings 3" pitchFamily="18" charset="2"/>
              <a:buChar char="&quot;"/>
            </a:pPr>
            <a:r>
              <a:rPr lang="en-US" sz="2200" dirty="0">
                <a:latin typeface="+mn-lt"/>
                <a:ea typeface="宋体"/>
                <a:cs typeface="宋体"/>
              </a:rPr>
              <a:t>Multiple scans of transaction database</a:t>
            </a:r>
          </a:p>
          <a:p>
            <a:pPr marL="617538" lvl="1" indent="-342900" eaLnBrk="0" hangingPunct="0">
              <a:spcBef>
                <a:spcPts val="500"/>
              </a:spcBef>
              <a:buClr>
                <a:srgbClr val="0070C0"/>
              </a:buClr>
              <a:buSzPct val="76000"/>
              <a:buFont typeface="Wingdings 3" pitchFamily="18" charset="2"/>
              <a:buChar char="&quot;"/>
            </a:pPr>
            <a:r>
              <a:rPr lang="en-US" sz="2200" dirty="0">
                <a:latin typeface="+mn-lt"/>
                <a:ea typeface="宋体"/>
                <a:cs typeface="宋体"/>
              </a:rPr>
              <a:t>Tedious workload of support counting for candidates </a:t>
            </a:r>
          </a:p>
          <a:p>
            <a:pPr marL="381000" indent="-381000" eaLnBrk="0" hangingPunct="0">
              <a:spcBef>
                <a:spcPts val="600"/>
              </a:spcBef>
              <a:buClr>
                <a:srgbClr val="0070C0"/>
              </a:buClr>
              <a:buSzPct val="76000"/>
              <a:buFont typeface="Wingdings 3" pitchFamily="18" charset="2"/>
              <a:buChar char=""/>
            </a:pPr>
            <a:endParaRPr lang="en-US" sz="2200" dirty="0">
              <a:latin typeface="+mn-lt"/>
            </a:endParaRPr>
          </a:p>
          <a:p>
            <a:pPr marL="381000" indent="-381000" eaLnBrk="0" hangingPunct="0">
              <a:spcBef>
                <a:spcPts val="600"/>
              </a:spcBef>
              <a:buClr>
                <a:srgbClr val="0070C0"/>
              </a:buClr>
              <a:buSzPct val="76000"/>
              <a:buFont typeface="Wingdings 3" pitchFamily="18" charset="2"/>
              <a:buChar char=""/>
            </a:pPr>
            <a:r>
              <a:rPr lang="en-US" sz="2200" b="1" dirty="0">
                <a:solidFill>
                  <a:srgbClr val="0070C0"/>
                </a:solidFill>
                <a:latin typeface="+mn-lt"/>
              </a:rPr>
              <a:t>Improving </a:t>
            </a:r>
            <a:r>
              <a:rPr lang="en-US" sz="2200" b="1" dirty="0" err="1">
                <a:solidFill>
                  <a:srgbClr val="0070C0"/>
                </a:solidFill>
                <a:latin typeface="+mn-lt"/>
              </a:rPr>
              <a:t>Apriori</a:t>
            </a:r>
            <a:r>
              <a:rPr lang="en-US" sz="2200" b="1" dirty="0">
                <a:solidFill>
                  <a:srgbClr val="0070C0"/>
                </a:solidFill>
                <a:latin typeface="+mn-lt"/>
              </a:rPr>
              <a:t>: general ideas</a:t>
            </a:r>
            <a:r>
              <a:rPr lang="en-US" sz="2200" dirty="0">
                <a:latin typeface="+mn-lt"/>
              </a:rPr>
              <a:t> </a:t>
            </a:r>
          </a:p>
          <a:p>
            <a:pPr marL="381000" indent="-381000" eaLnBrk="0" hangingPunct="0">
              <a:spcBef>
                <a:spcPts val="600"/>
              </a:spcBef>
              <a:buClr>
                <a:srgbClr val="0070C0"/>
              </a:buClr>
              <a:buSzPct val="76000"/>
              <a:buFont typeface="Wingdings 3" pitchFamily="18" charset="2"/>
              <a:buChar char=""/>
            </a:pPr>
            <a:endParaRPr lang="en-US" sz="2200" dirty="0">
              <a:latin typeface="+mn-lt"/>
            </a:endParaRPr>
          </a:p>
          <a:p>
            <a:pPr marL="617538" lvl="1" indent="-342900" eaLnBrk="0" hangingPunct="0">
              <a:spcBef>
                <a:spcPts val="500"/>
              </a:spcBef>
              <a:buClr>
                <a:srgbClr val="0070C0"/>
              </a:buClr>
              <a:buSzPct val="76000"/>
              <a:buFont typeface="Wingdings 3" pitchFamily="18" charset="2"/>
              <a:buChar char="&quot;"/>
            </a:pPr>
            <a:r>
              <a:rPr lang="en-US" sz="2200" dirty="0">
                <a:latin typeface="+mn-lt"/>
                <a:cs typeface="Times New Roman" pitchFamily="18" charset="0"/>
              </a:rPr>
              <a:t>Hash-based technique</a:t>
            </a:r>
          </a:p>
          <a:p>
            <a:pPr marL="617538" lvl="1" indent="-342900" eaLnBrk="0" hangingPunct="0">
              <a:spcBef>
                <a:spcPts val="500"/>
              </a:spcBef>
              <a:buClr>
                <a:srgbClr val="0070C0"/>
              </a:buClr>
              <a:buSzPct val="76000"/>
              <a:buFont typeface="Wingdings 3" pitchFamily="18" charset="2"/>
              <a:buChar char="&quot;"/>
            </a:pPr>
            <a:r>
              <a:rPr lang="en-US" sz="2200" dirty="0">
                <a:latin typeface="+mn-lt"/>
                <a:cs typeface="Times New Roman" pitchFamily="18" charset="0"/>
              </a:rPr>
              <a:t>Transaction reduction</a:t>
            </a:r>
          </a:p>
          <a:p>
            <a:pPr marL="617538" lvl="1" indent="-342900" eaLnBrk="0" hangingPunct="0">
              <a:spcBef>
                <a:spcPts val="500"/>
              </a:spcBef>
              <a:buClr>
                <a:srgbClr val="0070C0"/>
              </a:buClr>
              <a:buSzPct val="76000"/>
              <a:buFont typeface="Wingdings 3" pitchFamily="18" charset="2"/>
              <a:buChar char="&quot;"/>
            </a:pPr>
            <a:r>
              <a:rPr lang="en-US" sz="2200" dirty="0">
                <a:latin typeface="+mn-lt"/>
                <a:cs typeface="Times New Roman" pitchFamily="18" charset="0"/>
              </a:rPr>
              <a:t>Partitioning</a:t>
            </a:r>
          </a:p>
          <a:p>
            <a:pPr marL="617538" lvl="1" indent="-342900" eaLnBrk="0" hangingPunct="0">
              <a:spcBef>
                <a:spcPts val="500"/>
              </a:spcBef>
              <a:buClr>
                <a:srgbClr val="0070C0"/>
              </a:buClr>
              <a:buSzPct val="76000"/>
              <a:buFont typeface="Wingdings 3" pitchFamily="18" charset="2"/>
              <a:buChar char="&quot;"/>
            </a:pPr>
            <a:r>
              <a:rPr lang="en-US" sz="2200" dirty="0">
                <a:latin typeface="+mn-lt"/>
                <a:cs typeface="Times New Roman" pitchFamily="18" charset="0"/>
              </a:rPr>
              <a:t>Sampling</a:t>
            </a:r>
          </a:p>
          <a:p>
            <a:pPr marL="617538" lvl="1" indent="-342900" eaLnBrk="0" hangingPunct="0">
              <a:spcBef>
                <a:spcPts val="500"/>
              </a:spcBef>
              <a:buClr>
                <a:srgbClr val="0070C0"/>
              </a:buClr>
              <a:buSzPct val="76000"/>
              <a:buFont typeface="Wingdings 3" pitchFamily="18" charset="2"/>
              <a:buChar char="&quot;"/>
            </a:pPr>
            <a:r>
              <a:rPr lang="en-US" sz="2200" dirty="0">
                <a:latin typeface="+mn-lt"/>
                <a:cs typeface="Times New Roman" pitchFamily="18" charset="0"/>
              </a:rPr>
              <a:t>Dynamic </a:t>
            </a:r>
            <a:r>
              <a:rPr lang="en-US" sz="2200" dirty="0" err="1">
                <a:latin typeface="+mn-lt"/>
                <a:cs typeface="Times New Roman" pitchFamily="18" charset="0"/>
              </a:rPr>
              <a:t>itemset</a:t>
            </a:r>
            <a:r>
              <a:rPr lang="en-US" sz="2200" dirty="0">
                <a:latin typeface="+mn-lt"/>
                <a:cs typeface="Times New Roman" pitchFamily="18" charset="0"/>
              </a:rPr>
              <a:t> counting</a:t>
            </a:r>
            <a:endParaRPr lang="en-US" sz="2200" dirty="0">
              <a:latin typeface="+mn-lt"/>
              <a:ea typeface="宋体"/>
              <a:cs typeface="Times New Roman" pitchFamily="18" charset="0"/>
            </a:endParaRPr>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blinds(horizontal)">
                                      <p:cBhvr>
                                        <p:cTn id="10" dur="500"/>
                                        <p:tgtEl>
                                          <p:spTgt spid="3">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blinds(horizontal)">
                                      <p:cBhvr>
                                        <p:cTn id="13" dur="500"/>
                                        <p:tgtEl>
                                          <p:spTgt spid="3">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11" end="11"/>
                                            </p:txEl>
                                          </p:spTgt>
                                        </p:tgtEl>
                                        <p:attrNameLst>
                                          <p:attrName>style.visibility</p:attrName>
                                        </p:attrNameLst>
                                      </p:cBhvr>
                                      <p:to>
                                        <p:strVal val="visible"/>
                                      </p:to>
                                    </p:set>
                                    <p:animEffect transition="in" filter="blinds(horizontal)">
                                      <p:cBhvr>
                                        <p:cTn id="16" dur="500"/>
                                        <p:tgtEl>
                                          <p:spTgt spid="3">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animEffect transition="in" filter="blinds(horizontal)">
                                      <p:cBhvr>
                                        <p:cTn id="19" dur="500"/>
                                        <p:tgtEl>
                                          <p:spTgt spid="3">
                                            <p:txEl>
                                              <p:pRg st="12" end="1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13" end="13"/>
                                            </p:txEl>
                                          </p:spTgt>
                                        </p:tgtEl>
                                        <p:attrNameLst>
                                          <p:attrName>style.visibility</p:attrName>
                                        </p:attrNameLst>
                                      </p:cBhvr>
                                      <p:to>
                                        <p:strVal val="visible"/>
                                      </p:to>
                                    </p:set>
                                    <p:animEffect transition="in" filter="blinds(horizontal)">
                                      <p:cBhvr>
                                        <p:cTn id="2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487362"/>
          </a:xfrm>
        </p:spPr>
        <p:txBody>
          <a:bodyPr/>
          <a:lstStyle/>
          <a:p>
            <a:pPr algn="ctr"/>
            <a:r>
              <a:rPr lang="en-US" sz="3200" b="1" dirty="0">
                <a:solidFill>
                  <a:srgbClr val="3333FF"/>
                </a:solidFill>
                <a:latin typeface="+mn-lt"/>
              </a:rPr>
              <a:t>Exercises</a:t>
            </a:r>
          </a:p>
        </p:txBody>
      </p:sp>
      <p:sp>
        <p:nvSpPr>
          <p:cNvPr id="3" name="Content Placeholder 2"/>
          <p:cNvSpPr>
            <a:spLocks noGrp="1"/>
          </p:cNvSpPr>
          <p:nvPr>
            <p:ph sz="quarter" idx="1"/>
          </p:nvPr>
        </p:nvSpPr>
        <p:spPr>
          <a:xfrm>
            <a:off x="321232" y="762000"/>
            <a:ext cx="8537048" cy="6096000"/>
          </a:xfrm>
        </p:spPr>
        <p:txBody>
          <a:bodyPr/>
          <a:lstStyle/>
          <a:p>
            <a:r>
              <a:rPr lang="en-US" sz="2400" dirty="0">
                <a:cs typeface="Times New Roman" pitchFamily="18" charset="0"/>
              </a:rPr>
              <a:t>A database has five transactions. Let </a:t>
            </a:r>
            <a:r>
              <a:rPr lang="en-US" sz="2400" i="1" dirty="0">
                <a:cs typeface="Times New Roman" pitchFamily="18" charset="0"/>
              </a:rPr>
              <a:t>min sup D 60% and min conf D 80%.</a:t>
            </a:r>
          </a:p>
          <a:p>
            <a:endParaRPr lang="en-US" i="1" dirty="0"/>
          </a:p>
          <a:p>
            <a:endParaRPr lang="en-US" i="1" dirty="0"/>
          </a:p>
          <a:p>
            <a:endParaRPr lang="en-US" i="1" dirty="0"/>
          </a:p>
          <a:p>
            <a:endParaRPr lang="en-US" i="1" dirty="0"/>
          </a:p>
          <a:p>
            <a:endParaRPr lang="en-US" i="1" dirty="0"/>
          </a:p>
          <a:p>
            <a:endParaRPr lang="en-US" i="1" dirty="0"/>
          </a:p>
          <a:p>
            <a:endParaRPr lang="en-US" i="1" dirty="0"/>
          </a:p>
          <a:p>
            <a:r>
              <a:rPr lang="en-US" sz="2400" dirty="0">
                <a:cs typeface="Times New Roman" pitchFamily="18" charset="0"/>
              </a:rPr>
              <a:t>Find all frequent </a:t>
            </a:r>
            <a:r>
              <a:rPr lang="en-US" sz="2400" dirty="0" err="1">
                <a:cs typeface="Times New Roman" pitchFamily="18" charset="0"/>
              </a:rPr>
              <a:t>itemsets</a:t>
            </a:r>
            <a:r>
              <a:rPr lang="en-US" sz="2400" dirty="0">
                <a:cs typeface="Times New Roman" pitchFamily="18" charset="0"/>
              </a:rPr>
              <a:t> using </a:t>
            </a:r>
            <a:r>
              <a:rPr lang="en-US" sz="2400" dirty="0" err="1">
                <a:cs typeface="Times New Roman" pitchFamily="18" charset="0"/>
              </a:rPr>
              <a:t>Apriori</a:t>
            </a:r>
            <a:r>
              <a:rPr lang="en-US" sz="2400" dirty="0">
                <a:cs typeface="Times New Roman" pitchFamily="18" charset="0"/>
              </a:rPr>
              <a:t>. </a:t>
            </a:r>
          </a:p>
          <a:p>
            <a:r>
              <a:rPr lang="en-US" sz="2400" dirty="0">
                <a:cs typeface="Times New Roman" pitchFamily="18" charset="0"/>
              </a:rPr>
              <a:t>List all the </a:t>
            </a:r>
            <a:r>
              <a:rPr lang="en-US" sz="2400" i="1" dirty="0">
                <a:cs typeface="Times New Roman" pitchFamily="18" charset="0"/>
              </a:rPr>
              <a:t>strong association rules.</a:t>
            </a:r>
            <a:endParaRPr lang="en-US" sz="2400" dirty="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2123728" y="1556792"/>
            <a:ext cx="3456384" cy="2520280"/>
          </a:xfrm>
          <a:prstGeom prst="rect">
            <a:avLst/>
          </a:prstGeom>
          <a:noFill/>
          <a:ln w="9525">
            <a:noFill/>
            <a:miter lim="800000"/>
            <a:headEnd/>
            <a:tailEnd/>
          </a:ln>
        </p:spPr>
      </p:pic>
      <p:cxnSp>
        <p:nvCxnSpPr>
          <p:cNvPr id="5" name="Straight Connector 4"/>
          <p:cNvCxnSpPr/>
          <p:nvPr/>
        </p:nvCxnSpPr>
        <p:spPr>
          <a:xfrm>
            <a:off x="163513" y="6858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4A9A1A91-A6C6-41F1-B02B-21E7DFBA103B}" type="slidenum">
              <a:rPr lang="en-US" smtClean="0"/>
              <a:pPr/>
              <a:t>6</a:t>
            </a:fld>
            <a:endParaRPr lang="en-US"/>
          </a:p>
        </p:txBody>
      </p:sp>
      <p:sp>
        <p:nvSpPr>
          <p:cNvPr id="14339" name="Rectangle 2"/>
          <p:cNvSpPr>
            <a:spLocks noGrp="1" noChangeArrowheads="1"/>
          </p:cNvSpPr>
          <p:nvPr>
            <p:ph type="title"/>
          </p:nvPr>
        </p:nvSpPr>
        <p:spPr>
          <a:xfrm>
            <a:off x="1371600" y="228600"/>
            <a:ext cx="6324600" cy="685800"/>
          </a:xfrm>
          <a:noFill/>
        </p:spPr>
        <p:txBody>
          <a:bodyPr lIns="92075" tIns="46038" rIns="92075" bIns="46038" anchor="ctr"/>
          <a:lstStyle/>
          <a:p>
            <a:pPr algn="ctr" eaLnBrk="1" hangingPunct="1"/>
            <a:r>
              <a:rPr lang="en-US" sz="3200" b="1" dirty="0">
                <a:solidFill>
                  <a:srgbClr val="3333FF"/>
                </a:solidFill>
                <a:latin typeface="+mn-lt"/>
                <a:cs typeface="Times New Roman" pitchFamily="18" charset="0"/>
              </a:rPr>
              <a:t>Major Clustering Approaches</a:t>
            </a:r>
            <a:endParaRPr lang="en-US" b="1" dirty="0">
              <a:solidFill>
                <a:srgbClr val="3333FF"/>
              </a:solidFill>
              <a:latin typeface="+mn-lt"/>
              <a:cs typeface="Times New Roman" pitchFamily="18" charset="0"/>
            </a:endParaRPr>
          </a:p>
        </p:txBody>
      </p:sp>
      <p:sp>
        <p:nvSpPr>
          <p:cNvPr id="14340" name="Rectangle 3"/>
          <p:cNvSpPr>
            <a:spLocks noGrp="1" noChangeArrowheads="1"/>
          </p:cNvSpPr>
          <p:nvPr>
            <p:ph type="body" idx="1"/>
          </p:nvPr>
        </p:nvSpPr>
        <p:spPr>
          <a:xfrm>
            <a:off x="304800" y="1143000"/>
            <a:ext cx="8534400" cy="5181600"/>
          </a:xfrm>
          <a:noFill/>
        </p:spPr>
        <p:txBody>
          <a:bodyPr lIns="92075" tIns="46038" rIns="92075" bIns="46038"/>
          <a:lstStyle/>
          <a:p>
            <a:pPr eaLnBrk="1" hangingPunct="1">
              <a:lnSpc>
                <a:spcPct val="130000"/>
              </a:lnSpc>
            </a:pPr>
            <a:r>
              <a:rPr lang="en-US" sz="2400" u="sng" dirty="0">
                <a:cs typeface="Times New Roman" pitchFamily="18" charset="0"/>
              </a:rPr>
              <a:t>Partitioning approach</a:t>
            </a:r>
            <a:r>
              <a:rPr lang="en-US" sz="2400" dirty="0">
                <a:cs typeface="Times New Roman" pitchFamily="18" charset="0"/>
              </a:rPr>
              <a:t>: </a:t>
            </a:r>
          </a:p>
          <a:p>
            <a:pPr lvl="1" eaLnBrk="1" hangingPunct="1">
              <a:lnSpc>
                <a:spcPct val="130000"/>
              </a:lnSpc>
            </a:pPr>
            <a:r>
              <a:rPr lang="en-US" sz="2000" dirty="0">
                <a:cs typeface="Times New Roman" pitchFamily="18" charset="0"/>
              </a:rPr>
              <a:t>Construct various partitions and then evaluate them by some criterion, e.g., minimizing the sum of square errors</a:t>
            </a:r>
          </a:p>
          <a:p>
            <a:pPr lvl="1" eaLnBrk="1" hangingPunct="1">
              <a:lnSpc>
                <a:spcPct val="130000"/>
              </a:lnSpc>
            </a:pPr>
            <a:r>
              <a:rPr lang="en-US" sz="2000" dirty="0">
                <a:cs typeface="Times New Roman" pitchFamily="18" charset="0"/>
              </a:rPr>
              <a:t>Typical methods: k-means, k-</a:t>
            </a:r>
            <a:r>
              <a:rPr lang="en-US" sz="2000" dirty="0" err="1">
                <a:cs typeface="Times New Roman" pitchFamily="18" charset="0"/>
              </a:rPr>
              <a:t>medoids</a:t>
            </a:r>
            <a:r>
              <a:rPr lang="en-US" sz="2000" dirty="0">
                <a:cs typeface="Times New Roman" pitchFamily="18" charset="0"/>
              </a:rPr>
              <a:t>.</a:t>
            </a:r>
          </a:p>
          <a:p>
            <a:pPr eaLnBrk="1" hangingPunct="1">
              <a:lnSpc>
                <a:spcPct val="130000"/>
              </a:lnSpc>
            </a:pPr>
            <a:r>
              <a:rPr lang="en-US" sz="2400" u="sng" dirty="0">
                <a:cs typeface="Times New Roman" pitchFamily="18" charset="0"/>
              </a:rPr>
              <a:t>Hierarchical approach</a:t>
            </a:r>
            <a:r>
              <a:rPr lang="en-US" sz="2400" dirty="0">
                <a:cs typeface="Times New Roman" pitchFamily="18" charset="0"/>
              </a:rPr>
              <a:t>: </a:t>
            </a:r>
          </a:p>
          <a:p>
            <a:pPr lvl="1" eaLnBrk="1" hangingPunct="1">
              <a:lnSpc>
                <a:spcPct val="130000"/>
              </a:lnSpc>
            </a:pPr>
            <a:r>
              <a:rPr lang="en-US" sz="2000" dirty="0">
                <a:cs typeface="Times New Roman" pitchFamily="18" charset="0"/>
              </a:rPr>
              <a:t>Create a hierarchical decomposition of the set of data (or objects) using some criterion</a:t>
            </a:r>
          </a:p>
          <a:p>
            <a:pPr lvl="1" eaLnBrk="1" hangingPunct="1">
              <a:lnSpc>
                <a:spcPct val="130000"/>
              </a:lnSpc>
            </a:pPr>
            <a:r>
              <a:rPr lang="en-US" sz="2000" dirty="0">
                <a:cs typeface="Times New Roman" pitchFamily="18" charset="0"/>
              </a:rPr>
              <a:t>Typical methods: Agglomerative, Diana, BIRCH</a:t>
            </a:r>
          </a:p>
          <a:p>
            <a:pPr eaLnBrk="1" hangingPunct="1">
              <a:lnSpc>
                <a:spcPct val="130000"/>
              </a:lnSpc>
            </a:pPr>
            <a:r>
              <a:rPr lang="en-US" sz="2400" u="sng" dirty="0">
                <a:cs typeface="Times New Roman" pitchFamily="18" charset="0"/>
              </a:rPr>
              <a:t>Density-based approach</a:t>
            </a:r>
            <a:r>
              <a:rPr lang="en-US" sz="2400" dirty="0">
                <a:cs typeface="Times New Roman" pitchFamily="18" charset="0"/>
              </a:rPr>
              <a:t>: </a:t>
            </a:r>
          </a:p>
          <a:p>
            <a:pPr lvl="1" eaLnBrk="1" hangingPunct="1">
              <a:lnSpc>
                <a:spcPct val="130000"/>
              </a:lnSpc>
            </a:pPr>
            <a:r>
              <a:rPr lang="en-US" sz="2000" dirty="0">
                <a:cs typeface="Times New Roman" pitchFamily="18" charset="0"/>
              </a:rPr>
              <a:t>Based on connectivity and density functions</a:t>
            </a:r>
          </a:p>
          <a:p>
            <a:pPr lvl="1" eaLnBrk="1" hangingPunct="1">
              <a:lnSpc>
                <a:spcPct val="130000"/>
              </a:lnSpc>
            </a:pPr>
            <a:r>
              <a:rPr lang="en-US" sz="2000" dirty="0">
                <a:cs typeface="Times New Roman" pitchFamily="18" charset="0"/>
              </a:rPr>
              <a:t>Typical methods: DBSACN, OPTICS</a:t>
            </a:r>
          </a:p>
        </p:txBody>
      </p:sp>
      <p:cxnSp>
        <p:nvCxnSpPr>
          <p:cNvPr id="5" name="Straight Connector 4"/>
          <p:cNvCxnSpPr/>
          <p:nvPr/>
        </p:nvCxnSpPr>
        <p:spPr>
          <a:xfrm>
            <a:off x="163513" y="10652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FC01-D0E7-6102-9E9D-C4C1F3C97AC5}"/>
              </a:ext>
            </a:extLst>
          </p:cNvPr>
          <p:cNvSpPr>
            <a:spLocks noGrp="1"/>
          </p:cNvSpPr>
          <p:nvPr>
            <p:ph type="title"/>
          </p:nvPr>
        </p:nvSpPr>
        <p:spPr/>
        <p:txBody>
          <a:bodyPr/>
          <a:lstStyle/>
          <a:p>
            <a:endParaRPr lang="en-IN" dirty="0"/>
          </a:p>
        </p:txBody>
      </p:sp>
      <p:graphicFrame>
        <p:nvGraphicFramePr>
          <p:cNvPr id="7" name="Content Placeholder 6">
            <a:extLst>
              <a:ext uri="{FF2B5EF4-FFF2-40B4-BE49-F238E27FC236}">
                <a16:creationId xmlns:a16="http://schemas.microsoft.com/office/drawing/2014/main" id="{F4C3CDB4-28F2-FEF4-CCE6-BE492492E1D9}"/>
              </a:ext>
            </a:extLst>
          </p:cNvPr>
          <p:cNvGraphicFramePr>
            <a:graphicFrameLocks noGrp="1"/>
          </p:cNvGraphicFramePr>
          <p:nvPr>
            <p:ph sz="quarter" idx="1"/>
            <p:extLst>
              <p:ext uri="{D42A27DB-BD31-4B8C-83A1-F6EECF244321}">
                <p14:modId xmlns:p14="http://schemas.microsoft.com/office/powerpoint/2010/main" val="759400334"/>
              </p:ext>
            </p:extLst>
          </p:nvPr>
        </p:nvGraphicFramePr>
        <p:xfrm>
          <a:off x="1981200" y="1981200"/>
          <a:ext cx="5181600" cy="3809997"/>
        </p:xfrm>
        <a:graphic>
          <a:graphicData uri="http://schemas.openxmlformats.org/drawingml/2006/table">
            <a:tbl>
              <a:tblPr firstRow="1" firstCol="1" bandRow="1">
                <a:tableStyleId>{5C22544A-7EE6-4342-B048-85BDC9FD1C3A}</a:tableStyleId>
              </a:tblPr>
              <a:tblGrid>
                <a:gridCol w="1629220">
                  <a:extLst>
                    <a:ext uri="{9D8B030D-6E8A-4147-A177-3AD203B41FA5}">
                      <a16:colId xmlns:a16="http://schemas.microsoft.com/office/drawing/2014/main" val="1823279355"/>
                    </a:ext>
                  </a:extLst>
                </a:gridCol>
                <a:gridCol w="3552380">
                  <a:extLst>
                    <a:ext uri="{9D8B030D-6E8A-4147-A177-3AD203B41FA5}">
                      <a16:colId xmlns:a16="http://schemas.microsoft.com/office/drawing/2014/main" val="4034626610"/>
                    </a:ext>
                  </a:extLst>
                </a:gridCol>
              </a:tblGrid>
              <a:tr h="423333">
                <a:tc>
                  <a:txBody>
                    <a:bodyPr/>
                    <a:lstStyle/>
                    <a:p>
                      <a:r>
                        <a:rPr lang="en-US" sz="1600" spc="5">
                          <a:effectLst/>
                          <a:latin typeface="Arial Black" panose="020B0A04020102020204" pitchFamily="34" charset="0"/>
                        </a:rPr>
                        <a:t>TID</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spc="5">
                          <a:effectLst/>
                          <a:latin typeface="Arial Black" panose="020B0A04020102020204" pitchFamily="34" charset="0"/>
                        </a:rPr>
                        <a:t>Items</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3620247"/>
                  </a:ext>
                </a:extLst>
              </a:tr>
              <a:tr h="423333">
                <a:tc>
                  <a:txBody>
                    <a:bodyPr/>
                    <a:lstStyle/>
                    <a:p>
                      <a:r>
                        <a:rPr lang="en-US" sz="1600" spc="5">
                          <a:effectLst/>
                          <a:latin typeface="Arial Black" panose="020B0A04020102020204" pitchFamily="34" charset="0"/>
                        </a:rPr>
                        <a:t>T1</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spc="5">
                          <a:effectLst/>
                          <a:latin typeface="Arial Black" panose="020B0A04020102020204" pitchFamily="34" charset="0"/>
                        </a:rPr>
                        <a:t>E, A, D, B</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56488371"/>
                  </a:ext>
                </a:extLst>
              </a:tr>
              <a:tr h="423333">
                <a:tc>
                  <a:txBody>
                    <a:bodyPr/>
                    <a:lstStyle/>
                    <a:p>
                      <a:r>
                        <a:rPr lang="en-US" sz="1600" spc="5">
                          <a:effectLst/>
                          <a:latin typeface="Arial Black" panose="020B0A04020102020204" pitchFamily="34" charset="0"/>
                        </a:rPr>
                        <a:t>T2</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spc="5">
                          <a:effectLst/>
                          <a:latin typeface="Arial Black" panose="020B0A04020102020204" pitchFamily="34" charset="0"/>
                        </a:rPr>
                        <a:t>D, A, C, E, B</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7408457"/>
                  </a:ext>
                </a:extLst>
              </a:tr>
              <a:tr h="423333">
                <a:tc>
                  <a:txBody>
                    <a:bodyPr/>
                    <a:lstStyle/>
                    <a:p>
                      <a:r>
                        <a:rPr lang="en-US" sz="1600" spc="5">
                          <a:effectLst/>
                          <a:latin typeface="Arial Black" panose="020B0A04020102020204" pitchFamily="34" charset="0"/>
                        </a:rPr>
                        <a:t>T3</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spc="5">
                          <a:effectLst/>
                          <a:latin typeface="Arial Black" panose="020B0A04020102020204" pitchFamily="34" charset="0"/>
                        </a:rPr>
                        <a:t>C, A, B, E</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30366418"/>
                  </a:ext>
                </a:extLst>
              </a:tr>
              <a:tr h="423333">
                <a:tc>
                  <a:txBody>
                    <a:bodyPr/>
                    <a:lstStyle/>
                    <a:p>
                      <a:r>
                        <a:rPr lang="en-US" sz="1600" spc="5">
                          <a:effectLst/>
                          <a:latin typeface="Arial Black" panose="020B0A04020102020204" pitchFamily="34" charset="0"/>
                        </a:rPr>
                        <a:t>T4</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spc="5">
                          <a:effectLst/>
                          <a:latin typeface="Arial Black" panose="020B0A04020102020204" pitchFamily="34" charset="0"/>
                        </a:rPr>
                        <a:t>B, A, D</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601144"/>
                  </a:ext>
                </a:extLst>
              </a:tr>
              <a:tr h="423333">
                <a:tc>
                  <a:txBody>
                    <a:bodyPr/>
                    <a:lstStyle/>
                    <a:p>
                      <a:r>
                        <a:rPr lang="en-US" sz="1600" spc="5">
                          <a:effectLst/>
                          <a:latin typeface="Arial Black" panose="020B0A04020102020204" pitchFamily="34" charset="0"/>
                        </a:rPr>
                        <a:t>T5</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spc="5">
                          <a:effectLst/>
                          <a:latin typeface="Arial Black" panose="020B0A04020102020204" pitchFamily="34" charset="0"/>
                        </a:rPr>
                        <a:t>D</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54070591"/>
                  </a:ext>
                </a:extLst>
              </a:tr>
              <a:tr h="423333">
                <a:tc>
                  <a:txBody>
                    <a:bodyPr/>
                    <a:lstStyle/>
                    <a:p>
                      <a:r>
                        <a:rPr lang="en-US" sz="1600" spc="5">
                          <a:effectLst/>
                          <a:latin typeface="Arial Black" panose="020B0A04020102020204" pitchFamily="34" charset="0"/>
                        </a:rPr>
                        <a:t>T6</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spc="5">
                          <a:effectLst/>
                          <a:latin typeface="Arial Black" panose="020B0A04020102020204" pitchFamily="34" charset="0"/>
                        </a:rPr>
                        <a:t>D, B</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71829848"/>
                  </a:ext>
                </a:extLst>
              </a:tr>
              <a:tr h="423333">
                <a:tc>
                  <a:txBody>
                    <a:bodyPr/>
                    <a:lstStyle/>
                    <a:p>
                      <a:r>
                        <a:rPr lang="en-US" sz="1600" spc="5">
                          <a:effectLst/>
                          <a:latin typeface="Arial Black" panose="020B0A04020102020204" pitchFamily="34" charset="0"/>
                        </a:rPr>
                        <a:t>T7</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spc="5">
                          <a:effectLst/>
                          <a:latin typeface="Arial Black" panose="020B0A04020102020204" pitchFamily="34" charset="0"/>
                        </a:rPr>
                        <a:t>A, D, E</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68942046"/>
                  </a:ext>
                </a:extLst>
              </a:tr>
              <a:tr h="423333">
                <a:tc>
                  <a:txBody>
                    <a:bodyPr/>
                    <a:lstStyle/>
                    <a:p>
                      <a:r>
                        <a:rPr lang="en-US" sz="1600" spc="5">
                          <a:effectLst/>
                          <a:latin typeface="Arial Black" panose="020B0A04020102020204" pitchFamily="34" charset="0"/>
                        </a:rPr>
                        <a:t>T8</a:t>
                      </a:r>
                      <a:endParaRPr lang="en-IN" sz="160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sz="1600" spc="5" dirty="0">
                          <a:effectLst/>
                          <a:latin typeface="Arial Black" panose="020B0A04020102020204" pitchFamily="34" charset="0"/>
                        </a:rPr>
                        <a:t>B, C</a:t>
                      </a:r>
                      <a:endParaRPr lang="en-IN" sz="1600" dirty="0">
                        <a:effectLst/>
                        <a:latin typeface="Arial Black" panose="020B0A040201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41603459"/>
                  </a:ext>
                </a:extLst>
              </a:tr>
            </a:tbl>
          </a:graphicData>
        </a:graphic>
      </p:graphicFrame>
      <p:sp>
        <p:nvSpPr>
          <p:cNvPr id="4" name="Slide Number Placeholder 3">
            <a:extLst>
              <a:ext uri="{FF2B5EF4-FFF2-40B4-BE49-F238E27FC236}">
                <a16:creationId xmlns:a16="http://schemas.microsoft.com/office/drawing/2014/main" id="{ACC9BAEB-0B71-9592-B301-5A771DDAA66C}"/>
              </a:ext>
            </a:extLst>
          </p:cNvPr>
          <p:cNvSpPr>
            <a:spLocks noGrp="1"/>
          </p:cNvSpPr>
          <p:nvPr>
            <p:ph type="sldNum" sz="quarter" idx="12"/>
          </p:nvPr>
        </p:nvSpPr>
        <p:spPr/>
        <p:txBody>
          <a:bodyPr/>
          <a:lstStyle/>
          <a:p>
            <a:pPr>
              <a:defRPr/>
            </a:pPr>
            <a:fld id="{80EE7860-A516-4C37-88BB-EA52275B68E4}" type="slidenum">
              <a:rPr lang="en-US" smtClean="0"/>
              <a:pPr>
                <a:defRPr/>
              </a:pPr>
              <a:t>60</a:t>
            </a:fld>
            <a:endParaRPr lang="en-US"/>
          </a:p>
        </p:txBody>
      </p:sp>
      <p:sp>
        <p:nvSpPr>
          <p:cNvPr id="9" name="TextBox 8">
            <a:extLst>
              <a:ext uri="{FF2B5EF4-FFF2-40B4-BE49-F238E27FC236}">
                <a16:creationId xmlns:a16="http://schemas.microsoft.com/office/drawing/2014/main" id="{AA21C2A9-62E1-15F5-2B80-9CBD146CEB2D}"/>
              </a:ext>
            </a:extLst>
          </p:cNvPr>
          <p:cNvSpPr txBox="1"/>
          <p:nvPr/>
        </p:nvSpPr>
        <p:spPr>
          <a:xfrm>
            <a:off x="275690" y="1449892"/>
            <a:ext cx="8592620" cy="923330"/>
          </a:xfrm>
          <a:prstGeom prst="rect">
            <a:avLst/>
          </a:prstGeom>
          <a:noFill/>
        </p:spPr>
        <p:txBody>
          <a:bodyPr wrap="square">
            <a:spAutoFit/>
          </a:bodyPr>
          <a:lstStyle/>
          <a:p>
            <a:r>
              <a:rPr lang="en-US" sz="1800" spc="5" dirty="0">
                <a:solidFill>
                  <a:srgbClr val="000000"/>
                </a:solidFill>
                <a:effectLst/>
                <a:latin typeface="Times New Roman" panose="02020603050405020304" pitchFamily="18" charset="0"/>
                <a:ea typeface="Times New Roman" panose="02020603050405020304" pitchFamily="18" charset="0"/>
              </a:rPr>
              <a:t>Find all strong rules using </a:t>
            </a:r>
            <a:r>
              <a:rPr lang="en-US" spc="5" dirty="0" err="1">
                <a:solidFill>
                  <a:srgbClr val="000000"/>
                </a:solidFill>
                <a:latin typeface="Times New Roman" panose="02020603050405020304" pitchFamily="18" charset="0"/>
                <a:ea typeface="Times New Roman" panose="02020603050405020304" pitchFamily="18" charset="0"/>
              </a:rPr>
              <a:t>Apriori</a:t>
            </a:r>
            <a:r>
              <a:rPr lang="en-US" sz="1800" spc="5" dirty="0">
                <a:solidFill>
                  <a:srgbClr val="000000"/>
                </a:solidFill>
                <a:effectLst/>
                <a:latin typeface="Times New Roman" panose="02020603050405020304" pitchFamily="18" charset="0"/>
                <a:ea typeface="Times New Roman" panose="02020603050405020304" pitchFamily="18" charset="0"/>
              </a:rPr>
              <a:t> algorithm. Let minimum support be 30% and confidence be 75%</a:t>
            </a:r>
          </a:p>
          <a:p>
            <a:endParaRPr lang="en-IN" dirty="0"/>
          </a:p>
        </p:txBody>
      </p:sp>
    </p:spTree>
    <p:extLst>
      <p:ext uri="{BB962C8B-B14F-4D97-AF65-F5344CB8AC3E}">
        <p14:creationId xmlns:p14="http://schemas.microsoft.com/office/powerpoint/2010/main" val="2606240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idx="4294967295"/>
          </p:nvPr>
        </p:nvSpPr>
        <p:spPr>
          <a:xfrm>
            <a:off x="457200" y="152400"/>
            <a:ext cx="8229600" cy="468313"/>
          </a:xfrm>
        </p:spPr>
        <p:txBody>
          <a:bodyPr/>
          <a:lstStyle/>
          <a:p>
            <a:pPr algn="ctr"/>
            <a:r>
              <a:rPr lang="en-US" sz="2900" b="1" dirty="0">
                <a:solidFill>
                  <a:schemeClr val="tx1"/>
                </a:solidFill>
              </a:rPr>
              <a:t>FP-growth: Frequent Pattern-Growth</a:t>
            </a:r>
          </a:p>
        </p:txBody>
      </p:sp>
      <p:sp>
        <p:nvSpPr>
          <p:cNvPr id="3" name="Content Placeholder 2"/>
          <p:cNvSpPr>
            <a:spLocks/>
          </p:cNvSpPr>
          <p:nvPr/>
        </p:nvSpPr>
        <p:spPr bwMode="auto">
          <a:xfrm>
            <a:off x="323850" y="642938"/>
            <a:ext cx="8769350" cy="581025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a:p>
            <a:pPr marL="381000" indent="-381000" eaLnBrk="0" hangingPunct="0">
              <a:spcBef>
                <a:spcPts val="600"/>
              </a:spcBef>
              <a:buClr>
                <a:srgbClr val="0070C0"/>
              </a:buClr>
              <a:buSzPct val="76000"/>
              <a:buFont typeface="Wingdings 3" pitchFamily="18" charset="2"/>
              <a:buChar char=""/>
            </a:pPr>
            <a:r>
              <a:rPr lang="en-US" sz="2000">
                <a:latin typeface="Century Gothic" pitchFamily="34" charset="0"/>
              </a:rPr>
              <a:t>Adopts a divide and conquer strategy</a:t>
            </a:r>
          </a:p>
          <a:p>
            <a:pPr marL="381000" indent="-381000" eaLnBrk="0" hangingPunct="0">
              <a:spcBef>
                <a:spcPts val="600"/>
              </a:spcBef>
              <a:buClr>
                <a:srgbClr val="0070C0"/>
              </a:buClr>
              <a:buSzPct val="76000"/>
              <a:buFont typeface="Wingdings 3" pitchFamily="18" charset="2"/>
              <a:buChar char=""/>
            </a:pPr>
            <a:endParaRPr lang="en-US" sz="2000">
              <a:latin typeface="Century Gothic" pitchFamily="34" charset="0"/>
            </a:endParaRPr>
          </a:p>
          <a:p>
            <a:pPr marL="381000" indent="-381000" eaLnBrk="0" hangingPunct="0">
              <a:spcBef>
                <a:spcPts val="600"/>
              </a:spcBef>
              <a:buClr>
                <a:srgbClr val="0070C0"/>
              </a:buClr>
              <a:buSzPct val="76000"/>
              <a:buFont typeface="Wingdings 3" pitchFamily="18" charset="2"/>
              <a:buChar char=""/>
            </a:pPr>
            <a:r>
              <a:rPr lang="en-US" sz="2000">
                <a:latin typeface="Century Gothic" pitchFamily="34" charset="0"/>
              </a:rPr>
              <a:t>Compress the database representing frequent items into a </a:t>
            </a:r>
            <a:r>
              <a:rPr lang="en-US" sz="2000" b="1">
                <a:solidFill>
                  <a:srgbClr val="0070C0"/>
                </a:solidFill>
                <a:latin typeface="Century Gothic" pitchFamily="34" charset="0"/>
              </a:rPr>
              <a:t>frequent –pattern tree</a:t>
            </a:r>
            <a:r>
              <a:rPr lang="en-US" sz="2000">
                <a:latin typeface="Century Gothic" pitchFamily="34" charset="0"/>
              </a:rPr>
              <a:t> or </a:t>
            </a:r>
            <a:r>
              <a:rPr lang="en-US" sz="2000" b="1">
                <a:solidFill>
                  <a:srgbClr val="0070C0"/>
                </a:solidFill>
                <a:latin typeface="Century Gothic" pitchFamily="34" charset="0"/>
              </a:rPr>
              <a:t>FP-tree</a:t>
            </a:r>
          </a:p>
          <a:p>
            <a:pPr marL="617538" lvl="1" indent="-342900" eaLnBrk="0" hangingPunct="0">
              <a:spcBef>
                <a:spcPts val="500"/>
              </a:spcBef>
              <a:buClr>
                <a:srgbClr val="0070C0"/>
              </a:buClr>
              <a:buSzPct val="76000"/>
              <a:buFont typeface="Wingdings 3" pitchFamily="18" charset="2"/>
              <a:buChar char="&quot;"/>
            </a:pPr>
            <a:endParaRPr lang="en-US" sz="1900">
              <a:latin typeface="Century Gothic" pitchFamily="34" charset="0"/>
              <a:ea typeface="宋体"/>
              <a:cs typeface="宋体"/>
            </a:endParaRPr>
          </a:p>
          <a:p>
            <a:pPr marL="617538" lvl="1" indent="-342900" eaLnBrk="0" hangingPunct="0">
              <a:spcBef>
                <a:spcPts val="500"/>
              </a:spcBef>
              <a:buClr>
                <a:srgbClr val="0070C0"/>
              </a:buClr>
              <a:buSzPct val="76000"/>
              <a:buFont typeface="Wingdings 3" pitchFamily="18" charset="2"/>
              <a:buChar char="&quot;"/>
            </a:pPr>
            <a:r>
              <a:rPr lang="en-US" sz="1900">
                <a:latin typeface="Century Gothic" pitchFamily="34" charset="0"/>
                <a:ea typeface="宋体"/>
                <a:cs typeface="宋体"/>
              </a:rPr>
              <a:t>Retains the itemset association information </a:t>
            </a:r>
          </a:p>
          <a:p>
            <a:pPr marL="617538" lvl="1" indent="-342900" eaLnBrk="0" hangingPunct="0">
              <a:spcBef>
                <a:spcPts val="500"/>
              </a:spcBef>
              <a:buClr>
                <a:srgbClr val="0070C0"/>
              </a:buClr>
              <a:buSzPct val="76000"/>
              <a:buFont typeface="Wingdings 3" pitchFamily="18" charset="2"/>
              <a:buChar char="&quot;"/>
            </a:pPr>
            <a:endParaRPr lang="en-US" sz="1900">
              <a:latin typeface="Century Gothic" pitchFamily="34" charset="0"/>
              <a:ea typeface="宋体"/>
              <a:cs typeface="宋体"/>
            </a:endParaRPr>
          </a:p>
          <a:p>
            <a:pPr marL="381000" indent="-381000" eaLnBrk="0" hangingPunct="0">
              <a:spcBef>
                <a:spcPts val="600"/>
              </a:spcBef>
              <a:buClr>
                <a:srgbClr val="0070C0"/>
              </a:buClr>
              <a:buSzPct val="76000"/>
              <a:buFont typeface="Wingdings 3" pitchFamily="18" charset="2"/>
              <a:buChar char=""/>
            </a:pPr>
            <a:r>
              <a:rPr lang="en-US" sz="2000">
                <a:latin typeface="Century Gothic" pitchFamily="34" charset="0"/>
              </a:rPr>
              <a:t>Divid the compressed database into a set of conditional databases, each associated with one frequent item </a:t>
            </a:r>
          </a:p>
          <a:p>
            <a:pPr marL="381000" indent="-381000" eaLnBrk="0" hangingPunct="0">
              <a:spcBef>
                <a:spcPts val="600"/>
              </a:spcBef>
              <a:buClr>
                <a:srgbClr val="0070C0"/>
              </a:buClr>
              <a:buSzPct val="76000"/>
              <a:buFont typeface="Wingdings 3" pitchFamily="18" charset="2"/>
              <a:buChar char=""/>
            </a:pPr>
            <a:endParaRPr lang="en-US" sz="2000">
              <a:latin typeface="Century Gothic" pitchFamily="34" charset="0"/>
            </a:endParaRPr>
          </a:p>
          <a:p>
            <a:pPr marL="381000" indent="-381000" eaLnBrk="0" hangingPunct="0">
              <a:spcBef>
                <a:spcPts val="600"/>
              </a:spcBef>
              <a:buClr>
                <a:srgbClr val="0070C0"/>
              </a:buClr>
              <a:buSzPct val="76000"/>
              <a:buFont typeface="Wingdings 3" pitchFamily="18" charset="2"/>
              <a:buChar char=""/>
            </a:pPr>
            <a:endParaRPr lang="en-US" sz="2000">
              <a:latin typeface="Century Gothic" pitchFamily="34" charset="0"/>
            </a:endParaRPr>
          </a:p>
          <a:p>
            <a:pPr marL="381000" indent="-381000" eaLnBrk="0" hangingPunct="0">
              <a:spcBef>
                <a:spcPts val="600"/>
              </a:spcBef>
              <a:buClr>
                <a:srgbClr val="0070C0"/>
              </a:buClr>
              <a:buSzPct val="76000"/>
              <a:buFont typeface="Wingdings 3" pitchFamily="18" charset="2"/>
              <a:buChar char=""/>
            </a:pPr>
            <a:r>
              <a:rPr lang="en-US" sz="2000">
                <a:latin typeface="Century Gothic" pitchFamily="34" charset="0"/>
              </a:rPr>
              <a:t>Mine each such databases separately</a:t>
            </a:r>
          </a:p>
        </p:txBody>
      </p:sp>
      <p:cxnSp>
        <p:nvCxnSpPr>
          <p:cNvPr id="4" name="Straight Connector 3"/>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linds(horizontal)">
                                      <p:cBhvr>
                                        <p:cTn id="15" dur="500"/>
                                        <p:tgtEl>
                                          <p:spTgt spid="3">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blinds(horizontal)">
                                      <p:cBhvr>
                                        <p:cTn id="2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idx="4294967295"/>
          </p:nvPr>
        </p:nvSpPr>
        <p:spPr>
          <a:xfrm>
            <a:off x="457200" y="152400"/>
            <a:ext cx="8229600" cy="468313"/>
          </a:xfrm>
        </p:spPr>
        <p:txBody>
          <a:bodyPr/>
          <a:lstStyle/>
          <a:p>
            <a:pPr algn="ctr"/>
            <a:r>
              <a:rPr lang="en-US" sz="2900" b="1">
                <a:solidFill>
                  <a:schemeClr val="tx1"/>
                </a:solidFill>
              </a:rPr>
              <a:t>Example: FP-growth</a:t>
            </a:r>
          </a:p>
        </p:txBody>
      </p:sp>
      <p:sp>
        <p:nvSpPr>
          <p:cNvPr id="3" name="Content Placeholder 2"/>
          <p:cNvSpPr>
            <a:spLocks/>
          </p:cNvSpPr>
          <p:nvPr/>
        </p:nvSpPr>
        <p:spPr bwMode="auto">
          <a:xfrm>
            <a:off x="323850" y="642938"/>
            <a:ext cx="4319588" cy="581025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a:p>
            <a:pPr marL="381000" indent="-381000" eaLnBrk="0" hangingPunct="0">
              <a:spcBef>
                <a:spcPts val="600"/>
              </a:spcBef>
              <a:buClr>
                <a:srgbClr val="0070C0"/>
              </a:buClr>
              <a:buSzPct val="76000"/>
              <a:buFont typeface="Wingdings 3" pitchFamily="18" charset="2"/>
              <a:buChar char=""/>
            </a:pPr>
            <a:r>
              <a:rPr lang="en-US" sz="2000">
                <a:latin typeface="Century Gothic" pitchFamily="34" charset="0"/>
              </a:rPr>
              <a:t>The first scan of data is the same as Apriori</a:t>
            </a:r>
          </a:p>
          <a:p>
            <a:pPr marL="381000" indent="-381000" eaLnBrk="0" hangingPunct="0">
              <a:spcBef>
                <a:spcPts val="600"/>
              </a:spcBef>
              <a:buClr>
                <a:srgbClr val="0070C0"/>
              </a:buClr>
              <a:buSzPct val="76000"/>
              <a:buFont typeface="Wingdings 3" pitchFamily="18" charset="2"/>
              <a:buChar char=""/>
            </a:pPr>
            <a:r>
              <a:rPr lang="en-US" sz="2000">
                <a:latin typeface="Century Gothic" pitchFamily="34" charset="0"/>
              </a:rPr>
              <a:t>Derive the set of frequent 1-itemsets</a:t>
            </a:r>
          </a:p>
          <a:p>
            <a:pPr marL="381000" indent="-381000" eaLnBrk="0" hangingPunct="0">
              <a:spcBef>
                <a:spcPts val="600"/>
              </a:spcBef>
              <a:buClr>
                <a:srgbClr val="0070C0"/>
              </a:buClr>
              <a:buSzPct val="76000"/>
              <a:buFont typeface="Wingdings 3" pitchFamily="18" charset="2"/>
              <a:buChar char=""/>
            </a:pPr>
            <a:r>
              <a:rPr lang="en-US" sz="2000">
                <a:latin typeface="Century Gothic" pitchFamily="34" charset="0"/>
              </a:rPr>
              <a:t>Let min-sup=2</a:t>
            </a:r>
          </a:p>
          <a:p>
            <a:pPr marL="381000" indent="-381000" eaLnBrk="0" hangingPunct="0">
              <a:spcBef>
                <a:spcPts val="600"/>
              </a:spcBef>
              <a:buClr>
                <a:srgbClr val="0070C0"/>
              </a:buClr>
              <a:buSzPct val="76000"/>
              <a:buFont typeface="Wingdings 3" pitchFamily="18" charset="2"/>
              <a:buChar char=""/>
            </a:pPr>
            <a:r>
              <a:rPr lang="en-US" sz="2000">
                <a:latin typeface="Century Gothic" pitchFamily="34" charset="0"/>
              </a:rPr>
              <a:t>Generate a set of ordered items </a:t>
            </a:r>
          </a:p>
        </p:txBody>
      </p:sp>
      <p:graphicFrame>
        <p:nvGraphicFramePr>
          <p:cNvPr id="42046" name="Group 62"/>
          <p:cNvGraphicFramePr>
            <a:graphicFrameLocks noGrp="1"/>
          </p:cNvGraphicFramePr>
          <p:nvPr/>
        </p:nvGraphicFramePr>
        <p:xfrm>
          <a:off x="5781675" y="1452563"/>
          <a:ext cx="3024188" cy="3355340"/>
        </p:xfrm>
        <a:graphic>
          <a:graphicData uri="http://schemas.openxmlformats.org/drawingml/2006/table">
            <a:tbl>
              <a:tblPr/>
              <a:tblGrid>
                <a:gridCol w="812800">
                  <a:extLst>
                    <a:ext uri="{9D8B030D-6E8A-4147-A177-3AD203B41FA5}">
                      <a16:colId xmlns:a16="http://schemas.microsoft.com/office/drawing/2014/main" val="20000"/>
                    </a:ext>
                  </a:extLst>
                </a:gridCol>
                <a:gridCol w="2211388">
                  <a:extLst>
                    <a:ext uri="{9D8B030D-6E8A-4147-A177-3AD203B41FA5}">
                      <a16:colId xmlns:a16="http://schemas.microsoft.com/office/drawing/2014/main" val="20001"/>
                    </a:ext>
                  </a:extLst>
                </a:gridCol>
              </a:tblGrid>
              <a:tr h="2397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List of item IDS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T400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T500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0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T600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T700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T800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T900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38950" name="Text Box 66"/>
          <p:cNvSpPr txBox="1">
            <a:spLocks noChangeArrowheads="1"/>
          </p:cNvSpPr>
          <p:nvPr/>
        </p:nvSpPr>
        <p:spPr bwMode="auto">
          <a:xfrm>
            <a:off x="5880100" y="857250"/>
            <a:ext cx="2749550" cy="366713"/>
          </a:xfrm>
          <a:prstGeom prst="rect">
            <a:avLst/>
          </a:prstGeom>
          <a:noFill/>
          <a:ln w="9525">
            <a:noFill/>
            <a:miter lim="800000"/>
            <a:headEnd/>
            <a:tailEnd/>
          </a:ln>
        </p:spPr>
        <p:txBody>
          <a:bodyPr wrap="none">
            <a:spAutoFit/>
          </a:bodyPr>
          <a:lstStyle/>
          <a:p>
            <a:r>
              <a:rPr lang="en-US" b="1"/>
              <a:t>Transactional Database</a:t>
            </a:r>
          </a:p>
        </p:txBody>
      </p:sp>
      <p:graphicFrame>
        <p:nvGraphicFramePr>
          <p:cNvPr id="51285" name="Group 85"/>
          <p:cNvGraphicFramePr>
            <a:graphicFrameLocks noGrp="1"/>
          </p:cNvGraphicFramePr>
          <p:nvPr/>
        </p:nvGraphicFramePr>
        <p:xfrm>
          <a:off x="1116013" y="3644900"/>
          <a:ext cx="1871662" cy="2195830"/>
        </p:xfrm>
        <a:graphic>
          <a:graphicData uri="http://schemas.openxmlformats.org/drawingml/2006/table">
            <a:tbl>
              <a:tblPr/>
              <a:tblGrid>
                <a:gridCol w="903287">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tblGrid>
              <a:tr h="24447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Item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0066"/>
                          </a:solidFill>
                          <a:effectLst/>
                          <a:latin typeface="Century Gothic" pitchFamily="34" charset="0"/>
                        </a:rPr>
                        <a:t>Support count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cxnSp>
        <p:nvCxnSpPr>
          <p:cNvPr id="7" name="Straight Connector 6"/>
          <p:cNvCxnSpPr/>
          <p:nvPr/>
        </p:nvCxnSpPr>
        <p:spPr>
          <a:xfrm>
            <a:off x="163513" y="9128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85"/>
                                        </p:tgtEl>
                                        <p:attrNameLst>
                                          <p:attrName>style.visibility</p:attrName>
                                        </p:attrNameLst>
                                      </p:cBhvr>
                                      <p:to>
                                        <p:strVal val="visible"/>
                                      </p:to>
                                    </p:set>
                                    <p:animEffect transition="in" filter="blinds(horizontal)">
                                      <p:cBhvr>
                                        <p:cTn id="12" dur="500"/>
                                        <p:tgtEl>
                                          <p:spTgt spid="51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sp>
        <p:nvSpPr>
          <p:cNvPr id="39938" name="Content Placeholder 2"/>
          <p:cNvSpPr>
            <a:spLocks/>
          </p:cNvSpPr>
          <p:nvPr/>
        </p:nvSpPr>
        <p:spPr bwMode="auto">
          <a:xfrm>
            <a:off x="323850" y="5373688"/>
            <a:ext cx="4319588" cy="10795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sp>
        <p:nvSpPr>
          <p:cNvPr id="39939" name="Text Box 66"/>
          <p:cNvSpPr txBox="1">
            <a:spLocks noChangeArrowheads="1"/>
          </p:cNvSpPr>
          <p:nvPr/>
        </p:nvSpPr>
        <p:spPr bwMode="auto">
          <a:xfrm>
            <a:off x="3419475" y="620713"/>
            <a:ext cx="2749550" cy="366712"/>
          </a:xfrm>
          <a:prstGeom prst="rect">
            <a:avLst/>
          </a:prstGeom>
          <a:noFill/>
          <a:ln w="9525">
            <a:noFill/>
            <a:miter lim="800000"/>
            <a:headEnd/>
            <a:tailEnd/>
          </a:ln>
        </p:spPr>
        <p:txBody>
          <a:bodyPr wrap="none">
            <a:spAutoFit/>
          </a:bodyPr>
          <a:lstStyle/>
          <a:p>
            <a:r>
              <a:rPr lang="en-US" b="1"/>
              <a:t>Transactional Database</a:t>
            </a:r>
          </a:p>
        </p:txBody>
      </p:sp>
      <p:graphicFrame>
        <p:nvGraphicFramePr>
          <p:cNvPr id="52264" name="Group 40"/>
          <p:cNvGraphicFramePr>
            <a:graphicFrameLocks noGrp="1"/>
          </p:cNvGraphicFramePr>
          <p:nvPr/>
        </p:nvGraphicFramePr>
        <p:xfrm>
          <a:off x="179388" y="3973513"/>
          <a:ext cx="1871662" cy="2195830"/>
        </p:xfrm>
        <a:graphic>
          <a:graphicData uri="http://schemas.openxmlformats.org/drawingml/2006/table">
            <a:tbl>
              <a:tblPr/>
              <a:tblGrid>
                <a:gridCol w="903287">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tblGrid>
              <a:tr h="24447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Item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0066"/>
                          </a:solidFill>
                          <a:effectLst/>
                          <a:latin typeface="Century Gothic" pitchFamily="34" charset="0"/>
                        </a:rPr>
                        <a:t>Support count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2287" name="Oval 63"/>
          <p:cNvSpPr>
            <a:spLocks noChangeArrowheads="1"/>
          </p:cNvSpPr>
          <p:nvPr/>
        </p:nvSpPr>
        <p:spPr bwMode="auto">
          <a:xfrm>
            <a:off x="5745163" y="37671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2288" name="Text Box 64"/>
          <p:cNvSpPr txBox="1">
            <a:spLocks noChangeArrowheads="1"/>
          </p:cNvSpPr>
          <p:nvPr/>
        </p:nvSpPr>
        <p:spPr bwMode="auto">
          <a:xfrm>
            <a:off x="6300788" y="3716338"/>
            <a:ext cx="539750" cy="366712"/>
          </a:xfrm>
          <a:prstGeom prst="rect">
            <a:avLst/>
          </a:prstGeom>
          <a:noFill/>
          <a:ln w="9525">
            <a:noFill/>
            <a:miter lim="800000"/>
            <a:headEnd/>
            <a:tailEnd/>
          </a:ln>
        </p:spPr>
        <p:txBody>
          <a:bodyPr wrap="none">
            <a:spAutoFit/>
          </a:bodyPr>
          <a:lstStyle/>
          <a:p>
            <a:r>
              <a:rPr lang="en-US"/>
              <a:t>null</a:t>
            </a:r>
          </a:p>
        </p:txBody>
      </p:sp>
      <p:sp>
        <p:nvSpPr>
          <p:cNvPr id="2" name="Content Placeholder 2"/>
          <p:cNvSpPr>
            <a:spLocks/>
          </p:cNvSpPr>
          <p:nvPr/>
        </p:nvSpPr>
        <p:spPr bwMode="auto">
          <a:xfrm>
            <a:off x="34925" y="2408238"/>
            <a:ext cx="4392613" cy="12954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a:t>
            </a:r>
            <a:r>
              <a:rPr lang="en-US" sz="2000">
                <a:latin typeface="Century Gothic" pitchFamily="34" charset="0"/>
              </a:rPr>
              <a:t> Create a branch for each transaction</a:t>
            </a:r>
          </a:p>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 -</a:t>
            </a:r>
            <a:r>
              <a:rPr lang="en-US" sz="2000">
                <a:latin typeface="Century Gothic" pitchFamily="34" charset="0"/>
              </a:rPr>
              <a:t> Items in each transaction are processed in order </a:t>
            </a:r>
          </a:p>
        </p:txBody>
      </p:sp>
      <p:sp>
        <p:nvSpPr>
          <p:cNvPr id="52400" name="Text Box 176"/>
          <p:cNvSpPr txBox="1">
            <a:spLocks noChangeArrowheads="1"/>
          </p:cNvSpPr>
          <p:nvPr/>
        </p:nvSpPr>
        <p:spPr bwMode="auto">
          <a:xfrm>
            <a:off x="5080000" y="2492375"/>
            <a:ext cx="3740150" cy="915988"/>
          </a:xfrm>
          <a:prstGeom prst="rect">
            <a:avLst/>
          </a:prstGeom>
          <a:noFill/>
          <a:ln w="9525">
            <a:noFill/>
            <a:miter lim="800000"/>
            <a:headEnd/>
            <a:tailEnd/>
          </a:ln>
        </p:spPr>
        <p:txBody>
          <a:bodyPr wrap="none">
            <a:spAutoFit/>
          </a:bodyPr>
          <a:lstStyle/>
          <a:p>
            <a:r>
              <a:rPr lang="en-US" b="1" dirty="0">
                <a:solidFill>
                  <a:srgbClr val="0070C0"/>
                </a:solidFill>
              </a:rPr>
              <a:t>1- </a:t>
            </a:r>
            <a:r>
              <a:rPr lang="en-US" b="1" dirty="0"/>
              <a:t>Order the items T100: {I2,I1,I5}</a:t>
            </a:r>
          </a:p>
          <a:p>
            <a:r>
              <a:rPr lang="en-US" b="1" dirty="0">
                <a:solidFill>
                  <a:srgbClr val="0070C0"/>
                </a:solidFill>
              </a:rPr>
              <a:t>2- </a:t>
            </a:r>
            <a:r>
              <a:rPr lang="en-US" b="1" dirty="0"/>
              <a:t>Construct the first branch: </a:t>
            </a:r>
          </a:p>
          <a:p>
            <a:r>
              <a:rPr lang="en-US" b="1" dirty="0"/>
              <a:t>&lt;I2:1&gt;, &lt;I1:1&gt;,&lt;I5:1&gt;</a:t>
            </a:r>
          </a:p>
        </p:txBody>
      </p:sp>
      <p:sp>
        <p:nvSpPr>
          <p:cNvPr id="52401" name="Rectangle 177"/>
          <p:cNvSpPr>
            <a:spLocks noChangeArrowheads="1"/>
          </p:cNvSpPr>
          <p:nvPr/>
        </p:nvSpPr>
        <p:spPr bwMode="auto">
          <a:xfrm>
            <a:off x="1620838" y="1328738"/>
            <a:ext cx="1787525" cy="328612"/>
          </a:xfrm>
          <a:prstGeom prst="rect">
            <a:avLst/>
          </a:prstGeom>
          <a:solidFill>
            <a:srgbClr val="CC99FF"/>
          </a:solidFill>
          <a:ln w="9525">
            <a:solidFill>
              <a:schemeClr val="tx1"/>
            </a:solidFill>
            <a:miter lim="800000"/>
            <a:headEnd/>
            <a:tailEnd/>
          </a:ln>
        </p:spPr>
        <p:txBody>
          <a:bodyPr wrap="none" anchor="ctr"/>
          <a:lstStyle/>
          <a:p>
            <a:endParaRPr lang="en-US"/>
          </a:p>
        </p:txBody>
      </p:sp>
      <p:graphicFrame>
        <p:nvGraphicFramePr>
          <p:cNvPr id="52402" name="Group 178"/>
          <p:cNvGraphicFramePr>
            <a:graphicFrameLocks noGrp="1"/>
          </p:cNvGraphicFramePr>
          <p:nvPr/>
        </p:nvGraphicFramePr>
        <p:xfrm>
          <a:off x="1619250" y="981075"/>
          <a:ext cx="6192838" cy="1342390"/>
        </p:xfrm>
        <a:graphic>
          <a:graphicData uri="http://schemas.openxmlformats.org/drawingml/2006/table">
            <a:tbl>
              <a:tblPr/>
              <a:tblGrid>
                <a:gridCol w="7207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865188">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655763">
                  <a:extLst>
                    <a:ext uri="{9D8B030D-6E8A-4147-A177-3AD203B41FA5}">
                      <a16:colId xmlns:a16="http://schemas.microsoft.com/office/drawing/2014/main" val="20005"/>
                    </a:ext>
                  </a:extLst>
                </a:gridCol>
              </a:tblGrid>
              <a:tr h="2889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3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T700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T600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T900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2440" name="Oval 216"/>
          <p:cNvSpPr>
            <a:spLocks noChangeArrowheads="1"/>
          </p:cNvSpPr>
          <p:nvPr/>
        </p:nvSpPr>
        <p:spPr bwMode="auto">
          <a:xfrm>
            <a:off x="4859338" y="429260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2441" name="Text Box 217"/>
          <p:cNvSpPr txBox="1">
            <a:spLocks noChangeArrowheads="1"/>
          </p:cNvSpPr>
          <p:nvPr/>
        </p:nvSpPr>
        <p:spPr bwMode="auto">
          <a:xfrm>
            <a:off x="4284663" y="4148138"/>
            <a:ext cx="565150" cy="366712"/>
          </a:xfrm>
          <a:prstGeom prst="rect">
            <a:avLst/>
          </a:prstGeom>
          <a:noFill/>
          <a:ln w="9525">
            <a:noFill/>
            <a:miter lim="800000"/>
            <a:headEnd/>
            <a:tailEnd/>
          </a:ln>
        </p:spPr>
        <p:txBody>
          <a:bodyPr wrap="none">
            <a:spAutoFit/>
          </a:bodyPr>
          <a:lstStyle/>
          <a:p>
            <a:r>
              <a:rPr lang="en-US"/>
              <a:t>I2:1</a:t>
            </a:r>
          </a:p>
        </p:txBody>
      </p:sp>
      <p:cxnSp>
        <p:nvCxnSpPr>
          <p:cNvPr id="52443" name="AutoShape 219"/>
          <p:cNvCxnSpPr>
            <a:cxnSpLocks noChangeShapeType="1"/>
            <a:stCxn id="52287" idx="3"/>
            <a:endCxn id="52440" idx="7"/>
          </p:cNvCxnSpPr>
          <p:nvPr/>
        </p:nvCxnSpPr>
        <p:spPr bwMode="auto">
          <a:xfrm flipH="1">
            <a:off x="5289550" y="4013200"/>
            <a:ext cx="528638" cy="322263"/>
          </a:xfrm>
          <a:prstGeom prst="straightConnector1">
            <a:avLst/>
          </a:prstGeom>
          <a:noFill/>
          <a:ln w="9525">
            <a:solidFill>
              <a:schemeClr val="tx1"/>
            </a:solidFill>
            <a:round/>
            <a:headEnd/>
            <a:tailEnd type="triangle" w="med" len="med"/>
          </a:ln>
        </p:spPr>
      </p:cxnSp>
      <p:sp>
        <p:nvSpPr>
          <p:cNvPr id="52444" name="Oval 220"/>
          <p:cNvSpPr>
            <a:spLocks noChangeArrowheads="1"/>
          </p:cNvSpPr>
          <p:nvPr/>
        </p:nvSpPr>
        <p:spPr bwMode="auto">
          <a:xfrm>
            <a:off x="4067175" y="501332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2445" name="Text Box 221"/>
          <p:cNvSpPr txBox="1">
            <a:spLocks noChangeArrowheads="1"/>
          </p:cNvSpPr>
          <p:nvPr/>
        </p:nvSpPr>
        <p:spPr bwMode="auto">
          <a:xfrm>
            <a:off x="3563938" y="4868863"/>
            <a:ext cx="565150" cy="366712"/>
          </a:xfrm>
          <a:prstGeom prst="rect">
            <a:avLst/>
          </a:prstGeom>
          <a:noFill/>
          <a:ln w="9525">
            <a:noFill/>
            <a:miter lim="800000"/>
            <a:headEnd/>
            <a:tailEnd/>
          </a:ln>
        </p:spPr>
        <p:txBody>
          <a:bodyPr wrap="none">
            <a:spAutoFit/>
          </a:bodyPr>
          <a:lstStyle/>
          <a:p>
            <a:r>
              <a:rPr lang="en-US"/>
              <a:t>I1:1</a:t>
            </a:r>
          </a:p>
        </p:txBody>
      </p:sp>
      <p:cxnSp>
        <p:nvCxnSpPr>
          <p:cNvPr id="52446" name="AutoShape 222"/>
          <p:cNvCxnSpPr>
            <a:cxnSpLocks noChangeShapeType="1"/>
            <a:stCxn id="52440" idx="3"/>
          </p:cNvCxnSpPr>
          <p:nvPr/>
        </p:nvCxnSpPr>
        <p:spPr bwMode="auto">
          <a:xfrm flipH="1">
            <a:off x="4427538" y="4538663"/>
            <a:ext cx="504825" cy="487362"/>
          </a:xfrm>
          <a:prstGeom prst="straightConnector1">
            <a:avLst/>
          </a:prstGeom>
          <a:noFill/>
          <a:ln w="9525">
            <a:solidFill>
              <a:schemeClr val="tx1"/>
            </a:solidFill>
            <a:round/>
            <a:headEnd/>
            <a:tailEnd type="triangle" w="med" len="med"/>
          </a:ln>
        </p:spPr>
      </p:cxnSp>
      <p:sp>
        <p:nvSpPr>
          <p:cNvPr id="52447" name="Oval 223"/>
          <p:cNvSpPr>
            <a:spLocks noChangeArrowheads="1"/>
          </p:cNvSpPr>
          <p:nvPr/>
        </p:nvSpPr>
        <p:spPr bwMode="auto">
          <a:xfrm>
            <a:off x="3348038" y="573405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2448" name="Text Box 224"/>
          <p:cNvSpPr txBox="1">
            <a:spLocks noChangeArrowheads="1"/>
          </p:cNvSpPr>
          <p:nvPr/>
        </p:nvSpPr>
        <p:spPr bwMode="auto">
          <a:xfrm>
            <a:off x="2843213" y="5589588"/>
            <a:ext cx="565150" cy="366712"/>
          </a:xfrm>
          <a:prstGeom prst="rect">
            <a:avLst/>
          </a:prstGeom>
          <a:noFill/>
          <a:ln w="9525">
            <a:noFill/>
            <a:miter lim="800000"/>
            <a:headEnd/>
            <a:tailEnd/>
          </a:ln>
        </p:spPr>
        <p:txBody>
          <a:bodyPr wrap="none">
            <a:spAutoFit/>
          </a:bodyPr>
          <a:lstStyle/>
          <a:p>
            <a:r>
              <a:rPr lang="en-US"/>
              <a:t>I5:1</a:t>
            </a:r>
          </a:p>
        </p:txBody>
      </p:sp>
      <p:cxnSp>
        <p:nvCxnSpPr>
          <p:cNvPr id="52449" name="AutoShape 225"/>
          <p:cNvCxnSpPr>
            <a:cxnSpLocks noChangeShapeType="1"/>
            <a:stCxn id="52444" idx="3"/>
            <a:endCxn id="52447" idx="0"/>
          </p:cNvCxnSpPr>
          <p:nvPr/>
        </p:nvCxnSpPr>
        <p:spPr bwMode="auto">
          <a:xfrm flipH="1">
            <a:off x="3600450" y="5259388"/>
            <a:ext cx="539750" cy="474662"/>
          </a:xfrm>
          <a:prstGeom prst="straightConnector1">
            <a:avLst/>
          </a:prstGeom>
          <a:noFill/>
          <a:ln w="9525">
            <a:solidFill>
              <a:schemeClr val="tx1"/>
            </a:solidFill>
            <a:round/>
            <a:headEnd/>
            <a:tailEnd type="triangle" w="med" len="med"/>
          </a:ln>
        </p:spPr>
      </p:cxnSp>
      <p:cxnSp>
        <p:nvCxnSpPr>
          <p:cNvPr id="21" name="Straight Connector 20"/>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287"/>
                                        </p:tgtEl>
                                        <p:attrNameLst>
                                          <p:attrName>style.visibility</p:attrName>
                                        </p:attrNameLst>
                                      </p:cBhvr>
                                      <p:to>
                                        <p:strVal val="visible"/>
                                      </p:to>
                                    </p:set>
                                    <p:animEffect transition="in" filter="blinds(horizontal)">
                                      <p:cBhvr>
                                        <p:cTn id="17" dur="500"/>
                                        <p:tgtEl>
                                          <p:spTgt spid="52287"/>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2288"/>
                                        </p:tgtEl>
                                        <p:attrNameLst>
                                          <p:attrName>style.visibility</p:attrName>
                                        </p:attrNameLst>
                                      </p:cBhvr>
                                      <p:to>
                                        <p:strVal val="visible"/>
                                      </p:to>
                                    </p:set>
                                    <p:animEffect transition="in" filter="blinds(horizontal)">
                                      <p:cBhvr>
                                        <p:cTn id="20" dur="500"/>
                                        <p:tgtEl>
                                          <p:spTgt spid="5228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2401"/>
                                        </p:tgtEl>
                                        <p:attrNameLst>
                                          <p:attrName>style.visibility</p:attrName>
                                        </p:attrNameLst>
                                      </p:cBhvr>
                                      <p:to>
                                        <p:strVal val="visible"/>
                                      </p:to>
                                    </p:set>
                                    <p:animEffect transition="in" filter="blinds(horizontal)">
                                      <p:cBhvr>
                                        <p:cTn id="25" dur="500"/>
                                        <p:tgtEl>
                                          <p:spTgt spid="5240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52400">
                                            <p:txEl>
                                              <p:pRg st="0" end="0"/>
                                            </p:txEl>
                                          </p:spTgt>
                                        </p:tgtEl>
                                        <p:attrNameLst>
                                          <p:attrName>style.visibility</p:attrName>
                                        </p:attrNameLst>
                                      </p:cBhvr>
                                      <p:to>
                                        <p:strVal val="visible"/>
                                      </p:to>
                                    </p:set>
                                    <p:animEffect transition="in" filter="blinds(horizontal)">
                                      <p:cBhvr>
                                        <p:cTn id="30" dur="500"/>
                                        <p:tgtEl>
                                          <p:spTgt spid="52400">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2400">
                                            <p:txEl>
                                              <p:pRg st="1" end="1"/>
                                            </p:txEl>
                                          </p:spTgt>
                                        </p:tgtEl>
                                        <p:attrNameLst>
                                          <p:attrName>style.visibility</p:attrName>
                                        </p:attrNameLst>
                                      </p:cBhvr>
                                      <p:to>
                                        <p:strVal val="visible"/>
                                      </p:to>
                                    </p:set>
                                    <p:animEffect transition="in" filter="blinds(horizontal)">
                                      <p:cBhvr>
                                        <p:cTn id="33" dur="500"/>
                                        <p:tgtEl>
                                          <p:spTgt spid="52400">
                                            <p:txEl>
                                              <p:pRg st="1" end="1"/>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52400">
                                            <p:txEl>
                                              <p:pRg st="2" end="2"/>
                                            </p:txEl>
                                          </p:spTgt>
                                        </p:tgtEl>
                                        <p:attrNameLst>
                                          <p:attrName>style.visibility</p:attrName>
                                        </p:attrNameLst>
                                      </p:cBhvr>
                                      <p:to>
                                        <p:strVal val="visible"/>
                                      </p:to>
                                    </p:set>
                                    <p:animEffect transition="in" filter="blinds(horizontal)">
                                      <p:cBhvr>
                                        <p:cTn id="36" dur="500"/>
                                        <p:tgtEl>
                                          <p:spTgt spid="52400">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2440"/>
                                        </p:tgtEl>
                                        <p:attrNameLst>
                                          <p:attrName>style.visibility</p:attrName>
                                        </p:attrNameLst>
                                      </p:cBhvr>
                                      <p:to>
                                        <p:strVal val="visible"/>
                                      </p:to>
                                    </p:set>
                                    <p:animEffect transition="in" filter="blinds(horizontal)">
                                      <p:cBhvr>
                                        <p:cTn id="41" dur="500"/>
                                        <p:tgtEl>
                                          <p:spTgt spid="52440"/>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52441"/>
                                        </p:tgtEl>
                                        <p:attrNameLst>
                                          <p:attrName>style.visibility</p:attrName>
                                        </p:attrNameLst>
                                      </p:cBhvr>
                                      <p:to>
                                        <p:strVal val="visible"/>
                                      </p:to>
                                    </p:set>
                                    <p:animEffect transition="in" filter="box(in)">
                                      <p:cBhvr>
                                        <p:cTn id="44" dur="500"/>
                                        <p:tgtEl>
                                          <p:spTgt spid="52441"/>
                                        </p:tgtEl>
                                      </p:cBhvr>
                                    </p:animEffect>
                                  </p:childTnLst>
                                </p:cTn>
                              </p:par>
                              <p:par>
                                <p:cTn id="45" presetID="3" presetClass="entr" presetSubtype="10" fill="hold" nodeType="withEffect">
                                  <p:stCondLst>
                                    <p:cond delay="0"/>
                                  </p:stCondLst>
                                  <p:childTnLst>
                                    <p:set>
                                      <p:cBhvr>
                                        <p:cTn id="46" dur="1" fill="hold">
                                          <p:stCondLst>
                                            <p:cond delay="0"/>
                                          </p:stCondLst>
                                        </p:cTn>
                                        <p:tgtEl>
                                          <p:spTgt spid="52443"/>
                                        </p:tgtEl>
                                        <p:attrNameLst>
                                          <p:attrName>style.visibility</p:attrName>
                                        </p:attrNameLst>
                                      </p:cBhvr>
                                      <p:to>
                                        <p:strVal val="visible"/>
                                      </p:to>
                                    </p:set>
                                    <p:animEffect transition="in" filter="blinds(horizontal)">
                                      <p:cBhvr>
                                        <p:cTn id="47" dur="500"/>
                                        <p:tgtEl>
                                          <p:spTgt spid="5244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2444"/>
                                        </p:tgtEl>
                                        <p:attrNameLst>
                                          <p:attrName>style.visibility</p:attrName>
                                        </p:attrNameLst>
                                      </p:cBhvr>
                                      <p:to>
                                        <p:strVal val="visible"/>
                                      </p:to>
                                    </p:set>
                                    <p:animEffect transition="in" filter="blinds(horizontal)">
                                      <p:cBhvr>
                                        <p:cTn id="52" dur="500"/>
                                        <p:tgtEl>
                                          <p:spTgt spid="52444"/>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52445"/>
                                        </p:tgtEl>
                                        <p:attrNameLst>
                                          <p:attrName>style.visibility</p:attrName>
                                        </p:attrNameLst>
                                      </p:cBhvr>
                                      <p:to>
                                        <p:strVal val="visible"/>
                                      </p:to>
                                    </p:set>
                                    <p:animEffect transition="in" filter="box(in)">
                                      <p:cBhvr>
                                        <p:cTn id="55" dur="500"/>
                                        <p:tgtEl>
                                          <p:spTgt spid="52445"/>
                                        </p:tgtEl>
                                      </p:cBhvr>
                                    </p:animEffect>
                                  </p:childTnLst>
                                </p:cTn>
                              </p:par>
                              <p:par>
                                <p:cTn id="56" presetID="3" presetClass="entr" presetSubtype="10" fill="hold" nodeType="withEffect">
                                  <p:stCondLst>
                                    <p:cond delay="0"/>
                                  </p:stCondLst>
                                  <p:childTnLst>
                                    <p:set>
                                      <p:cBhvr>
                                        <p:cTn id="57" dur="1" fill="hold">
                                          <p:stCondLst>
                                            <p:cond delay="0"/>
                                          </p:stCondLst>
                                        </p:cTn>
                                        <p:tgtEl>
                                          <p:spTgt spid="52446"/>
                                        </p:tgtEl>
                                        <p:attrNameLst>
                                          <p:attrName>style.visibility</p:attrName>
                                        </p:attrNameLst>
                                      </p:cBhvr>
                                      <p:to>
                                        <p:strVal val="visible"/>
                                      </p:to>
                                    </p:set>
                                    <p:animEffect transition="in" filter="blinds(horizontal)">
                                      <p:cBhvr>
                                        <p:cTn id="58" dur="500"/>
                                        <p:tgtEl>
                                          <p:spTgt spid="52446"/>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2447"/>
                                        </p:tgtEl>
                                        <p:attrNameLst>
                                          <p:attrName>style.visibility</p:attrName>
                                        </p:attrNameLst>
                                      </p:cBhvr>
                                      <p:to>
                                        <p:strVal val="visible"/>
                                      </p:to>
                                    </p:set>
                                    <p:animEffect transition="in" filter="blinds(horizontal)">
                                      <p:cBhvr>
                                        <p:cTn id="63" dur="500"/>
                                        <p:tgtEl>
                                          <p:spTgt spid="52447"/>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52448"/>
                                        </p:tgtEl>
                                        <p:attrNameLst>
                                          <p:attrName>style.visibility</p:attrName>
                                        </p:attrNameLst>
                                      </p:cBhvr>
                                      <p:to>
                                        <p:strVal val="visible"/>
                                      </p:to>
                                    </p:set>
                                    <p:animEffect transition="in" filter="box(in)">
                                      <p:cBhvr>
                                        <p:cTn id="66" dur="500"/>
                                        <p:tgtEl>
                                          <p:spTgt spid="52448"/>
                                        </p:tgtEl>
                                      </p:cBhvr>
                                    </p:animEffect>
                                  </p:childTnLst>
                                </p:cTn>
                              </p:par>
                              <p:par>
                                <p:cTn id="67" presetID="3" presetClass="entr" presetSubtype="10" fill="hold" nodeType="withEffect">
                                  <p:stCondLst>
                                    <p:cond delay="0"/>
                                  </p:stCondLst>
                                  <p:childTnLst>
                                    <p:set>
                                      <p:cBhvr>
                                        <p:cTn id="68" dur="1" fill="hold">
                                          <p:stCondLst>
                                            <p:cond delay="0"/>
                                          </p:stCondLst>
                                        </p:cTn>
                                        <p:tgtEl>
                                          <p:spTgt spid="52449"/>
                                        </p:tgtEl>
                                        <p:attrNameLst>
                                          <p:attrName>style.visibility</p:attrName>
                                        </p:attrNameLst>
                                      </p:cBhvr>
                                      <p:to>
                                        <p:strVal val="visible"/>
                                      </p:to>
                                    </p:set>
                                    <p:animEffect transition="in" filter="blinds(horizontal)">
                                      <p:cBhvr>
                                        <p:cTn id="69" dur="500"/>
                                        <p:tgtEl>
                                          <p:spTgt spid="52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87" grpId="0" animBg="1"/>
      <p:bldP spid="52288" grpId="0"/>
      <p:bldP spid="52400" grpId="0" build="allAtOnce"/>
      <p:bldP spid="52401" grpId="0" animBg="1"/>
      <p:bldP spid="52440" grpId="0" animBg="1"/>
      <p:bldP spid="52441" grpId="0"/>
      <p:bldP spid="52444" grpId="0" animBg="1"/>
      <p:bldP spid="52445" grpId="0"/>
      <p:bldP spid="52447" grpId="0" animBg="1"/>
      <p:bldP spid="5244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sp>
        <p:nvSpPr>
          <p:cNvPr id="40962" name="Content Placeholder 2"/>
          <p:cNvSpPr>
            <a:spLocks/>
          </p:cNvSpPr>
          <p:nvPr/>
        </p:nvSpPr>
        <p:spPr bwMode="auto">
          <a:xfrm>
            <a:off x="323850" y="5373688"/>
            <a:ext cx="4319588" cy="10795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sp>
        <p:nvSpPr>
          <p:cNvPr id="40963" name="Text Box 66"/>
          <p:cNvSpPr txBox="1">
            <a:spLocks noChangeArrowheads="1"/>
          </p:cNvSpPr>
          <p:nvPr/>
        </p:nvSpPr>
        <p:spPr bwMode="auto">
          <a:xfrm>
            <a:off x="3419475" y="620713"/>
            <a:ext cx="2749550" cy="366712"/>
          </a:xfrm>
          <a:prstGeom prst="rect">
            <a:avLst/>
          </a:prstGeom>
          <a:noFill/>
          <a:ln w="9525">
            <a:noFill/>
            <a:miter lim="800000"/>
            <a:headEnd/>
            <a:tailEnd/>
          </a:ln>
        </p:spPr>
        <p:txBody>
          <a:bodyPr wrap="none">
            <a:spAutoFit/>
          </a:bodyPr>
          <a:lstStyle/>
          <a:p>
            <a:r>
              <a:rPr lang="en-US" b="1"/>
              <a:t>Transactional Database</a:t>
            </a:r>
          </a:p>
        </p:txBody>
      </p:sp>
      <p:graphicFrame>
        <p:nvGraphicFramePr>
          <p:cNvPr id="53253" name="Group 5"/>
          <p:cNvGraphicFramePr>
            <a:graphicFrameLocks noGrp="1"/>
          </p:cNvGraphicFramePr>
          <p:nvPr/>
        </p:nvGraphicFramePr>
        <p:xfrm>
          <a:off x="179388" y="3973513"/>
          <a:ext cx="1871662" cy="2195830"/>
        </p:xfrm>
        <a:graphic>
          <a:graphicData uri="http://schemas.openxmlformats.org/drawingml/2006/table">
            <a:tbl>
              <a:tblPr/>
              <a:tblGrid>
                <a:gridCol w="903287">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tblGrid>
              <a:tr h="24447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Item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0066"/>
                          </a:solidFill>
                          <a:effectLst/>
                          <a:latin typeface="Century Gothic" pitchFamily="34" charset="0"/>
                        </a:rPr>
                        <a:t>Support count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0987" name="Oval 28"/>
          <p:cNvSpPr>
            <a:spLocks noChangeArrowheads="1"/>
          </p:cNvSpPr>
          <p:nvPr/>
        </p:nvSpPr>
        <p:spPr bwMode="auto">
          <a:xfrm>
            <a:off x="5745163" y="37671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0988" name="Text Box 29"/>
          <p:cNvSpPr txBox="1">
            <a:spLocks noChangeArrowheads="1"/>
          </p:cNvSpPr>
          <p:nvPr/>
        </p:nvSpPr>
        <p:spPr bwMode="auto">
          <a:xfrm>
            <a:off x="6300788" y="3716338"/>
            <a:ext cx="539750" cy="366712"/>
          </a:xfrm>
          <a:prstGeom prst="rect">
            <a:avLst/>
          </a:prstGeom>
          <a:noFill/>
          <a:ln w="9525">
            <a:noFill/>
            <a:miter lim="800000"/>
            <a:headEnd/>
            <a:tailEnd/>
          </a:ln>
        </p:spPr>
        <p:txBody>
          <a:bodyPr wrap="none">
            <a:spAutoFit/>
          </a:bodyPr>
          <a:lstStyle/>
          <a:p>
            <a:r>
              <a:rPr lang="en-US"/>
              <a:t>null</a:t>
            </a:r>
          </a:p>
        </p:txBody>
      </p:sp>
      <p:sp>
        <p:nvSpPr>
          <p:cNvPr id="40989" name="Content Placeholder 2"/>
          <p:cNvSpPr>
            <a:spLocks/>
          </p:cNvSpPr>
          <p:nvPr/>
        </p:nvSpPr>
        <p:spPr bwMode="auto">
          <a:xfrm>
            <a:off x="34925" y="2408238"/>
            <a:ext cx="4392613" cy="12954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a:t>
            </a:r>
            <a:r>
              <a:rPr lang="en-US" sz="2000">
                <a:latin typeface="Century Gothic" pitchFamily="34" charset="0"/>
              </a:rPr>
              <a:t> Create a branch for each transaction</a:t>
            </a:r>
          </a:p>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 -</a:t>
            </a:r>
            <a:r>
              <a:rPr lang="en-US" sz="2000">
                <a:latin typeface="Century Gothic" pitchFamily="34" charset="0"/>
              </a:rPr>
              <a:t> Items in each transaction are processed in order </a:t>
            </a:r>
          </a:p>
        </p:txBody>
      </p:sp>
      <p:sp>
        <p:nvSpPr>
          <p:cNvPr id="53279" name="Text Box 31"/>
          <p:cNvSpPr txBox="1">
            <a:spLocks noChangeArrowheads="1"/>
          </p:cNvSpPr>
          <p:nvPr/>
        </p:nvSpPr>
        <p:spPr bwMode="auto">
          <a:xfrm>
            <a:off x="5080000" y="2492375"/>
            <a:ext cx="3765550" cy="915988"/>
          </a:xfrm>
          <a:prstGeom prst="rect">
            <a:avLst/>
          </a:prstGeom>
          <a:noFill/>
          <a:ln w="9525">
            <a:noFill/>
            <a:miter lim="800000"/>
            <a:headEnd/>
            <a:tailEnd/>
          </a:ln>
        </p:spPr>
        <p:txBody>
          <a:bodyPr wrap="none">
            <a:spAutoFit/>
          </a:bodyPr>
          <a:lstStyle/>
          <a:p>
            <a:r>
              <a:rPr lang="en-US" b="1">
                <a:solidFill>
                  <a:srgbClr val="0070C0"/>
                </a:solidFill>
              </a:rPr>
              <a:t>1- </a:t>
            </a:r>
            <a:r>
              <a:rPr lang="en-US" b="1"/>
              <a:t>Order the items T200: {I2,I4}</a:t>
            </a:r>
          </a:p>
          <a:p>
            <a:r>
              <a:rPr lang="en-US" b="1">
                <a:solidFill>
                  <a:srgbClr val="0070C0"/>
                </a:solidFill>
              </a:rPr>
              <a:t>2- </a:t>
            </a:r>
            <a:r>
              <a:rPr lang="en-US" b="1"/>
              <a:t>Construct the second branch: </a:t>
            </a:r>
          </a:p>
          <a:p>
            <a:r>
              <a:rPr lang="en-US" b="1"/>
              <a:t>&lt;I2:1&gt;, &lt;I4:1&gt;</a:t>
            </a:r>
          </a:p>
        </p:txBody>
      </p:sp>
      <p:sp>
        <p:nvSpPr>
          <p:cNvPr id="40991" name="Rectangle 32"/>
          <p:cNvSpPr>
            <a:spLocks noChangeArrowheads="1"/>
          </p:cNvSpPr>
          <p:nvPr/>
        </p:nvSpPr>
        <p:spPr bwMode="auto">
          <a:xfrm>
            <a:off x="1619250" y="1646238"/>
            <a:ext cx="1787525" cy="338137"/>
          </a:xfrm>
          <a:prstGeom prst="rect">
            <a:avLst/>
          </a:prstGeom>
          <a:solidFill>
            <a:srgbClr val="CC99FF"/>
          </a:solidFill>
          <a:ln w="9525">
            <a:solidFill>
              <a:schemeClr val="tx1"/>
            </a:solidFill>
            <a:miter lim="800000"/>
            <a:headEnd/>
            <a:tailEnd/>
          </a:ln>
        </p:spPr>
        <p:txBody>
          <a:bodyPr wrap="none" anchor="ctr"/>
          <a:lstStyle/>
          <a:p>
            <a:endParaRPr lang="en-US"/>
          </a:p>
        </p:txBody>
      </p:sp>
      <p:graphicFrame>
        <p:nvGraphicFramePr>
          <p:cNvPr id="53281" name="Group 33"/>
          <p:cNvGraphicFramePr>
            <a:graphicFrameLocks noGrp="1"/>
          </p:cNvGraphicFramePr>
          <p:nvPr/>
        </p:nvGraphicFramePr>
        <p:xfrm>
          <a:off x="1619250" y="981075"/>
          <a:ext cx="6192838" cy="1342390"/>
        </p:xfrm>
        <a:graphic>
          <a:graphicData uri="http://schemas.openxmlformats.org/drawingml/2006/table">
            <a:tbl>
              <a:tblPr/>
              <a:tblGrid>
                <a:gridCol w="7207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865188">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655763">
                  <a:extLst>
                    <a:ext uri="{9D8B030D-6E8A-4147-A177-3AD203B41FA5}">
                      <a16:colId xmlns:a16="http://schemas.microsoft.com/office/drawing/2014/main" val="20005"/>
                    </a:ext>
                  </a:extLst>
                </a:gridCol>
              </a:tblGrid>
              <a:tr h="2889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3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T700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T600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T900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1029" name="Oval 70"/>
          <p:cNvSpPr>
            <a:spLocks noChangeArrowheads="1"/>
          </p:cNvSpPr>
          <p:nvPr/>
        </p:nvSpPr>
        <p:spPr bwMode="auto">
          <a:xfrm>
            <a:off x="4859338" y="429260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3319" name="Text Box 71"/>
          <p:cNvSpPr txBox="1">
            <a:spLocks noChangeArrowheads="1"/>
          </p:cNvSpPr>
          <p:nvPr/>
        </p:nvSpPr>
        <p:spPr bwMode="auto">
          <a:xfrm>
            <a:off x="4284663" y="4148138"/>
            <a:ext cx="565150" cy="366712"/>
          </a:xfrm>
          <a:prstGeom prst="rect">
            <a:avLst/>
          </a:prstGeom>
          <a:noFill/>
          <a:ln w="9525">
            <a:noFill/>
            <a:miter lim="800000"/>
            <a:headEnd/>
            <a:tailEnd/>
          </a:ln>
        </p:spPr>
        <p:txBody>
          <a:bodyPr wrap="none">
            <a:spAutoFit/>
          </a:bodyPr>
          <a:lstStyle/>
          <a:p>
            <a:r>
              <a:rPr lang="en-US"/>
              <a:t>I2:1</a:t>
            </a:r>
          </a:p>
        </p:txBody>
      </p:sp>
      <p:cxnSp>
        <p:nvCxnSpPr>
          <p:cNvPr id="41031" name="AutoShape 72"/>
          <p:cNvCxnSpPr>
            <a:cxnSpLocks noChangeShapeType="1"/>
            <a:stCxn id="40987" idx="3"/>
            <a:endCxn id="41029" idx="7"/>
          </p:cNvCxnSpPr>
          <p:nvPr/>
        </p:nvCxnSpPr>
        <p:spPr bwMode="auto">
          <a:xfrm flipH="1">
            <a:off x="5289550" y="4013200"/>
            <a:ext cx="528638" cy="322263"/>
          </a:xfrm>
          <a:prstGeom prst="straightConnector1">
            <a:avLst/>
          </a:prstGeom>
          <a:noFill/>
          <a:ln w="9525">
            <a:solidFill>
              <a:schemeClr val="tx1"/>
            </a:solidFill>
            <a:round/>
            <a:headEnd/>
            <a:tailEnd type="triangle" w="med" len="med"/>
          </a:ln>
        </p:spPr>
      </p:cxnSp>
      <p:sp>
        <p:nvSpPr>
          <p:cNvPr id="41032" name="Oval 73"/>
          <p:cNvSpPr>
            <a:spLocks noChangeArrowheads="1"/>
          </p:cNvSpPr>
          <p:nvPr/>
        </p:nvSpPr>
        <p:spPr bwMode="auto">
          <a:xfrm>
            <a:off x="4067175" y="501332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1033" name="Text Box 74"/>
          <p:cNvSpPr txBox="1">
            <a:spLocks noChangeArrowheads="1"/>
          </p:cNvSpPr>
          <p:nvPr/>
        </p:nvSpPr>
        <p:spPr bwMode="auto">
          <a:xfrm>
            <a:off x="3563938" y="4868863"/>
            <a:ext cx="565150" cy="366712"/>
          </a:xfrm>
          <a:prstGeom prst="rect">
            <a:avLst/>
          </a:prstGeom>
          <a:noFill/>
          <a:ln w="9525">
            <a:noFill/>
            <a:miter lim="800000"/>
            <a:headEnd/>
            <a:tailEnd/>
          </a:ln>
        </p:spPr>
        <p:txBody>
          <a:bodyPr wrap="none">
            <a:spAutoFit/>
          </a:bodyPr>
          <a:lstStyle/>
          <a:p>
            <a:r>
              <a:rPr lang="en-US"/>
              <a:t>I1:1</a:t>
            </a:r>
          </a:p>
        </p:txBody>
      </p:sp>
      <p:cxnSp>
        <p:nvCxnSpPr>
          <p:cNvPr id="41034" name="AutoShape 75"/>
          <p:cNvCxnSpPr>
            <a:cxnSpLocks noChangeShapeType="1"/>
            <a:stCxn id="41029" idx="3"/>
          </p:cNvCxnSpPr>
          <p:nvPr/>
        </p:nvCxnSpPr>
        <p:spPr bwMode="auto">
          <a:xfrm flipH="1">
            <a:off x="4427538" y="4538663"/>
            <a:ext cx="504825" cy="487362"/>
          </a:xfrm>
          <a:prstGeom prst="straightConnector1">
            <a:avLst/>
          </a:prstGeom>
          <a:noFill/>
          <a:ln w="9525">
            <a:solidFill>
              <a:schemeClr val="tx1"/>
            </a:solidFill>
            <a:round/>
            <a:headEnd/>
            <a:tailEnd type="triangle" w="med" len="med"/>
          </a:ln>
        </p:spPr>
      </p:cxnSp>
      <p:sp>
        <p:nvSpPr>
          <p:cNvPr id="41035" name="Oval 76"/>
          <p:cNvSpPr>
            <a:spLocks noChangeArrowheads="1"/>
          </p:cNvSpPr>
          <p:nvPr/>
        </p:nvSpPr>
        <p:spPr bwMode="auto">
          <a:xfrm>
            <a:off x="3348038" y="573405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1036" name="Text Box 77"/>
          <p:cNvSpPr txBox="1">
            <a:spLocks noChangeArrowheads="1"/>
          </p:cNvSpPr>
          <p:nvPr/>
        </p:nvSpPr>
        <p:spPr bwMode="auto">
          <a:xfrm>
            <a:off x="2843213" y="5589588"/>
            <a:ext cx="565150" cy="366712"/>
          </a:xfrm>
          <a:prstGeom prst="rect">
            <a:avLst/>
          </a:prstGeom>
          <a:noFill/>
          <a:ln w="9525">
            <a:noFill/>
            <a:miter lim="800000"/>
            <a:headEnd/>
            <a:tailEnd/>
          </a:ln>
        </p:spPr>
        <p:txBody>
          <a:bodyPr wrap="none">
            <a:spAutoFit/>
          </a:bodyPr>
          <a:lstStyle/>
          <a:p>
            <a:r>
              <a:rPr lang="en-US"/>
              <a:t>I5:1</a:t>
            </a:r>
          </a:p>
        </p:txBody>
      </p:sp>
      <p:cxnSp>
        <p:nvCxnSpPr>
          <p:cNvPr id="41037" name="AutoShape 78"/>
          <p:cNvCxnSpPr>
            <a:cxnSpLocks noChangeShapeType="1"/>
            <a:stCxn id="41032" idx="3"/>
            <a:endCxn id="41035" idx="0"/>
          </p:cNvCxnSpPr>
          <p:nvPr/>
        </p:nvCxnSpPr>
        <p:spPr bwMode="auto">
          <a:xfrm flipH="1">
            <a:off x="3600450" y="5259388"/>
            <a:ext cx="539750" cy="474662"/>
          </a:xfrm>
          <a:prstGeom prst="straightConnector1">
            <a:avLst/>
          </a:prstGeom>
          <a:noFill/>
          <a:ln w="9525">
            <a:solidFill>
              <a:schemeClr val="tx1"/>
            </a:solidFill>
            <a:round/>
            <a:headEnd/>
            <a:tailEnd type="triangle" w="med" len="med"/>
          </a:ln>
        </p:spPr>
      </p:cxnSp>
      <p:sp>
        <p:nvSpPr>
          <p:cNvPr id="53327" name="Oval 79"/>
          <p:cNvSpPr>
            <a:spLocks noChangeArrowheads="1"/>
          </p:cNvSpPr>
          <p:nvPr/>
        </p:nvSpPr>
        <p:spPr bwMode="auto">
          <a:xfrm>
            <a:off x="6462713" y="50117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3328" name="Text Box 80"/>
          <p:cNvSpPr txBox="1">
            <a:spLocks noChangeArrowheads="1"/>
          </p:cNvSpPr>
          <p:nvPr/>
        </p:nvSpPr>
        <p:spPr bwMode="auto">
          <a:xfrm>
            <a:off x="6886575" y="4808538"/>
            <a:ext cx="565150" cy="366712"/>
          </a:xfrm>
          <a:prstGeom prst="rect">
            <a:avLst/>
          </a:prstGeom>
          <a:noFill/>
          <a:ln w="9525">
            <a:noFill/>
            <a:miter lim="800000"/>
            <a:headEnd/>
            <a:tailEnd/>
          </a:ln>
        </p:spPr>
        <p:txBody>
          <a:bodyPr wrap="none">
            <a:spAutoFit/>
          </a:bodyPr>
          <a:lstStyle/>
          <a:p>
            <a:r>
              <a:rPr lang="en-US"/>
              <a:t>I4:1</a:t>
            </a:r>
          </a:p>
        </p:txBody>
      </p:sp>
      <p:cxnSp>
        <p:nvCxnSpPr>
          <p:cNvPr id="53329" name="AutoShape 81"/>
          <p:cNvCxnSpPr>
            <a:cxnSpLocks noChangeShapeType="1"/>
            <a:stCxn id="41029" idx="5"/>
            <a:endCxn id="53327" idx="1"/>
          </p:cNvCxnSpPr>
          <p:nvPr/>
        </p:nvCxnSpPr>
        <p:spPr bwMode="auto">
          <a:xfrm>
            <a:off x="5289550" y="4538663"/>
            <a:ext cx="1246188" cy="515937"/>
          </a:xfrm>
          <a:prstGeom prst="straightConnector1">
            <a:avLst/>
          </a:prstGeom>
          <a:noFill/>
          <a:ln w="9525">
            <a:solidFill>
              <a:schemeClr val="tx1"/>
            </a:solidFill>
            <a:round/>
            <a:headEnd/>
            <a:tailEnd type="triangle" w="med" len="med"/>
          </a:ln>
        </p:spPr>
      </p:cxnSp>
      <p:sp>
        <p:nvSpPr>
          <p:cNvPr id="53331" name="Oval 83"/>
          <p:cNvSpPr>
            <a:spLocks noChangeArrowheads="1"/>
          </p:cNvSpPr>
          <p:nvPr/>
        </p:nvSpPr>
        <p:spPr bwMode="auto">
          <a:xfrm>
            <a:off x="4859338" y="4292600"/>
            <a:ext cx="503237" cy="288925"/>
          </a:xfrm>
          <a:prstGeom prst="ellipse">
            <a:avLst/>
          </a:prstGeom>
          <a:solidFill>
            <a:srgbClr val="800000"/>
          </a:solidFill>
          <a:ln w="9525">
            <a:solidFill>
              <a:schemeClr val="tx1"/>
            </a:solidFill>
            <a:round/>
            <a:headEnd/>
            <a:tailEnd/>
          </a:ln>
        </p:spPr>
        <p:txBody>
          <a:bodyPr wrap="none" anchor="ctr"/>
          <a:lstStyle/>
          <a:p>
            <a:endParaRPr lang="en-US"/>
          </a:p>
        </p:txBody>
      </p:sp>
      <p:sp>
        <p:nvSpPr>
          <p:cNvPr id="53332" name="Text Box 84"/>
          <p:cNvSpPr txBox="1">
            <a:spLocks noChangeArrowheads="1"/>
          </p:cNvSpPr>
          <p:nvPr/>
        </p:nvSpPr>
        <p:spPr bwMode="auto">
          <a:xfrm>
            <a:off x="4294188" y="4137025"/>
            <a:ext cx="565150" cy="366713"/>
          </a:xfrm>
          <a:prstGeom prst="rect">
            <a:avLst/>
          </a:prstGeom>
          <a:noFill/>
          <a:ln w="9525">
            <a:noFill/>
            <a:miter lim="800000"/>
            <a:headEnd/>
            <a:tailEnd/>
          </a:ln>
        </p:spPr>
        <p:txBody>
          <a:bodyPr wrap="none">
            <a:spAutoFit/>
          </a:bodyPr>
          <a:lstStyle/>
          <a:p>
            <a:r>
              <a:rPr lang="en-US"/>
              <a:t>I2:</a:t>
            </a:r>
            <a:r>
              <a:rPr lang="en-US" b="1">
                <a:solidFill>
                  <a:srgbClr val="A50021"/>
                </a:solidFill>
              </a:rPr>
              <a:t>2</a:t>
            </a:r>
          </a:p>
        </p:txBody>
      </p:sp>
      <p:cxnSp>
        <p:nvCxnSpPr>
          <p:cNvPr id="26" name="Straight Connector 25"/>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28600" y="63230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79">
                                            <p:txEl>
                                              <p:pRg st="0" end="0"/>
                                            </p:txEl>
                                          </p:spTgt>
                                        </p:tgtEl>
                                        <p:attrNameLst>
                                          <p:attrName>style.visibility</p:attrName>
                                        </p:attrNameLst>
                                      </p:cBhvr>
                                      <p:to>
                                        <p:strVal val="visible"/>
                                      </p:to>
                                    </p:set>
                                    <p:animEffect transition="in" filter="blinds(horizontal)">
                                      <p:cBhvr>
                                        <p:cTn id="7" dur="500"/>
                                        <p:tgtEl>
                                          <p:spTgt spid="53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279">
                                            <p:txEl>
                                              <p:pRg st="1" end="1"/>
                                            </p:txEl>
                                          </p:spTgt>
                                        </p:tgtEl>
                                        <p:attrNameLst>
                                          <p:attrName>style.visibility</p:attrName>
                                        </p:attrNameLst>
                                      </p:cBhvr>
                                      <p:to>
                                        <p:strVal val="visible"/>
                                      </p:to>
                                    </p:set>
                                    <p:animEffect transition="in" filter="blinds(horizontal)">
                                      <p:cBhvr>
                                        <p:cTn id="12" dur="500"/>
                                        <p:tgtEl>
                                          <p:spTgt spid="53279">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3279">
                                            <p:txEl>
                                              <p:pRg st="2" end="2"/>
                                            </p:txEl>
                                          </p:spTgt>
                                        </p:tgtEl>
                                        <p:attrNameLst>
                                          <p:attrName>style.visibility</p:attrName>
                                        </p:attrNameLst>
                                      </p:cBhvr>
                                      <p:to>
                                        <p:strVal val="visible"/>
                                      </p:to>
                                    </p:set>
                                    <p:animEffect transition="in" filter="blinds(horizontal)">
                                      <p:cBhvr>
                                        <p:cTn id="15" dur="500"/>
                                        <p:tgtEl>
                                          <p:spTgt spid="5327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3329"/>
                                        </p:tgtEl>
                                        <p:attrNameLst>
                                          <p:attrName>style.visibility</p:attrName>
                                        </p:attrNameLst>
                                      </p:cBhvr>
                                      <p:to>
                                        <p:strVal val="visible"/>
                                      </p:to>
                                    </p:set>
                                    <p:animEffect transition="in" filter="blinds(horizontal)">
                                      <p:cBhvr>
                                        <p:cTn id="20" dur="500"/>
                                        <p:tgtEl>
                                          <p:spTgt spid="5332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3327"/>
                                        </p:tgtEl>
                                        <p:attrNameLst>
                                          <p:attrName>style.visibility</p:attrName>
                                        </p:attrNameLst>
                                      </p:cBhvr>
                                      <p:to>
                                        <p:strVal val="visible"/>
                                      </p:to>
                                    </p:set>
                                    <p:animEffect transition="in" filter="blinds(horizontal)">
                                      <p:cBhvr>
                                        <p:cTn id="23" dur="500"/>
                                        <p:tgtEl>
                                          <p:spTgt spid="5332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3328"/>
                                        </p:tgtEl>
                                        <p:attrNameLst>
                                          <p:attrName>style.visibility</p:attrName>
                                        </p:attrNameLst>
                                      </p:cBhvr>
                                      <p:to>
                                        <p:strVal val="visible"/>
                                      </p:to>
                                    </p:set>
                                    <p:animEffect transition="in" filter="blinds(horizontal)">
                                      <p:cBhvr>
                                        <p:cTn id="26" dur="500"/>
                                        <p:tgtEl>
                                          <p:spTgt spid="5332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3331"/>
                                        </p:tgtEl>
                                        <p:attrNameLst>
                                          <p:attrName>style.visibility</p:attrName>
                                        </p:attrNameLst>
                                      </p:cBhvr>
                                      <p:to>
                                        <p:strVal val="visible"/>
                                      </p:to>
                                    </p:set>
                                    <p:animEffect transition="in" filter="blinds(horizontal)">
                                      <p:cBhvr>
                                        <p:cTn id="31" dur="500"/>
                                        <p:tgtEl>
                                          <p:spTgt spid="53331"/>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53319"/>
                                        </p:tgtEl>
                                      </p:cBhvr>
                                    </p:animEffect>
                                    <p:set>
                                      <p:cBhvr>
                                        <p:cTn id="36" dur="1" fill="hold">
                                          <p:stCondLst>
                                            <p:cond delay="499"/>
                                          </p:stCondLst>
                                        </p:cTn>
                                        <p:tgtEl>
                                          <p:spTgt spid="53319"/>
                                        </p:tgtEl>
                                        <p:attrNameLst>
                                          <p:attrName>style.visibility</p:attrName>
                                        </p:attrNameLst>
                                      </p:cBhvr>
                                      <p:to>
                                        <p:strVal val="hidden"/>
                                      </p:to>
                                    </p:set>
                                  </p:childTnLst>
                                </p:cTn>
                              </p:par>
                              <p:par>
                                <p:cTn id="37" presetID="3" presetClass="entr" presetSubtype="10" fill="hold" grpId="0" nodeType="withEffect">
                                  <p:stCondLst>
                                    <p:cond delay="0"/>
                                  </p:stCondLst>
                                  <p:childTnLst>
                                    <p:set>
                                      <p:cBhvr>
                                        <p:cTn id="38" dur="1" fill="hold">
                                          <p:stCondLst>
                                            <p:cond delay="0"/>
                                          </p:stCondLst>
                                        </p:cTn>
                                        <p:tgtEl>
                                          <p:spTgt spid="53332"/>
                                        </p:tgtEl>
                                        <p:attrNameLst>
                                          <p:attrName>style.visibility</p:attrName>
                                        </p:attrNameLst>
                                      </p:cBhvr>
                                      <p:to>
                                        <p:strVal val="visible"/>
                                      </p:to>
                                    </p:set>
                                    <p:animEffect transition="in" filter="blinds(horizontal)">
                                      <p:cBhvr>
                                        <p:cTn id="39" dur="500"/>
                                        <p:tgtEl>
                                          <p:spTgt spid="53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19" grpId="0"/>
      <p:bldP spid="53327" grpId="0" animBg="1"/>
      <p:bldP spid="53328" grpId="0"/>
      <p:bldP spid="53331" grpId="0" animBg="1"/>
      <p:bldP spid="5333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sp>
        <p:nvSpPr>
          <p:cNvPr id="41986" name="Content Placeholder 2"/>
          <p:cNvSpPr>
            <a:spLocks/>
          </p:cNvSpPr>
          <p:nvPr/>
        </p:nvSpPr>
        <p:spPr bwMode="auto">
          <a:xfrm>
            <a:off x="323850" y="5373688"/>
            <a:ext cx="4319588" cy="10795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sp>
        <p:nvSpPr>
          <p:cNvPr id="41987" name="Text Box 66"/>
          <p:cNvSpPr txBox="1">
            <a:spLocks noChangeArrowheads="1"/>
          </p:cNvSpPr>
          <p:nvPr/>
        </p:nvSpPr>
        <p:spPr bwMode="auto">
          <a:xfrm>
            <a:off x="3419475" y="620713"/>
            <a:ext cx="2749550" cy="366712"/>
          </a:xfrm>
          <a:prstGeom prst="rect">
            <a:avLst/>
          </a:prstGeom>
          <a:noFill/>
          <a:ln w="9525">
            <a:noFill/>
            <a:miter lim="800000"/>
            <a:headEnd/>
            <a:tailEnd/>
          </a:ln>
        </p:spPr>
        <p:txBody>
          <a:bodyPr wrap="none">
            <a:spAutoFit/>
          </a:bodyPr>
          <a:lstStyle/>
          <a:p>
            <a:r>
              <a:rPr lang="en-US" b="1"/>
              <a:t>Transactional Database</a:t>
            </a:r>
          </a:p>
        </p:txBody>
      </p:sp>
      <p:graphicFrame>
        <p:nvGraphicFramePr>
          <p:cNvPr id="54277" name="Group 5"/>
          <p:cNvGraphicFramePr>
            <a:graphicFrameLocks noGrp="1"/>
          </p:cNvGraphicFramePr>
          <p:nvPr/>
        </p:nvGraphicFramePr>
        <p:xfrm>
          <a:off x="179388" y="3973513"/>
          <a:ext cx="1871662" cy="2195830"/>
        </p:xfrm>
        <a:graphic>
          <a:graphicData uri="http://schemas.openxmlformats.org/drawingml/2006/table">
            <a:tbl>
              <a:tblPr/>
              <a:tblGrid>
                <a:gridCol w="903287">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tblGrid>
              <a:tr h="24447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Item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0066"/>
                          </a:solidFill>
                          <a:effectLst/>
                          <a:latin typeface="Century Gothic" pitchFamily="34" charset="0"/>
                        </a:rPr>
                        <a:t>Support count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2011" name="Oval 28"/>
          <p:cNvSpPr>
            <a:spLocks noChangeArrowheads="1"/>
          </p:cNvSpPr>
          <p:nvPr/>
        </p:nvSpPr>
        <p:spPr bwMode="auto">
          <a:xfrm>
            <a:off x="5745163" y="37671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2012" name="Text Box 29"/>
          <p:cNvSpPr txBox="1">
            <a:spLocks noChangeArrowheads="1"/>
          </p:cNvSpPr>
          <p:nvPr/>
        </p:nvSpPr>
        <p:spPr bwMode="auto">
          <a:xfrm>
            <a:off x="6300788" y="3716338"/>
            <a:ext cx="539750" cy="366712"/>
          </a:xfrm>
          <a:prstGeom prst="rect">
            <a:avLst/>
          </a:prstGeom>
          <a:noFill/>
          <a:ln w="9525">
            <a:noFill/>
            <a:miter lim="800000"/>
            <a:headEnd/>
            <a:tailEnd/>
          </a:ln>
        </p:spPr>
        <p:txBody>
          <a:bodyPr wrap="none">
            <a:spAutoFit/>
          </a:bodyPr>
          <a:lstStyle/>
          <a:p>
            <a:r>
              <a:rPr lang="en-US"/>
              <a:t>null</a:t>
            </a:r>
          </a:p>
        </p:txBody>
      </p:sp>
      <p:sp>
        <p:nvSpPr>
          <p:cNvPr id="42013" name="Content Placeholder 2"/>
          <p:cNvSpPr>
            <a:spLocks/>
          </p:cNvSpPr>
          <p:nvPr/>
        </p:nvSpPr>
        <p:spPr bwMode="auto">
          <a:xfrm>
            <a:off x="34925" y="2408238"/>
            <a:ext cx="4392613" cy="12954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a:t>
            </a:r>
            <a:r>
              <a:rPr lang="en-US" sz="2000">
                <a:latin typeface="Century Gothic" pitchFamily="34" charset="0"/>
              </a:rPr>
              <a:t> Create a branch for each transaction</a:t>
            </a:r>
          </a:p>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 -</a:t>
            </a:r>
            <a:r>
              <a:rPr lang="en-US" sz="2000">
                <a:latin typeface="Century Gothic" pitchFamily="34" charset="0"/>
              </a:rPr>
              <a:t> Items in each transaction are processed in order </a:t>
            </a:r>
          </a:p>
        </p:txBody>
      </p:sp>
      <p:sp>
        <p:nvSpPr>
          <p:cNvPr id="54303" name="Text Box 31"/>
          <p:cNvSpPr txBox="1">
            <a:spLocks noChangeArrowheads="1"/>
          </p:cNvSpPr>
          <p:nvPr/>
        </p:nvSpPr>
        <p:spPr bwMode="auto">
          <a:xfrm>
            <a:off x="5080000" y="2492375"/>
            <a:ext cx="3486150" cy="915988"/>
          </a:xfrm>
          <a:prstGeom prst="rect">
            <a:avLst/>
          </a:prstGeom>
          <a:noFill/>
          <a:ln w="9525">
            <a:noFill/>
            <a:miter lim="800000"/>
            <a:headEnd/>
            <a:tailEnd/>
          </a:ln>
        </p:spPr>
        <p:txBody>
          <a:bodyPr wrap="none">
            <a:spAutoFit/>
          </a:bodyPr>
          <a:lstStyle/>
          <a:p>
            <a:r>
              <a:rPr lang="en-US" b="1">
                <a:solidFill>
                  <a:srgbClr val="0070C0"/>
                </a:solidFill>
              </a:rPr>
              <a:t>1- </a:t>
            </a:r>
            <a:r>
              <a:rPr lang="en-US" b="1"/>
              <a:t>Order the items T300: {I2,I3}</a:t>
            </a:r>
          </a:p>
          <a:p>
            <a:r>
              <a:rPr lang="en-US" b="1">
                <a:solidFill>
                  <a:srgbClr val="0070C0"/>
                </a:solidFill>
              </a:rPr>
              <a:t>2- </a:t>
            </a:r>
            <a:r>
              <a:rPr lang="en-US" b="1"/>
              <a:t>Construct the third branch: </a:t>
            </a:r>
          </a:p>
          <a:p>
            <a:r>
              <a:rPr lang="en-US" b="1"/>
              <a:t>&lt;I2:2&gt;, &lt;I3:1&gt;</a:t>
            </a:r>
          </a:p>
        </p:txBody>
      </p:sp>
      <p:sp>
        <p:nvSpPr>
          <p:cNvPr id="42015" name="Rectangle 32"/>
          <p:cNvSpPr>
            <a:spLocks noChangeArrowheads="1"/>
          </p:cNvSpPr>
          <p:nvPr/>
        </p:nvSpPr>
        <p:spPr bwMode="auto">
          <a:xfrm>
            <a:off x="1631950" y="1998663"/>
            <a:ext cx="1787525" cy="320675"/>
          </a:xfrm>
          <a:prstGeom prst="rect">
            <a:avLst/>
          </a:prstGeom>
          <a:solidFill>
            <a:srgbClr val="CC99FF"/>
          </a:solidFill>
          <a:ln w="9525">
            <a:solidFill>
              <a:schemeClr val="tx1"/>
            </a:solidFill>
            <a:miter lim="800000"/>
            <a:headEnd/>
            <a:tailEnd/>
          </a:ln>
        </p:spPr>
        <p:txBody>
          <a:bodyPr wrap="none" anchor="ctr"/>
          <a:lstStyle/>
          <a:p>
            <a:endParaRPr lang="en-US"/>
          </a:p>
        </p:txBody>
      </p:sp>
      <p:graphicFrame>
        <p:nvGraphicFramePr>
          <p:cNvPr id="54305" name="Group 33"/>
          <p:cNvGraphicFramePr>
            <a:graphicFrameLocks noGrp="1"/>
          </p:cNvGraphicFramePr>
          <p:nvPr/>
        </p:nvGraphicFramePr>
        <p:xfrm>
          <a:off x="1619250" y="981075"/>
          <a:ext cx="6192838" cy="1342390"/>
        </p:xfrm>
        <a:graphic>
          <a:graphicData uri="http://schemas.openxmlformats.org/drawingml/2006/table">
            <a:tbl>
              <a:tblPr/>
              <a:tblGrid>
                <a:gridCol w="7207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865188">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655763">
                  <a:extLst>
                    <a:ext uri="{9D8B030D-6E8A-4147-A177-3AD203B41FA5}">
                      <a16:colId xmlns:a16="http://schemas.microsoft.com/office/drawing/2014/main" val="20005"/>
                    </a:ext>
                  </a:extLst>
                </a:gridCol>
              </a:tblGrid>
              <a:tr h="2889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3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T700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T600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T900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2053" name="Oval 70"/>
          <p:cNvSpPr>
            <a:spLocks noChangeArrowheads="1"/>
          </p:cNvSpPr>
          <p:nvPr/>
        </p:nvSpPr>
        <p:spPr bwMode="auto">
          <a:xfrm>
            <a:off x="4859338" y="429260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4343" name="Text Box 71"/>
          <p:cNvSpPr txBox="1">
            <a:spLocks noChangeArrowheads="1"/>
          </p:cNvSpPr>
          <p:nvPr/>
        </p:nvSpPr>
        <p:spPr bwMode="auto">
          <a:xfrm>
            <a:off x="4348163" y="4148138"/>
            <a:ext cx="565150" cy="366712"/>
          </a:xfrm>
          <a:prstGeom prst="rect">
            <a:avLst/>
          </a:prstGeom>
          <a:noFill/>
          <a:ln w="9525">
            <a:noFill/>
            <a:miter lim="800000"/>
            <a:headEnd/>
            <a:tailEnd/>
          </a:ln>
        </p:spPr>
        <p:txBody>
          <a:bodyPr wrap="none">
            <a:spAutoFit/>
          </a:bodyPr>
          <a:lstStyle/>
          <a:p>
            <a:r>
              <a:rPr lang="en-US"/>
              <a:t>I2:2</a:t>
            </a:r>
          </a:p>
        </p:txBody>
      </p:sp>
      <p:cxnSp>
        <p:nvCxnSpPr>
          <p:cNvPr id="42055" name="AutoShape 72"/>
          <p:cNvCxnSpPr>
            <a:cxnSpLocks noChangeShapeType="1"/>
            <a:stCxn id="42011" idx="3"/>
            <a:endCxn id="42053" idx="7"/>
          </p:cNvCxnSpPr>
          <p:nvPr/>
        </p:nvCxnSpPr>
        <p:spPr bwMode="auto">
          <a:xfrm flipH="1">
            <a:off x="5289550" y="4013200"/>
            <a:ext cx="528638" cy="322263"/>
          </a:xfrm>
          <a:prstGeom prst="straightConnector1">
            <a:avLst/>
          </a:prstGeom>
          <a:noFill/>
          <a:ln w="9525">
            <a:solidFill>
              <a:schemeClr val="tx1"/>
            </a:solidFill>
            <a:round/>
            <a:headEnd/>
            <a:tailEnd type="triangle" w="med" len="med"/>
          </a:ln>
        </p:spPr>
      </p:cxnSp>
      <p:sp>
        <p:nvSpPr>
          <p:cNvPr id="42056" name="Oval 73"/>
          <p:cNvSpPr>
            <a:spLocks noChangeArrowheads="1"/>
          </p:cNvSpPr>
          <p:nvPr/>
        </p:nvSpPr>
        <p:spPr bwMode="auto">
          <a:xfrm>
            <a:off x="4067175" y="501332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2057" name="Text Box 74"/>
          <p:cNvSpPr txBox="1">
            <a:spLocks noChangeArrowheads="1"/>
          </p:cNvSpPr>
          <p:nvPr/>
        </p:nvSpPr>
        <p:spPr bwMode="auto">
          <a:xfrm>
            <a:off x="3563938" y="4868863"/>
            <a:ext cx="565150" cy="366712"/>
          </a:xfrm>
          <a:prstGeom prst="rect">
            <a:avLst/>
          </a:prstGeom>
          <a:noFill/>
          <a:ln w="9525">
            <a:noFill/>
            <a:miter lim="800000"/>
            <a:headEnd/>
            <a:tailEnd/>
          </a:ln>
        </p:spPr>
        <p:txBody>
          <a:bodyPr wrap="none">
            <a:spAutoFit/>
          </a:bodyPr>
          <a:lstStyle/>
          <a:p>
            <a:r>
              <a:rPr lang="en-US"/>
              <a:t>I1:1</a:t>
            </a:r>
          </a:p>
        </p:txBody>
      </p:sp>
      <p:cxnSp>
        <p:nvCxnSpPr>
          <p:cNvPr id="42058" name="AutoShape 75"/>
          <p:cNvCxnSpPr>
            <a:cxnSpLocks noChangeShapeType="1"/>
            <a:stCxn id="42053" idx="3"/>
          </p:cNvCxnSpPr>
          <p:nvPr/>
        </p:nvCxnSpPr>
        <p:spPr bwMode="auto">
          <a:xfrm flipH="1">
            <a:off x="4427538" y="4538663"/>
            <a:ext cx="504825" cy="487362"/>
          </a:xfrm>
          <a:prstGeom prst="straightConnector1">
            <a:avLst/>
          </a:prstGeom>
          <a:noFill/>
          <a:ln w="9525">
            <a:solidFill>
              <a:schemeClr val="tx1"/>
            </a:solidFill>
            <a:round/>
            <a:headEnd/>
            <a:tailEnd type="triangle" w="med" len="med"/>
          </a:ln>
        </p:spPr>
      </p:cxnSp>
      <p:sp>
        <p:nvSpPr>
          <p:cNvPr id="42059" name="Oval 76"/>
          <p:cNvSpPr>
            <a:spLocks noChangeArrowheads="1"/>
          </p:cNvSpPr>
          <p:nvPr/>
        </p:nvSpPr>
        <p:spPr bwMode="auto">
          <a:xfrm>
            <a:off x="3348038" y="573405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2060" name="Text Box 77"/>
          <p:cNvSpPr txBox="1">
            <a:spLocks noChangeArrowheads="1"/>
          </p:cNvSpPr>
          <p:nvPr/>
        </p:nvSpPr>
        <p:spPr bwMode="auto">
          <a:xfrm>
            <a:off x="2843213" y="5589588"/>
            <a:ext cx="565150" cy="366712"/>
          </a:xfrm>
          <a:prstGeom prst="rect">
            <a:avLst/>
          </a:prstGeom>
          <a:noFill/>
          <a:ln w="9525">
            <a:noFill/>
            <a:miter lim="800000"/>
            <a:headEnd/>
            <a:tailEnd/>
          </a:ln>
        </p:spPr>
        <p:txBody>
          <a:bodyPr wrap="none">
            <a:spAutoFit/>
          </a:bodyPr>
          <a:lstStyle/>
          <a:p>
            <a:r>
              <a:rPr lang="en-US"/>
              <a:t>I5:1</a:t>
            </a:r>
          </a:p>
        </p:txBody>
      </p:sp>
      <p:cxnSp>
        <p:nvCxnSpPr>
          <p:cNvPr id="42061" name="AutoShape 78"/>
          <p:cNvCxnSpPr>
            <a:cxnSpLocks noChangeShapeType="1"/>
            <a:stCxn id="42056" idx="3"/>
            <a:endCxn id="42059" idx="0"/>
          </p:cNvCxnSpPr>
          <p:nvPr/>
        </p:nvCxnSpPr>
        <p:spPr bwMode="auto">
          <a:xfrm flipH="1">
            <a:off x="3600450" y="5259388"/>
            <a:ext cx="539750" cy="474662"/>
          </a:xfrm>
          <a:prstGeom prst="straightConnector1">
            <a:avLst/>
          </a:prstGeom>
          <a:noFill/>
          <a:ln w="9525">
            <a:solidFill>
              <a:schemeClr val="tx1"/>
            </a:solidFill>
            <a:round/>
            <a:headEnd/>
            <a:tailEnd type="triangle" w="med" len="med"/>
          </a:ln>
        </p:spPr>
      </p:cxnSp>
      <p:sp>
        <p:nvSpPr>
          <p:cNvPr id="42062" name="Oval 79"/>
          <p:cNvSpPr>
            <a:spLocks noChangeArrowheads="1"/>
          </p:cNvSpPr>
          <p:nvPr/>
        </p:nvSpPr>
        <p:spPr bwMode="auto">
          <a:xfrm>
            <a:off x="6462713" y="50117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2063" name="Text Box 80"/>
          <p:cNvSpPr txBox="1">
            <a:spLocks noChangeArrowheads="1"/>
          </p:cNvSpPr>
          <p:nvPr/>
        </p:nvSpPr>
        <p:spPr bwMode="auto">
          <a:xfrm>
            <a:off x="6886575" y="4808538"/>
            <a:ext cx="565150" cy="366712"/>
          </a:xfrm>
          <a:prstGeom prst="rect">
            <a:avLst/>
          </a:prstGeom>
          <a:noFill/>
          <a:ln w="9525">
            <a:noFill/>
            <a:miter lim="800000"/>
            <a:headEnd/>
            <a:tailEnd/>
          </a:ln>
        </p:spPr>
        <p:txBody>
          <a:bodyPr wrap="none">
            <a:spAutoFit/>
          </a:bodyPr>
          <a:lstStyle/>
          <a:p>
            <a:r>
              <a:rPr lang="en-US"/>
              <a:t>I4:1</a:t>
            </a:r>
          </a:p>
        </p:txBody>
      </p:sp>
      <p:cxnSp>
        <p:nvCxnSpPr>
          <p:cNvPr id="42064" name="AutoShape 81"/>
          <p:cNvCxnSpPr>
            <a:cxnSpLocks noChangeShapeType="1"/>
            <a:stCxn id="42053" idx="5"/>
            <a:endCxn id="42062" idx="1"/>
          </p:cNvCxnSpPr>
          <p:nvPr/>
        </p:nvCxnSpPr>
        <p:spPr bwMode="auto">
          <a:xfrm>
            <a:off x="5289550" y="4538663"/>
            <a:ext cx="1246188" cy="515937"/>
          </a:xfrm>
          <a:prstGeom prst="straightConnector1">
            <a:avLst/>
          </a:prstGeom>
          <a:noFill/>
          <a:ln w="9525">
            <a:solidFill>
              <a:schemeClr val="tx1"/>
            </a:solidFill>
            <a:round/>
            <a:headEnd/>
            <a:tailEnd type="triangle" w="med" len="med"/>
          </a:ln>
        </p:spPr>
      </p:cxnSp>
      <p:sp>
        <p:nvSpPr>
          <p:cNvPr id="54356" name="Oval 84"/>
          <p:cNvSpPr>
            <a:spLocks noChangeArrowheads="1"/>
          </p:cNvSpPr>
          <p:nvPr/>
        </p:nvSpPr>
        <p:spPr bwMode="auto">
          <a:xfrm>
            <a:off x="5084763" y="5287963"/>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4357" name="Text Box 85"/>
          <p:cNvSpPr txBox="1">
            <a:spLocks noChangeArrowheads="1"/>
          </p:cNvSpPr>
          <p:nvPr/>
        </p:nvSpPr>
        <p:spPr bwMode="auto">
          <a:xfrm>
            <a:off x="5508625" y="5084763"/>
            <a:ext cx="565150" cy="366712"/>
          </a:xfrm>
          <a:prstGeom prst="rect">
            <a:avLst/>
          </a:prstGeom>
          <a:noFill/>
          <a:ln w="9525">
            <a:noFill/>
            <a:miter lim="800000"/>
            <a:headEnd/>
            <a:tailEnd/>
          </a:ln>
        </p:spPr>
        <p:txBody>
          <a:bodyPr wrap="none">
            <a:spAutoFit/>
          </a:bodyPr>
          <a:lstStyle/>
          <a:p>
            <a:r>
              <a:rPr lang="en-US"/>
              <a:t>I3:1</a:t>
            </a:r>
          </a:p>
        </p:txBody>
      </p:sp>
      <p:cxnSp>
        <p:nvCxnSpPr>
          <p:cNvPr id="54358" name="AutoShape 86"/>
          <p:cNvCxnSpPr>
            <a:cxnSpLocks noChangeShapeType="1"/>
            <a:stCxn id="42053" idx="4"/>
            <a:endCxn id="54356" idx="0"/>
          </p:cNvCxnSpPr>
          <p:nvPr/>
        </p:nvCxnSpPr>
        <p:spPr bwMode="auto">
          <a:xfrm>
            <a:off x="5111750" y="4581525"/>
            <a:ext cx="225425" cy="706438"/>
          </a:xfrm>
          <a:prstGeom prst="straightConnector1">
            <a:avLst/>
          </a:prstGeom>
          <a:noFill/>
          <a:ln w="9525">
            <a:solidFill>
              <a:schemeClr val="tx1"/>
            </a:solidFill>
            <a:round/>
            <a:headEnd/>
            <a:tailEnd type="triangle" w="med" len="med"/>
          </a:ln>
        </p:spPr>
      </p:cxnSp>
      <p:sp>
        <p:nvSpPr>
          <p:cNvPr id="54359" name="Text Box 87"/>
          <p:cNvSpPr txBox="1">
            <a:spLocks noChangeArrowheads="1"/>
          </p:cNvSpPr>
          <p:nvPr/>
        </p:nvSpPr>
        <p:spPr bwMode="auto">
          <a:xfrm>
            <a:off x="4341813" y="4149725"/>
            <a:ext cx="565150" cy="366713"/>
          </a:xfrm>
          <a:prstGeom prst="rect">
            <a:avLst/>
          </a:prstGeom>
          <a:noFill/>
          <a:ln w="9525">
            <a:noFill/>
            <a:miter lim="800000"/>
            <a:headEnd/>
            <a:tailEnd/>
          </a:ln>
        </p:spPr>
        <p:txBody>
          <a:bodyPr wrap="none">
            <a:spAutoFit/>
          </a:bodyPr>
          <a:lstStyle/>
          <a:p>
            <a:r>
              <a:rPr lang="en-US"/>
              <a:t>I2:</a:t>
            </a:r>
            <a:r>
              <a:rPr lang="en-US" b="1">
                <a:solidFill>
                  <a:srgbClr val="A50021"/>
                </a:solidFill>
              </a:rPr>
              <a:t>3</a:t>
            </a:r>
          </a:p>
        </p:txBody>
      </p:sp>
      <p:cxnSp>
        <p:nvCxnSpPr>
          <p:cNvPr id="28" name="Straight Connector 27"/>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303">
                                            <p:txEl>
                                              <p:pRg st="0" end="0"/>
                                            </p:txEl>
                                          </p:spTgt>
                                        </p:tgtEl>
                                        <p:attrNameLst>
                                          <p:attrName>style.visibility</p:attrName>
                                        </p:attrNameLst>
                                      </p:cBhvr>
                                      <p:to>
                                        <p:strVal val="visible"/>
                                      </p:to>
                                    </p:set>
                                    <p:animEffect transition="in" filter="blinds(horizontal)">
                                      <p:cBhvr>
                                        <p:cTn id="7" dur="500"/>
                                        <p:tgtEl>
                                          <p:spTgt spid="543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4303">
                                            <p:txEl>
                                              <p:pRg st="1" end="1"/>
                                            </p:txEl>
                                          </p:spTgt>
                                        </p:tgtEl>
                                        <p:attrNameLst>
                                          <p:attrName>style.visibility</p:attrName>
                                        </p:attrNameLst>
                                      </p:cBhvr>
                                      <p:to>
                                        <p:strVal val="visible"/>
                                      </p:to>
                                    </p:set>
                                    <p:animEffect transition="in" filter="blinds(horizontal)">
                                      <p:cBhvr>
                                        <p:cTn id="12" dur="500"/>
                                        <p:tgtEl>
                                          <p:spTgt spid="5430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4303">
                                            <p:txEl>
                                              <p:pRg st="2" end="2"/>
                                            </p:txEl>
                                          </p:spTgt>
                                        </p:tgtEl>
                                        <p:attrNameLst>
                                          <p:attrName>style.visibility</p:attrName>
                                        </p:attrNameLst>
                                      </p:cBhvr>
                                      <p:to>
                                        <p:strVal val="visible"/>
                                      </p:to>
                                    </p:set>
                                    <p:animEffect transition="in" filter="blinds(horizontal)">
                                      <p:cBhvr>
                                        <p:cTn id="15" dur="500"/>
                                        <p:tgtEl>
                                          <p:spTgt spid="5430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4358"/>
                                        </p:tgtEl>
                                        <p:attrNameLst>
                                          <p:attrName>style.visibility</p:attrName>
                                        </p:attrNameLst>
                                      </p:cBhvr>
                                      <p:to>
                                        <p:strVal val="visible"/>
                                      </p:to>
                                    </p:set>
                                    <p:animEffect transition="in" filter="blinds(horizontal)">
                                      <p:cBhvr>
                                        <p:cTn id="20" dur="500"/>
                                        <p:tgtEl>
                                          <p:spTgt spid="5435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4356"/>
                                        </p:tgtEl>
                                        <p:attrNameLst>
                                          <p:attrName>style.visibility</p:attrName>
                                        </p:attrNameLst>
                                      </p:cBhvr>
                                      <p:to>
                                        <p:strVal val="visible"/>
                                      </p:to>
                                    </p:set>
                                    <p:animEffect transition="in" filter="blinds(horizontal)">
                                      <p:cBhvr>
                                        <p:cTn id="23" dur="500"/>
                                        <p:tgtEl>
                                          <p:spTgt spid="5435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4357"/>
                                        </p:tgtEl>
                                        <p:attrNameLst>
                                          <p:attrName>style.visibility</p:attrName>
                                        </p:attrNameLst>
                                      </p:cBhvr>
                                      <p:to>
                                        <p:strVal val="visible"/>
                                      </p:to>
                                    </p:set>
                                    <p:animEffect transition="in" filter="blinds(horizontal)">
                                      <p:cBhvr>
                                        <p:cTn id="26" dur="500"/>
                                        <p:tgtEl>
                                          <p:spTgt spid="5435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54343"/>
                                        </p:tgtEl>
                                      </p:cBhvr>
                                    </p:animEffect>
                                    <p:set>
                                      <p:cBhvr>
                                        <p:cTn id="31" dur="1" fill="hold">
                                          <p:stCondLst>
                                            <p:cond delay="499"/>
                                          </p:stCondLst>
                                        </p:cTn>
                                        <p:tgtEl>
                                          <p:spTgt spid="54343"/>
                                        </p:tgtEl>
                                        <p:attrNameLst>
                                          <p:attrName>style.visibility</p:attrName>
                                        </p:attrNameLst>
                                      </p:cBhvr>
                                      <p:to>
                                        <p:strVal val="hidden"/>
                                      </p:to>
                                    </p:set>
                                  </p:childTnLst>
                                </p:cTn>
                              </p:par>
                              <p:par>
                                <p:cTn id="32" presetID="3" presetClass="entr" presetSubtype="10" fill="hold" grpId="0" nodeType="withEffect">
                                  <p:stCondLst>
                                    <p:cond delay="0"/>
                                  </p:stCondLst>
                                  <p:childTnLst>
                                    <p:set>
                                      <p:cBhvr>
                                        <p:cTn id="33" dur="1" fill="hold">
                                          <p:stCondLst>
                                            <p:cond delay="0"/>
                                          </p:stCondLst>
                                        </p:cTn>
                                        <p:tgtEl>
                                          <p:spTgt spid="54359"/>
                                        </p:tgtEl>
                                        <p:attrNameLst>
                                          <p:attrName>style.visibility</p:attrName>
                                        </p:attrNameLst>
                                      </p:cBhvr>
                                      <p:to>
                                        <p:strVal val="visible"/>
                                      </p:to>
                                    </p:set>
                                    <p:animEffect transition="in" filter="blinds(horizontal)">
                                      <p:cBhvr>
                                        <p:cTn id="34" dur="500"/>
                                        <p:tgtEl>
                                          <p:spTgt spid="54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43" grpId="0"/>
      <p:bldP spid="54356" grpId="0" animBg="1"/>
      <p:bldP spid="54357" grpId="0"/>
      <p:bldP spid="5435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sp>
        <p:nvSpPr>
          <p:cNvPr id="43010" name="Content Placeholder 2"/>
          <p:cNvSpPr>
            <a:spLocks/>
          </p:cNvSpPr>
          <p:nvPr/>
        </p:nvSpPr>
        <p:spPr bwMode="auto">
          <a:xfrm>
            <a:off x="323850" y="5373688"/>
            <a:ext cx="4319588" cy="10795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sp>
        <p:nvSpPr>
          <p:cNvPr id="43011" name="Text Box 66"/>
          <p:cNvSpPr txBox="1">
            <a:spLocks noChangeArrowheads="1"/>
          </p:cNvSpPr>
          <p:nvPr/>
        </p:nvSpPr>
        <p:spPr bwMode="auto">
          <a:xfrm>
            <a:off x="3419475" y="620713"/>
            <a:ext cx="2749550" cy="366712"/>
          </a:xfrm>
          <a:prstGeom prst="rect">
            <a:avLst/>
          </a:prstGeom>
          <a:noFill/>
          <a:ln w="9525">
            <a:noFill/>
            <a:miter lim="800000"/>
            <a:headEnd/>
            <a:tailEnd/>
          </a:ln>
        </p:spPr>
        <p:txBody>
          <a:bodyPr wrap="none">
            <a:spAutoFit/>
          </a:bodyPr>
          <a:lstStyle/>
          <a:p>
            <a:r>
              <a:rPr lang="en-US" b="1"/>
              <a:t>Transactional Database</a:t>
            </a:r>
          </a:p>
        </p:txBody>
      </p:sp>
      <p:graphicFrame>
        <p:nvGraphicFramePr>
          <p:cNvPr id="55301" name="Group 5"/>
          <p:cNvGraphicFramePr>
            <a:graphicFrameLocks noGrp="1"/>
          </p:cNvGraphicFramePr>
          <p:nvPr/>
        </p:nvGraphicFramePr>
        <p:xfrm>
          <a:off x="179388" y="3973513"/>
          <a:ext cx="1871662" cy="2195830"/>
        </p:xfrm>
        <a:graphic>
          <a:graphicData uri="http://schemas.openxmlformats.org/drawingml/2006/table">
            <a:tbl>
              <a:tblPr/>
              <a:tblGrid>
                <a:gridCol w="903287">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tblGrid>
              <a:tr h="24447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Item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0066"/>
                          </a:solidFill>
                          <a:effectLst/>
                          <a:latin typeface="Century Gothic" pitchFamily="34" charset="0"/>
                        </a:rPr>
                        <a:t>Support count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3035" name="Oval 28"/>
          <p:cNvSpPr>
            <a:spLocks noChangeArrowheads="1"/>
          </p:cNvSpPr>
          <p:nvPr/>
        </p:nvSpPr>
        <p:spPr bwMode="auto">
          <a:xfrm>
            <a:off x="5745163" y="37671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3036" name="Text Box 29"/>
          <p:cNvSpPr txBox="1">
            <a:spLocks noChangeArrowheads="1"/>
          </p:cNvSpPr>
          <p:nvPr/>
        </p:nvSpPr>
        <p:spPr bwMode="auto">
          <a:xfrm>
            <a:off x="6300788" y="3716338"/>
            <a:ext cx="539750" cy="366712"/>
          </a:xfrm>
          <a:prstGeom prst="rect">
            <a:avLst/>
          </a:prstGeom>
          <a:noFill/>
          <a:ln w="9525">
            <a:noFill/>
            <a:miter lim="800000"/>
            <a:headEnd/>
            <a:tailEnd/>
          </a:ln>
        </p:spPr>
        <p:txBody>
          <a:bodyPr wrap="none">
            <a:spAutoFit/>
          </a:bodyPr>
          <a:lstStyle/>
          <a:p>
            <a:r>
              <a:rPr lang="en-US"/>
              <a:t>null</a:t>
            </a:r>
          </a:p>
        </p:txBody>
      </p:sp>
      <p:sp>
        <p:nvSpPr>
          <p:cNvPr id="43037" name="Content Placeholder 2"/>
          <p:cNvSpPr>
            <a:spLocks/>
          </p:cNvSpPr>
          <p:nvPr/>
        </p:nvSpPr>
        <p:spPr bwMode="auto">
          <a:xfrm>
            <a:off x="34925" y="2408238"/>
            <a:ext cx="4392613" cy="12954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a:t>
            </a:r>
            <a:r>
              <a:rPr lang="en-US" sz="2000">
                <a:latin typeface="Century Gothic" pitchFamily="34" charset="0"/>
              </a:rPr>
              <a:t> Create a branch for each transaction</a:t>
            </a:r>
          </a:p>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 -</a:t>
            </a:r>
            <a:r>
              <a:rPr lang="en-US" sz="2000">
                <a:latin typeface="Century Gothic" pitchFamily="34" charset="0"/>
              </a:rPr>
              <a:t> Items in each transaction are processed in order </a:t>
            </a:r>
          </a:p>
        </p:txBody>
      </p:sp>
      <p:sp>
        <p:nvSpPr>
          <p:cNvPr id="55327" name="Text Box 31"/>
          <p:cNvSpPr txBox="1">
            <a:spLocks noChangeArrowheads="1"/>
          </p:cNvSpPr>
          <p:nvPr/>
        </p:nvSpPr>
        <p:spPr bwMode="auto">
          <a:xfrm>
            <a:off x="5080000" y="2492375"/>
            <a:ext cx="3740150" cy="915988"/>
          </a:xfrm>
          <a:prstGeom prst="rect">
            <a:avLst/>
          </a:prstGeom>
          <a:noFill/>
          <a:ln w="9525">
            <a:noFill/>
            <a:miter lim="800000"/>
            <a:headEnd/>
            <a:tailEnd/>
          </a:ln>
        </p:spPr>
        <p:txBody>
          <a:bodyPr wrap="none">
            <a:spAutoFit/>
          </a:bodyPr>
          <a:lstStyle/>
          <a:p>
            <a:r>
              <a:rPr lang="en-US" b="1">
                <a:solidFill>
                  <a:srgbClr val="0070C0"/>
                </a:solidFill>
              </a:rPr>
              <a:t>1- </a:t>
            </a:r>
            <a:r>
              <a:rPr lang="en-US" b="1"/>
              <a:t>Order the items T400: {I2,I1,I4}</a:t>
            </a:r>
          </a:p>
          <a:p>
            <a:r>
              <a:rPr lang="en-US" b="1">
                <a:solidFill>
                  <a:srgbClr val="0070C0"/>
                </a:solidFill>
              </a:rPr>
              <a:t>2- </a:t>
            </a:r>
            <a:r>
              <a:rPr lang="en-US" b="1"/>
              <a:t>Construct the fourth branch: </a:t>
            </a:r>
          </a:p>
          <a:p>
            <a:r>
              <a:rPr lang="en-US" b="1"/>
              <a:t>&lt;I2:3&gt;, &lt;I1:1&gt;,&lt;I4:1&gt;</a:t>
            </a:r>
          </a:p>
        </p:txBody>
      </p:sp>
      <p:sp>
        <p:nvSpPr>
          <p:cNvPr id="43039" name="Rectangle 32"/>
          <p:cNvSpPr>
            <a:spLocks noChangeArrowheads="1"/>
          </p:cNvSpPr>
          <p:nvPr/>
        </p:nvSpPr>
        <p:spPr bwMode="auto">
          <a:xfrm>
            <a:off x="3419475" y="1320800"/>
            <a:ext cx="1873250" cy="320675"/>
          </a:xfrm>
          <a:prstGeom prst="rect">
            <a:avLst/>
          </a:prstGeom>
          <a:solidFill>
            <a:srgbClr val="CC99FF"/>
          </a:solidFill>
          <a:ln w="9525">
            <a:solidFill>
              <a:schemeClr val="tx1"/>
            </a:solidFill>
            <a:miter lim="800000"/>
            <a:headEnd/>
            <a:tailEnd/>
          </a:ln>
        </p:spPr>
        <p:txBody>
          <a:bodyPr wrap="none" anchor="ctr"/>
          <a:lstStyle/>
          <a:p>
            <a:endParaRPr lang="en-US"/>
          </a:p>
        </p:txBody>
      </p:sp>
      <p:graphicFrame>
        <p:nvGraphicFramePr>
          <p:cNvPr id="55329" name="Group 33"/>
          <p:cNvGraphicFramePr>
            <a:graphicFrameLocks noGrp="1"/>
          </p:cNvGraphicFramePr>
          <p:nvPr/>
        </p:nvGraphicFramePr>
        <p:xfrm>
          <a:off x="1619250" y="981075"/>
          <a:ext cx="6192838" cy="1342390"/>
        </p:xfrm>
        <a:graphic>
          <a:graphicData uri="http://schemas.openxmlformats.org/drawingml/2006/table">
            <a:tbl>
              <a:tblPr/>
              <a:tblGrid>
                <a:gridCol w="7207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865188">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655763">
                  <a:extLst>
                    <a:ext uri="{9D8B030D-6E8A-4147-A177-3AD203B41FA5}">
                      <a16:colId xmlns:a16="http://schemas.microsoft.com/office/drawing/2014/main" val="20005"/>
                    </a:ext>
                  </a:extLst>
                </a:gridCol>
              </a:tblGrid>
              <a:tr h="2889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3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T700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T600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T900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3077" name="Oval 70"/>
          <p:cNvSpPr>
            <a:spLocks noChangeArrowheads="1"/>
          </p:cNvSpPr>
          <p:nvPr/>
        </p:nvSpPr>
        <p:spPr bwMode="auto">
          <a:xfrm>
            <a:off x="4859338" y="429260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43078" name="AutoShape 72"/>
          <p:cNvCxnSpPr>
            <a:cxnSpLocks noChangeShapeType="1"/>
            <a:stCxn id="43035" idx="3"/>
            <a:endCxn id="43077" idx="7"/>
          </p:cNvCxnSpPr>
          <p:nvPr/>
        </p:nvCxnSpPr>
        <p:spPr bwMode="auto">
          <a:xfrm flipH="1">
            <a:off x="5289550" y="4013200"/>
            <a:ext cx="528638" cy="322263"/>
          </a:xfrm>
          <a:prstGeom prst="straightConnector1">
            <a:avLst/>
          </a:prstGeom>
          <a:noFill/>
          <a:ln w="9525">
            <a:solidFill>
              <a:schemeClr val="tx1"/>
            </a:solidFill>
            <a:round/>
            <a:headEnd/>
            <a:tailEnd type="triangle" w="med" len="med"/>
          </a:ln>
        </p:spPr>
      </p:cxnSp>
      <p:sp>
        <p:nvSpPr>
          <p:cNvPr id="43079" name="Oval 73"/>
          <p:cNvSpPr>
            <a:spLocks noChangeArrowheads="1"/>
          </p:cNvSpPr>
          <p:nvPr/>
        </p:nvSpPr>
        <p:spPr bwMode="auto">
          <a:xfrm>
            <a:off x="4067175" y="501332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5370" name="Text Box 74"/>
          <p:cNvSpPr txBox="1">
            <a:spLocks noChangeArrowheads="1"/>
          </p:cNvSpPr>
          <p:nvPr/>
        </p:nvSpPr>
        <p:spPr bwMode="auto">
          <a:xfrm>
            <a:off x="3563938" y="4868863"/>
            <a:ext cx="565150" cy="366712"/>
          </a:xfrm>
          <a:prstGeom prst="rect">
            <a:avLst/>
          </a:prstGeom>
          <a:noFill/>
          <a:ln w="9525">
            <a:noFill/>
            <a:miter lim="800000"/>
            <a:headEnd/>
            <a:tailEnd/>
          </a:ln>
        </p:spPr>
        <p:txBody>
          <a:bodyPr wrap="none">
            <a:spAutoFit/>
          </a:bodyPr>
          <a:lstStyle/>
          <a:p>
            <a:r>
              <a:rPr lang="en-US"/>
              <a:t>I1:1</a:t>
            </a:r>
          </a:p>
        </p:txBody>
      </p:sp>
      <p:cxnSp>
        <p:nvCxnSpPr>
          <p:cNvPr id="43081" name="AutoShape 75"/>
          <p:cNvCxnSpPr>
            <a:cxnSpLocks noChangeShapeType="1"/>
            <a:stCxn id="43077" idx="3"/>
          </p:cNvCxnSpPr>
          <p:nvPr/>
        </p:nvCxnSpPr>
        <p:spPr bwMode="auto">
          <a:xfrm flipH="1">
            <a:off x="4427538" y="4538663"/>
            <a:ext cx="504825" cy="487362"/>
          </a:xfrm>
          <a:prstGeom prst="straightConnector1">
            <a:avLst/>
          </a:prstGeom>
          <a:noFill/>
          <a:ln w="9525">
            <a:solidFill>
              <a:schemeClr val="tx1"/>
            </a:solidFill>
            <a:round/>
            <a:headEnd/>
            <a:tailEnd type="triangle" w="med" len="med"/>
          </a:ln>
        </p:spPr>
      </p:cxnSp>
      <p:sp>
        <p:nvSpPr>
          <p:cNvPr id="43082" name="Oval 76"/>
          <p:cNvSpPr>
            <a:spLocks noChangeArrowheads="1"/>
          </p:cNvSpPr>
          <p:nvPr/>
        </p:nvSpPr>
        <p:spPr bwMode="auto">
          <a:xfrm>
            <a:off x="3348038" y="573405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3083" name="Text Box 77"/>
          <p:cNvSpPr txBox="1">
            <a:spLocks noChangeArrowheads="1"/>
          </p:cNvSpPr>
          <p:nvPr/>
        </p:nvSpPr>
        <p:spPr bwMode="auto">
          <a:xfrm>
            <a:off x="2843213" y="5589588"/>
            <a:ext cx="565150" cy="366712"/>
          </a:xfrm>
          <a:prstGeom prst="rect">
            <a:avLst/>
          </a:prstGeom>
          <a:noFill/>
          <a:ln w="9525">
            <a:noFill/>
            <a:miter lim="800000"/>
            <a:headEnd/>
            <a:tailEnd/>
          </a:ln>
        </p:spPr>
        <p:txBody>
          <a:bodyPr wrap="none">
            <a:spAutoFit/>
          </a:bodyPr>
          <a:lstStyle/>
          <a:p>
            <a:r>
              <a:rPr lang="en-US"/>
              <a:t>I5:1</a:t>
            </a:r>
          </a:p>
        </p:txBody>
      </p:sp>
      <p:cxnSp>
        <p:nvCxnSpPr>
          <p:cNvPr id="43084" name="AutoShape 78"/>
          <p:cNvCxnSpPr>
            <a:cxnSpLocks noChangeShapeType="1"/>
            <a:stCxn id="43079" idx="3"/>
            <a:endCxn id="43082" idx="0"/>
          </p:cNvCxnSpPr>
          <p:nvPr/>
        </p:nvCxnSpPr>
        <p:spPr bwMode="auto">
          <a:xfrm flipH="1">
            <a:off x="3600450" y="5259388"/>
            <a:ext cx="539750" cy="474662"/>
          </a:xfrm>
          <a:prstGeom prst="straightConnector1">
            <a:avLst/>
          </a:prstGeom>
          <a:noFill/>
          <a:ln w="9525">
            <a:solidFill>
              <a:schemeClr val="tx1"/>
            </a:solidFill>
            <a:round/>
            <a:headEnd/>
            <a:tailEnd type="triangle" w="med" len="med"/>
          </a:ln>
        </p:spPr>
      </p:cxnSp>
      <p:sp>
        <p:nvSpPr>
          <p:cNvPr id="43085" name="Oval 79"/>
          <p:cNvSpPr>
            <a:spLocks noChangeArrowheads="1"/>
          </p:cNvSpPr>
          <p:nvPr/>
        </p:nvSpPr>
        <p:spPr bwMode="auto">
          <a:xfrm>
            <a:off x="6462713" y="50117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3086" name="Text Box 80"/>
          <p:cNvSpPr txBox="1">
            <a:spLocks noChangeArrowheads="1"/>
          </p:cNvSpPr>
          <p:nvPr/>
        </p:nvSpPr>
        <p:spPr bwMode="auto">
          <a:xfrm>
            <a:off x="6886575" y="4808538"/>
            <a:ext cx="565150" cy="366712"/>
          </a:xfrm>
          <a:prstGeom prst="rect">
            <a:avLst/>
          </a:prstGeom>
          <a:noFill/>
          <a:ln w="9525">
            <a:noFill/>
            <a:miter lim="800000"/>
            <a:headEnd/>
            <a:tailEnd/>
          </a:ln>
        </p:spPr>
        <p:txBody>
          <a:bodyPr wrap="none">
            <a:spAutoFit/>
          </a:bodyPr>
          <a:lstStyle/>
          <a:p>
            <a:r>
              <a:rPr lang="en-US"/>
              <a:t>I4:1</a:t>
            </a:r>
          </a:p>
        </p:txBody>
      </p:sp>
      <p:cxnSp>
        <p:nvCxnSpPr>
          <p:cNvPr id="43087" name="AutoShape 81"/>
          <p:cNvCxnSpPr>
            <a:cxnSpLocks noChangeShapeType="1"/>
            <a:stCxn id="43077" idx="5"/>
            <a:endCxn id="43085" idx="1"/>
          </p:cNvCxnSpPr>
          <p:nvPr/>
        </p:nvCxnSpPr>
        <p:spPr bwMode="auto">
          <a:xfrm>
            <a:off x="5289550" y="4538663"/>
            <a:ext cx="1246188" cy="515937"/>
          </a:xfrm>
          <a:prstGeom prst="straightConnector1">
            <a:avLst/>
          </a:prstGeom>
          <a:noFill/>
          <a:ln w="9525">
            <a:solidFill>
              <a:schemeClr val="tx1"/>
            </a:solidFill>
            <a:round/>
            <a:headEnd/>
            <a:tailEnd type="triangle" w="med" len="med"/>
          </a:ln>
        </p:spPr>
      </p:cxnSp>
      <p:sp>
        <p:nvSpPr>
          <p:cNvPr id="43088" name="Oval 82"/>
          <p:cNvSpPr>
            <a:spLocks noChangeArrowheads="1"/>
          </p:cNvSpPr>
          <p:nvPr/>
        </p:nvSpPr>
        <p:spPr bwMode="auto">
          <a:xfrm>
            <a:off x="5084763" y="5287963"/>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3089" name="Text Box 83"/>
          <p:cNvSpPr txBox="1">
            <a:spLocks noChangeArrowheads="1"/>
          </p:cNvSpPr>
          <p:nvPr/>
        </p:nvSpPr>
        <p:spPr bwMode="auto">
          <a:xfrm>
            <a:off x="5508625" y="5084763"/>
            <a:ext cx="565150" cy="366712"/>
          </a:xfrm>
          <a:prstGeom prst="rect">
            <a:avLst/>
          </a:prstGeom>
          <a:noFill/>
          <a:ln w="9525">
            <a:noFill/>
            <a:miter lim="800000"/>
            <a:headEnd/>
            <a:tailEnd/>
          </a:ln>
        </p:spPr>
        <p:txBody>
          <a:bodyPr wrap="none">
            <a:spAutoFit/>
          </a:bodyPr>
          <a:lstStyle/>
          <a:p>
            <a:r>
              <a:rPr lang="en-US"/>
              <a:t>I3:1</a:t>
            </a:r>
          </a:p>
        </p:txBody>
      </p:sp>
      <p:cxnSp>
        <p:nvCxnSpPr>
          <p:cNvPr id="43090" name="AutoShape 84"/>
          <p:cNvCxnSpPr>
            <a:cxnSpLocks noChangeShapeType="1"/>
            <a:stCxn id="43077" idx="4"/>
            <a:endCxn id="43088" idx="0"/>
          </p:cNvCxnSpPr>
          <p:nvPr/>
        </p:nvCxnSpPr>
        <p:spPr bwMode="auto">
          <a:xfrm>
            <a:off x="5111750" y="4581525"/>
            <a:ext cx="225425" cy="706438"/>
          </a:xfrm>
          <a:prstGeom prst="straightConnector1">
            <a:avLst/>
          </a:prstGeom>
          <a:noFill/>
          <a:ln w="9525">
            <a:solidFill>
              <a:schemeClr val="tx1"/>
            </a:solidFill>
            <a:round/>
            <a:headEnd/>
            <a:tailEnd type="triangle" w="med" len="med"/>
          </a:ln>
        </p:spPr>
      </p:cxnSp>
      <p:sp>
        <p:nvSpPr>
          <p:cNvPr id="55381" name="Text Box 85"/>
          <p:cNvSpPr txBox="1">
            <a:spLocks noChangeArrowheads="1"/>
          </p:cNvSpPr>
          <p:nvPr/>
        </p:nvSpPr>
        <p:spPr bwMode="auto">
          <a:xfrm>
            <a:off x="4367213" y="4149725"/>
            <a:ext cx="565150" cy="366713"/>
          </a:xfrm>
          <a:prstGeom prst="rect">
            <a:avLst/>
          </a:prstGeom>
          <a:noFill/>
          <a:ln w="9525">
            <a:noFill/>
            <a:miter lim="800000"/>
            <a:headEnd/>
            <a:tailEnd/>
          </a:ln>
        </p:spPr>
        <p:txBody>
          <a:bodyPr wrap="none">
            <a:spAutoFit/>
          </a:bodyPr>
          <a:lstStyle/>
          <a:p>
            <a:r>
              <a:rPr lang="en-US"/>
              <a:t>I2:3</a:t>
            </a:r>
          </a:p>
        </p:txBody>
      </p:sp>
      <p:sp>
        <p:nvSpPr>
          <p:cNvPr id="55382" name="Oval 86"/>
          <p:cNvSpPr>
            <a:spLocks noChangeArrowheads="1"/>
          </p:cNvSpPr>
          <p:nvPr/>
        </p:nvSpPr>
        <p:spPr bwMode="auto">
          <a:xfrm>
            <a:off x="4435475" y="586422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5383" name="Text Box 87"/>
          <p:cNvSpPr txBox="1">
            <a:spLocks noChangeArrowheads="1"/>
          </p:cNvSpPr>
          <p:nvPr/>
        </p:nvSpPr>
        <p:spPr bwMode="auto">
          <a:xfrm>
            <a:off x="4870450" y="5929313"/>
            <a:ext cx="565150" cy="366712"/>
          </a:xfrm>
          <a:prstGeom prst="rect">
            <a:avLst/>
          </a:prstGeom>
          <a:noFill/>
          <a:ln w="9525">
            <a:noFill/>
            <a:miter lim="800000"/>
            <a:headEnd/>
            <a:tailEnd/>
          </a:ln>
        </p:spPr>
        <p:txBody>
          <a:bodyPr wrap="none">
            <a:spAutoFit/>
          </a:bodyPr>
          <a:lstStyle/>
          <a:p>
            <a:r>
              <a:rPr lang="en-US"/>
              <a:t>I4:1</a:t>
            </a:r>
          </a:p>
        </p:txBody>
      </p:sp>
      <p:cxnSp>
        <p:nvCxnSpPr>
          <p:cNvPr id="55384" name="AutoShape 88"/>
          <p:cNvCxnSpPr>
            <a:cxnSpLocks noChangeShapeType="1"/>
            <a:stCxn id="43079" idx="5"/>
            <a:endCxn id="55382" idx="0"/>
          </p:cNvCxnSpPr>
          <p:nvPr/>
        </p:nvCxnSpPr>
        <p:spPr bwMode="auto">
          <a:xfrm>
            <a:off x="4497388" y="5259388"/>
            <a:ext cx="190500" cy="604837"/>
          </a:xfrm>
          <a:prstGeom prst="straightConnector1">
            <a:avLst/>
          </a:prstGeom>
          <a:noFill/>
          <a:ln w="9525">
            <a:solidFill>
              <a:schemeClr val="tx1"/>
            </a:solidFill>
            <a:round/>
            <a:headEnd/>
            <a:tailEnd type="triangle" w="med" len="med"/>
          </a:ln>
        </p:spPr>
      </p:cxnSp>
      <p:sp>
        <p:nvSpPr>
          <p:cNvPr id="55385" name="Text Box 89"/>
          <p:cNvSpPr txBox="1">
            <a:spLocks noChangeArrowheads="1"/>
          </p:cNvSpPr>
          <p:nvPr/>
        </p:nvSpPr>
        <p:spPr bwMode="auto">
          <a:xfrm>
            <a:off x="3563938" y="4862513"/>
            <a:ext cx="565150" cy="366712"/>
          </a:xfrm>
          <a:prstGeom prst="rect">
            <a:avLst/>
          </a:prstGeom>
          <a:noFill/>
          <a:ln w="9525">
            <a:noFill/>
            <a:miter lim="800000"/>
            <a:headEnd/>
            <a:tailEnd/>
          </a:ln>
        </p:spPr>
        <p:txBody>
          <a:bodyPr wrap="none">
            <a:spAutoFit/>
          </a:bodyPr>
          <a:lstStyle/>
          <a:p>
            <a:r>
              <a:rPr lang="en-US"/>
              <a:t>I1:</a:t>
            </a:r>
            <a:r>
              <a:rPr lang="en-US" b="1">
                <a:solidFill>
                  <a:srgbClr val="A50021"/>
                </a:solidFill>
              </a:rPr>
              <a:t>2</a:t>
            </a:r>
          </a:p>
        </p:txBody>
      </p:sp>
      <p:sp>
        <p:nvSpPr>
          <p:cNvPr id="55386" name="Text Box 90"/>
          <p:cNvSpPr txBox="1">
            <a:spLocks noChangeArrowheads="1"/>
          </p:cNvSpPr>
          <p:nvPr/>
        </p:nvSpPr>
        <p:spPr bwMode="auto">
          <a:xfrm>
            <a:off x="4367213" y="4143375"/>
            <a:ext cx="565150" cy="366713"/>
          </a:xfrm>
          <a:prstGeom prst="rect">
            <a:avLst/>
          </a:prstGeom>
          <a:noFill/>
          <a:ln w="9525">
            <a:noFill/>
            <a:miter lim="800000"/>
            <a:headEnd/>
            <a:tailEnd/>
          </a:ln>
        </p:spPr>
        <p:txBody>
          <a:bodyPr wrap="none">
            <a:spAutoFit/>
          </a:bodyPr>
          <a:lstStyle/>
          <a:p>
            <a:r>
              <a:rPr lang="en-US"/>
              <a:t>I2:</a:t>
            </a:r>
            <a:r>
              <a:rPr lang="en-US" b="1">
                <a:solidFill>
                  <a:srgbClr val="A50021"/>
                </a:solidFill>
              </a:rPr>
              <a:t>4</a:t>
            </a:r>
          </a:p>
        </p:txBody>
      </p:sp>
      <p:cxnSp>
        <p:nvCxnSpPr>
          <p:cNvPr id="33" name="Straight Connector 32"/>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327">
                                            <p:txEl>
                                              <p:pRg st="0" end="0"/>
                                            </p:txEl>
                                          </p:spTgt>
                                        </p:tgtEl>
                                        <p:attrNameLst>
                                          <p:attrName>style.visibility</p:attrName>
                                        </p:attrNameLst>
                                      </p:cBhvr>
                                      <p:to>
                                        <p:strVal val="visible"/>
                                      </p:to>
                                    </p:set>
                                    <p:animEffect transition="in" filter="blinds(horizontal)">
                                      <p:cBhvr>
                                        <p:cTn id="7" dur="500"/>
                                        <p:tgtEl>
                                          <p:spTgt spid="553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327">
                                            <p:txEl>
                                              <p:pRg st="1" end="1"/>
                                            </p:txEl>
                                          </p:spTgt>
                                        </p:tgtEl>
                                        <p:attrNameLst>
                                          <p:attrName>style.visibility</p:attrName>
                                        </p:attrNameLst>
                                      </p:cBhvr>
                                      <p:to>
                                        <p:strVal val="visible"/>
                                      </p:to>
                                    </p:set>
                                    <p:animEffect transition="in" filter="blinds(horizontal)">
                                      <p:cBhvr>
                                        <p:cTn id="12" dur="500"/>
                                        <p:tgtEl>
                                          <p:spTgt spid="55327">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5327">
                                            <p:txEl>
                                              <p:pRg st="2" end="2"/>
                                            </p:txEl>
                                          </p:spTgt>
                                        </p:tgtEl>
                                        <p:attrNameLst>
                                          <p:attrName>style.visibility</p:attrName>
                                        </p:attrNameLst>
                                      </p:cBhvr>
                                      <p:to>
                                        <p:strVal val="visible"/>
                                      </p:to>
                                    </p:set>
                                    <p:animEffect transition="in" filter="blinds(horizontal)">
                                      <p:cBhvr>
                                        <p:cTn id="15" dur="500"/>
                                        <p:tgtEl>
                                          <p:spTgt spid="5532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5383"/>
                                        </p:tgtEl>
                                        <p:attrNameLst>
                                          <p:attrName>style.visibility</p:attrName>
                                        </p:attrNameLst>
                                      </p:cBhvr>
                                      <p:to>
                                        <p:strVal val="visible"/>
                                      </p:to>
                                    </p:set>
                                    <p:animEffect transition="in" filter="blinds(horizontal)">
                                      <p:cBhvr>
                                        <p:cTn id="20" dur="500"/>
                                        <p:tgtEl>
                                          <p:spTgt spid="5538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5382"/>
                                        </p:tgtEl>
                                        <p:attrNameLst>
                                          <p:attrName>style.visibility</p:attrName>
                                        </p:attrNameLst>
                                      </p:cBhvr>
                                      <p:to>
                                        <p:strVal val="visible"/>
                                      </p:to>
                                    </p:set>
                                    <p:animEffect transition="in" filter="blinds(horizontal)">
                                      <p:cBhvr>
                                        <p:cTn id="23" dur="500"/>
                                        <p:tgtEl>
                                          <p:spTgt spid="55382"/>
                                        </p:tgtEl>
                                      </p:cBhvr>
                                    </p:animEffect>
                                  </p:childTnLst>
                                </p:cTn>
                              </p:par>
                              <p:par>
                                <p:cTn id="24" presetID="3" presetClass="entr" presetSubtype="10" fill="hold" nodeType="withEffect">
                                  <p:stCondLst>
                                    <p:cond delay="0"/>
                                  </p:stCondLst>
                                  <p:childTnLst>
                                    <p:set>
                                      <p:cBhvr>
                                        <p:cTn id="25" dur="1" fill="hold">
                                          <p:stCondLst>
                                            <p:cond delay="0"/>
                                          </p:stCondLst>
                                        </p:cTn>
                                        <p:tgtEl>
                                          <p:spTgt spid="55384"/>
                                        </p:tgtEl>
                                        <p:attrNameLst>
                                          <p:attrName>style.visibility</p:attrName>
                                        </p:attrNameLst>
                                      </p:cBhvr>
                                      <p:to>
                                        <p:strVal val="visible"/>
                                      </p:to>
                                    </p:set>
                                    <p:animEffect transition="in" filter="blinds(horizontal)">
                                      <p:cBhvr>
                                        <p:cTn id="26" dur="500"/>
                                        <p:tgtEl>
                                          <p:spTgt spid="5538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55381"/>
                                        </p:tgtEl>
                                      </p:cBhvr>
                                    </p:animEffect>
                                    <p:set>
                                      <p:cBhvr>
                                        <p:cTn id="31" dur="1" fill="hold">
                                          <p:stCondLst>
                                            <p:cond delay="499"/>
                                          </p:stCondLst>
                                        </p:cTn>
                                        <p:tgtEl>
                                          <p:spTgt spid="55381"/>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55370"/>
                                        </p:tgtEl>
                                      </p:cBhvr>
                                    </p:animEffect>
                                    <p:set>
                                      <p:cBhvr>
                                        <p:cTn id="34" dur="1" fill="hold">
                                          <p:stCondLst>
                                            <p:cond delay="499"/>
                                          </p:stCondLst>
                                        </p:cTn>
                                        <p:tgtEl>
                                          <p:spTgt spid="55370"/>
                                        </p:tgtEl>
                                        <p:attrNameLst>
                                          <p:attrName>style.visibility</p:attrName>
                                        </p:attrNameLst>
                                      </p:cBhvr>
                                      <p:to>
                                        <p:strVal val="hidden"/>
                                      </p:to>
                                    </p:set>
                                  </p:childTnLst>
                                </p:cTn>
                              </p:par>
                              <p:par>
                                <p:cTn id="35" presetID="3" presetClass="entr" presetSubtype="10" fill="hold" grpId="0" nodeType="withEffect">
                                  <p:stCondLst>
                                    <p:cond delay="0"/>
                                  </p:stCondLst>
                                  <p:childTnLst>
                                    <p:set>
                                      <p:cBhvr>
                                        <p:cTn id="36" dur="1" fill="hold">
                                          <p:stCondLst>
                                            <p:cond delay="0"/>
                                          </p:stCondLst>
                                        </p:cTn>
                                        <p:tgtEl>
                                          <p:spTgt spid="55386"/>
                                        </p:tgtEl>
                                        <p:attrNameLst>
                                          <p:attrName>style.visibility</p:attrName>
                                        </p:attrNameLst>
                                      </p:cBhvr>
                                      <p:to>
                                        <p:strVal val="visible"/>
                                      </p:to>
                                    </p:set>
                                    <p:animEffect transition="in" filter="blinds(horizontal)">
                                      <p:cBhvr>
                                        <p:cTn id="37" dur="500"/>
                                        <p:tgtEl>
                                          <p:spTgt spid="5538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5385"/>
                                        </p:tgtEl>
                                        <p:attrNameLst>
                                          <p:attrName>style.visibility</p:attrName>
                                        </p:attrNameLst>
                                      </p:cBhvr>
                                      <p:to>
                                        <p:strVal val="visible"/>
                                      </p:to>
                                    </p:set>
                                    <p:animEffect transition="in" filter="blinds(horizontal)">
                                      <p:cBhvr>
                                        <p:cTn id="40" dur="500"/>
                                        <p:tgtEl>
                                          <p:spTgt spid="55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70" grpId="0"/>
      <p:bldP spid="55381" grpId="0"/>
      <p:bldP spid="55382" grpId="0" animBg="1"/>
      <p:bldP spid="55383" grpId="0"/>
      <p:bldP spid="55385" grpId="0"/>
      <p:bldP spid="5538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sp>
        <p:nvSpPr>
          <p:cNvPr id="44034" name="Content Placeholder 2"/>
          <p:cNvSpPr>
            <a:spLocks/>
          </p:cNvSpPr>
          <p:nvPr/>
        </p:nvSpPr>
        <p:spPr bwMode="auto">
          <a:xfrm>
            <a:off x="323850" y="5373688"/>
            <a:ext cx="4319588" cy="10795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sp>
        <p:nvSpPr>
          <p:cNvPr id="44035" name="Text Box 66"/>
          <p:cNvSpPr txBox="1">
            <a:spLocks noChangeArrowheads="1"/>
          </p:cNvSpPr>
          <p:nvPr/>
        </p:nvSpPr>
        <p:spPr bwMode="auto">
          <a:xfrm>
            <a:off x="3419475" y="620713"/>
            <a:ext cx="2749550" cy="366712"/>
          </a:xfrm>
          <a:prstGeom prst="rect">
            <a:avLst/>
          </a:prstGeom>
          <a:noFill/>
          <a:ln w="9525">
            <a:noFill/>
            <a:miter lim="800000"/>
            <a:headEnd/>
            <a:tailEnd/>
          </a:ln>
        </p:spPr>
        <p:txBody>
          <a:bodyPr wrap="none">
            <a:spAutoFit/>
          </a:bodyPr>
          <a:lstStyle/>
          <a:p>
            <a:r>
              <a:rPr lang="en-US" b="1"/>
              <a:t>Transactional Database</a:t>
            </a:r>
          </a:p>
        </p:txBody>
      </p:sp>
      <p:graphicFrame>
        <p:nvGraphicFramePr>
          <p:cNvPr id="56325" name="Group 5"/>
          <p:cNvGraphicFramePr>
            <a:graphicFrameLocks noGrp="1"/>
          </p:cNvGraphicFramePr>
          <p:nvPr/>
        </p:nvGraphicFramePr>
        <p:xfrm>
          <a:off x="179388" y="3973513"/>
          <a:ext cx="1871662" cy="2195830"/>
        </p:xfrm>
        <a:graphic>
          <a:graphicData uri="http://schemas.openxmlformats.org/drawingml/2006/table">
            <a:tbl>
              <a:tblPr/>
              <a:tblGrid>
                <a:gridCol w="903287">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tblGrid>
              <a:tr h="24447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Item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0066"/>
                          </a:solidFill>
                          <a:effectLst/>
                          <a:latin typeface="Century Gothic" pitchFamily="34" charset="0"/>
                        </a:rPr>
                        <a:t>Support count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4059" name="Oval 28"/>
          <p:cNvSpPr>
            <a:spLocks noChangeArrowheads="1"/>
          </p:cNvSpPr>
          <p:nvPr/>
        </p:nvSpPr>
        <p:spPr bwMode="auto">
          <a:xfrm>
            <a:off x="5745163" y="37671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060" name="Text Box 29"/>
          <p:cNvSpPr txBox="1">
            <a:spLocks noChangeArrowheads="1"/>
          </p:cNvSpPr>
          <p:nvPr/>
        </p:nvSpPr>
        <p:spPr bwMode="auto">
          <a:xfrm>
            <a:off x="6300788" y="3716338"/>
            <a:ext cx="539750" cy="366712"/>
          </a:xfrm>
          <a:prstGeom prst="rect">
            <a:avLst/>
          </a:prstGeom>
          <a:noFill/>
          <a:ln w="9525">
            <a:noFill/>
            <a:miter lim="800000"/>
            <a:headEnd/>
            <a:tailEnd/>
          </a:ln>
        </p:spPr>
        <p:txBody>
          <a:bodyPr wrap="none">
            <a:spAutoFit/>
          </a:bodyPr>
          <a:lstStyle/>
          <a:p>
            <a:r>
              <a:rPr lang="en-US"/>
              <a:t>null</a:t>
            </a:r>
          </a:p>
        </p:txBody>
      </p:sp>
      <p:sp>
        <p:nvSpPr>
          <p:cNvPr id="44061" name="Content Placeholder 2"/>
          <p:cNvSpPr>
            <a:spLocks/>
          </p:cNvSpPr>
          <p:nvPr/>
        </p:nvSpPr>
        <p:spPr bwMode="auto">
          <a:xfrm>
            <a:off x="34925" y="2408238"/>
            <a:ext cx="4392613" cy="12954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a:t>
            </a:r>
            <a:r>
              <a:rPr lang="en-US" sz="2000">
                <a:latin typeface="Century Gothic" pitchFamily="34" charset="0"/>
              </a:rPr>
              <a:t> Create a branch for each transaction</a:t>
            </a:r>
          </a:p>
          <a:p>
            <a:pPr marL="381000" indent="-381000" eaLnBrk="0" hangingPunct="0">
              <a:spcBef>
                <a:spcPts val="600"/>
              </a:spcBef>
              <a:buClr>
                <a:srgbClr val="0070C0"/>
              </a:buClr>
              <a:buSzPct val="76000"/>
              <a:buFont typeface="Wingdings 3" pitchFamily="18" charset="2"/>
              <a:buNone/>
            </a:pPr>
            <a:r>
              <a:rPr lang="en-US" sz="2000">
                <a:latin typeface="Century Gothic" pitchFamily="34" charset="0"/>
              </a:rPr>
              <a:t>    </a:t>
            </a:r>
            <a:r>
              <a:rPr lang="en-US" sz="2000" b="1">
                <a:solidFill>
                  <a:srgbClr val="0070C0"/>
                </a:solidFill>
                <a:latin typeface="Century Gothic" pitchFamily="34" charset="0"/>
              </a:rPr>
              <a:t> -</a:t>
            </a:r>
            <a:r>
              <a:rPr lang="en-US" sz="2000">
                <a:latin typeface="Century Gothic" pitchFamily="34" charset="0"/>
              </a:rPr>
              <a:t> Items in each transaction are processed in order </a:t>
            </a:r>
          </a:p>
        </p:txBody>
      </p:sp>
      <p:sp>
        <p:nvSpPr>
          <p:cNvPr id="56351" name="Text Box 31"/>
          <p:cNvSpPr txBox="1">
            <a:spLocks noChangeArrowheads="1"/>
          </p:cNvSpPr>
          <p:nvPr/>
        </p:nvSpPr>
        <p:spPr bwMode="auto">
          <a:xfrm>
            <a:off x="5080000" y="2492375"/>
            <a:ext cx="3486150" cy="915988"/>
          </a:xfrm>
          <a:prstGeom prst="rect">
            <a:avLst/>
          </a:prstGeom>
          <a:noFill/>
          <a:ln w="9525">
            <a:noFill/>
            <a:miter lim="800000"/>
            <a:headEnd/>
            <a:tailEnd/>
          </a:ln>
        </p:spPr>
        <p:txBody>
          <a:bodyPr wrap="none">
            <a:spAutoFit/>
          </a:bodyPr>
          <a:lstStyle/>
          <a:p>
            <a:r>
              <a:rPr lang="en-US" b="1">
                <a:solidFill>
                  <a:srgbClr val="0070C0"/>
                </a:solidFill>
              </a:rPr>
              <a:t>1- </a:t>
            </a:r>
            <a:r>
              <a:rPr lang="en-US" b="1"/>
              <a:t>Order the items T400: {I1,I3}</a:t>
            </a:r>
          </a:p>
          <a:p>
            <a:r>
              <a:rPr lang="en-US" b="1">
                <a:solidFill>
                  <a:srgbClr val="0070C0"/>
                </a:solidFill>
              </a:rPr>
              <a:t>2- </a:t>
            </a:r>
            <a:r>
              <a:rPr lang="en-US" b="1"/>
              <a:t>Construct the fifth branch: </a:t>
            </a:r>
          </a:p>
          <a:p>
            <a:r>
              <a:rPr lang="en-US" b="1"/>
              <a:t>&lt;I1:1&gt;, &lt;I3:1&gt;</a:t>
            </a:r>
          </a:p>
        </p:txBody>
      </p:sp>
      <p:sp>
        <p:nvSpPr>
          <p:cNvPr id="44063" name="Rectangle 32"/>
          <p:cNvSpPr>
            <a:spLocks noChangeArrowheads="1"/>
          </p:cNvSpPr>
          <p:nvPr/>
        </p:nvSpPr>
        <p:spPr bwMode="auto">
          <a:xfrm>
            <a:off x="3419475" y="1655763"/>
            <a:ext cx="1873250" cy="320675"/>
          </a:xfrm>
          <a:prstGeom prst="rect">
            <a:avLst/>
          </a:prstGeom>
          <a:solidFill>
            <a:srgbClr val="CC99FF"/>
          </a:solidFill>
          <a:ln w="9525">
            <a:solidFill>
              <a:schemeClr val="tx1"/>
            </a:solidFill>
            <a:miter lim="800000"/>
            <a:headEnd/>
            <a:tailEnd/>
          </a:ln>
        </p:spPr>
        <p:txBody>
          <a:bodyPr wrap="none" anchor="ctr"/>
          <a:lstStyle/>
          <a:p>
            <a:endParaRPr lang="en-US"/>
          </a:p>
        </p:txBody>
      </p:sp>
      <p:graphicFrame>
        <p:nvGraphicFramePr>
          <p:cNvPr id="56353" name="Group 33"/>
          <p:cNvGraphicFramePr>
            <a:graphicFrameLocks noGrp="1"/>
          </p:cNvGraphicFramePr>
          <p:nvPr/>
        </p:nvGraphicFramePr>
        <p:xfrm>
          <a:off x="1619250" y="981075"/>
          <a:ext cx="6192838" cy="1342390"/>
        </p:xfrm>
        <a:graphic>
          <a:graphicData uri="http://schemas.openxmlformats.org/drawingml/2006/table">
            <a:tbl>
              <a:tblPr/>
              <a:tblGrid>
                <a:gridCol w="7207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865188">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655763">
                  <a:extLst>
                    <a:ext uri="{9D8B030D-6E8A-4147-A177-3AD203B41FA5}">
                      <a16:colId xmlns:a16="http://schemas.microsoft.com/office/drawing/2014/main" val="20005"/>
                    </a:ext>
                  </a:extLst>
                </a:gridCol>
              </a:tblGrid>
              <a:tr h="2889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3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T700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T600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T900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4101" name="Oval 70"/>
          <p:cNvSpPr>
            <a:spLocks noChangeArrowheads="1"/>
          </p:cNvSpPr>
          <p:nvPr/>
        </p:nvSpPr>
        <p:spPr bwMode="auto">
          <a:xfrm>
            <a:off x="4859338" y="429260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44102" name="AutoShape 71"/>
          <p:cNvCxnSpPr>
            <a:cxnSpLocks noChangeShapeType="1"/>
            <a:stCxn id="44059" idx="3"/>
            <a:endCxn id="44101" idx="7"/>
          </p:cNvCxnSpPr>
          <p:nvPr/>
        </p:nvCxnSpPr>
        <p:spPr bwMode="auto">
          <a:xfrm flipH="1">
            <a:off x="5289550" y="4013200"/>
            <a:ext cx="528638" cy="322263"/>
          </a:xfrm>
          <a:prstGeom prst="straightConnector1">
            <a:avLst/>
          </a:prstGeom>
          <a:noFill/>
          <a:ln w="9525">
            <a:solidFill>
              <a:schemeClr val="tx1"/>
            </a:solidFill>
            <a:round/>
            <a:headEnd/>
            <a:tailEnd type="triangle" w="med" len="med"/>
          </a:ln>
        </p:spPr>
      </p:cxnSp>
      <p:sp>
        <p:nvSpPr>
          <p:cNvPr id="44103" name="Oval 72"/>
          <p:cNvSpPr>
            <a:spLocks noChangeArrowheads="1"/>
          </p:cNvSpPr>
          <p:nvPr/>
        </p:nvSpPr>
        <p:spPr bwMode="auto">
          <a:xfrm>
            <a:off x="4067175" y="501332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104" name="Text Box 73"/>
          <p:cNvSpPr txBox="1">
            <a:spLocks noChangeArrowheads="1"/>
          </p:cNvSpPr>
          <p:nvPr/>
        </p:nvSpPr>
        <p:spPr bwMode="auto">
          <a:xfrm>
            <a:off x="3563938" y="4868863"/>
            <a:ext cx="565150" cy="366712"/>
          </a:xfrm>
          <a:prstGeom prst="rect">
            <a:avLst/>
          </a:prstGeom>
          <a:noFill/>
          <a:ln w="9525">
            <a:noFill/>
            <a:miter lim="800000"/>
            <a:headEnd/>
            <a:tailEnd/>
          </a:ln>
        </p:spPr>
        <p:txBody>
          <a:bodyPr wrap="none">
            <a:spAutoFit/>
          </a:bodyPr>
          <a:lstStyle/>
          <a:p>
            <a:r>
              <a:rPr lang="en-US"/>
              <a:t>I1:2</a:t>
            </a:r>
          </a:p>
        </p:txBody>
      </p:sp>
      <p:cxnSp>
        <p:nvCxnSpPr>
          <p:cNvPr id="44105" name="AutoShape 74"/>
          <p:cNvCxnSpPr>
            <a:cxnSpLocks noChangeShapeType="1"/>
            <a:stCxn id="44101" idx="3"/>
          </p:cNvCxnSpPr>
          <p:nvPr/>
        </p:nvCxnSpPr>
        <p:spPr bwMode="auto">
          <a:xfrm flipH="1">
            <a:off x="4427538" y="4538663"/>
            <a:ext cx="504825" cy="487362"/>
          </a:xfrm>
          <a:prstGeom prst="straightConnector1">
            <a:avLst/>
          </a:prstGeom>
          <a:noFill/>
          <a:ln w="9525">
            <a:solidFill>
              <a:schemeClr val="tx1"/>
            </a:solidFill>
            <a:round/>
            <a:headEnd/>
            <a:tailEnd type="triangle" w="med" len="med"/>
          </a:ln>
        </p:spPr>
      </p:cxnSp>
      <p:sp>
        <p:nvSpPr>
          <p:cNvPr id="44106" name="Oval 75"/>
          <p:cNvSpPr>
            <a:spLocks noChangeArrowheads="1"/>
          </p:cNvSpPr>
          <p:nvPr/>
        </p:nvSpPr>
        <p:spPr bwMode="auto">
          <a:xfrm>
            <a:off x="3348038" y="5734050"/>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107" name="Text Box 76"/>
          <p:cNvSpPr txBox="1">
            <a:spLocks noChangeArrowheads="1"/>
          </p:cNvSpPr>
          <p:nvPr/>
        </p:nvSpPr>
        <p:spPr bwMode="auto">
          <a:xfrm>
            <a:off x="2843213" y="5589588"/>
            <a:ext cx="565150" cy="366712"/>
          </a:xfrm>
          <a:prstGeom prst="rect">
            <a:avLst/>
          </a:prstGeom>
          <a:noFill/>
          <a:ln w="9525">
            <a:noFill/>
            <a:miter lim="800000"/>
            <a:headEnd/>
            <a:tailEnd/>
          </a:ln>
        </p:spPr>
        <p:txBody>
          <a:bodyPr wrap="none">
            <a:spAutoFit/>
          </a:bodyPr>
          <a:lstStyle/>
          <a:p>
            <a:r>
              <a:rPr lang="en-US"/>
              <a:t>I5:1</a:t>
            </a:r>
          </a:p>
        </p:txBody>
      </p:sp>
      <p:cxnSp>
        <p:nvCxnSpPr>
          <p:cNvPr id="44108" name="AutoShape 77"/>
          <p:cNvCxnSpPr>
            <a:cxnSpLocks noChangeShapeType="1"/>
            <a:stCxn id="44103" idx="3"/>
            <a:endCxn id="44106" idx="0"/>
          </p:cNvCxnSpPr>
          <p:nvPr/>
        </p:nvCxnSpPr>
        <p:spPr bwMode="auto">
          <a:xfrm flipH="1">
            <a:off x="3600450" y="5259388"/>
            <a:ext cx="539750" cy="474662"/>
          </a:xfrm>
          <a:prstGeom prst="straightConnector1">
            <a:avLst/>
          </a:prstGeom>
          <a:noFill/>
          <a:ln w="9525">
            <a:solidFill>
              <a:schemeClr val="tx1"/>
            </a:solidFill>
            <a:round/>
            <a:headEnd/>
            <a:tailEnd type="triangle" w="med" len="med"/>
          </a:ln>
        </p:spPr>
      </p:cxnSp>
      <p:sp>
        <p:nvSpPr>
          <p:cNvPr id="44109" name="Oval 78"/>
          <p:cNvSpPr>
            <a:spLocks noChangeArrowheads="1"/>
          </p:cNvSpPr>
          <p:nvPr/>
        </p:nvSpPr>
        <p:spPr bwMode="auto">
          <a:xfrm>
            <a:off x="6462713" y="50117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110" name="Text Box 79"/>
          <p:cNvSpPr txBox="1">
            <a:spLocks noChangeArrowheads="1"/>
          </p:cNvSpPr>
          <p:nvPr/>
        </p:nvSpPr>
        <p:spPr bwMode="auto">
          <a:xfrm>
            <a:off x="6886575" y="4808538"/>
            <a:ext cx="565150" cy="366712"/>
          </a:xfrm>
          <a:prstGeom prst="rect">
            <a:avLst/>
          </a:prstGeom>
          <a:noFill/>
          <a:ln w="9525">
            <a:noFill/>
            <a:miter lim="800000"/>
            <a:headEnd/>
            <a:tailEnd/>
          </a:ln>
        </p:spPr>
        <p:txBody>
          <a:bodyPr wrap="none">
            <a:spAutoFit/>
          </a:bodyPr>
          <a:lstStyle/>
          <a:p>
            <a:r>
              <a:rPr lang="en-US"/>
              <a:t>I4:1</a:t>
            </a:r>
          </a:p>
        </p:txBody>
      </p:sp>
      <p:cxnSp>
        <p:nvCxnSpPr>
          <p:cNvPr id="44111" name="AutoShape 80"/>
          <p:cNvCxnSpPr>
            <a:cxnSpLocks noChangeShapeType="1"/>
            <a:stCxn id="44101" idx="5"/>
            <a:endCxn id="44109" idx="1"/>
          </p:cNvCxnSpPr>
          <p:nvPr/>
        </p:nvCxnSpPr>
        <p:spPr bwMode="auto">
          <a:xfrm>
            <a:off x="5289550" y="4538663"/>
            <a:ext cx="1246188" cy="515937"/>
          </a:xfrm>
          <a:prstGeom prst="straightConnector1">
            <a:avLst/>
          </a:prstGeom>
          <a:noFill/>
          <a:ln w="9525">
            <a:solidFill>
              <a:schemeClr val="tx1"/>
            </a:solidFill>
            <a:round/>
            <a:headEnd/>
            <a:tailEnd type="triangle" w="med" len="med"/>
          </a:ln>
        </p:spPr>
      </p:cxnSp>
      <p:sp>
        <p:nvSpPr>
          <p:cNvPr id="44112" name="Oval 81"/>
          <p:cNvSpPr>
            <a:spLocks noChangeArrowheads="1"/>
          </p:cNvSpPr>
          <p:nvPr/>
        </p:nvSpPr>
        <p:spPr bwMode="auto">
          <a:xfrm>
            <a:off x="5084763" y="5287963"/>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113" name="Text Box 82"/>
          <p:cNvSpPr txBox="1">
            <a:spLocks noChangeArrowheads="1"/>
          </p:cNvSpPr>
          <p:nvPr/>
        </p:nvSpPr>
        <p:spPr bwMode="auto">
          <a:xfrm>
            <a:off x="5508625" y="5084763"/>
            <a:ext cx="565150" cy="366712"/>
          </a:xfrm>
          <a:prstGeom prst="rect">
            <a:avLst/>
          </a:prstGeom>
          <a:noFill/>
          <a:ln w="9525">
            <a:noFill/>
            <a:miter lim="800000"/>
            <a:headEnd/>
            <a:tailEnd/>
          </a:ln>
        </p:spPr>
        <p:txBody>
          <a:bodyPr wrap="none">
            <a:spAutoFit/>
          </a:bodyPr>
          <a:lstStyle/>
          <a:p>
            <a:r>
              <a:rPr lang="en-US"/>
              <a:t>I3:1</a:t>
            </a:r>
          </a:p>
        </p:txBody>
      </p:sp>
      <p:cxnSp>
        <p:nvCxnSpPr>
          <p:cNvPr id="44114" name="AutoShape 83"/>
          <p:cNvCxnSpPr>
            <a:cxnSpLocks noChangeShapeType="1"/>
            <a:stCxn id="44101" idx="4"/>
            <a:endCxn id="44112" idx="0"/>
          </p:cNvCxnSpPr>
          <p:nvPr/>
        </p:nvCxnSpPr>
        <p:spPr bwMode="auto">
          <a:xfrm>
            <a:off x="5111750" y="4581525"/>
            <a:ext cx="225425" cy="706438"/>
          </a:xfrm>
          <a:prstGeom prst="straightConnector1">
            <a:avLst/>
          </a:prstGeom>
          <a:noFill/>
          <a:ln w="9525">
            <a:solidFill>
              <a:schemeClr val="tx1"/>
            </a:solidFill>
            <a:round/>
            <a:headEnd/>
            <a:tailEnd type="triangle" w="med" len="med"/>
          </a:ln>
        </p:spPr>
      </p:cxnSp>
      <p:sp>
        <p:nvSpPr>
          <p:cNvPr id="44115" name="Text Box 84"/>
          <p:cNvSpPr txBox="1">
            <a:spLocks noChangeArrowheads="1"/>
          </p:cNvSpPr>
          <p:nvPr/>
        </p:nvSpPr>
        <p:spPr bwMode="auto">
          <a:xfrm>
            <a:off x="4367213" y="4149725"/>
            <a:ext cx="565150" cy="366713"/>
          </a:xfrm>
          <a:prstGeom prst="rect">
            <a:avLst/>
          </a:prstGeom>
          <a:noFill/>
          <a:ln w="9525">
            <a:noFill/>
            <a:miter lim="800000"/>
            <a:headEnd/>
            <a:tailEnd/>
          </a:ln>
        </p:spPr>
        <p:txBody>
          <a:bodyPr wrap="none">
            <a:spAutoFit/>
          </a:bodyPr>
          <a:lstStyle/>
          <a:p>
            <a:r>
              <a:rPr lang="en-US"/>
              <a:t>I2:4</a:t>
            </a:r>
          </a:p>
        </p:txBody>
      </p:sp>
      <p:sp>
        <p:nvSpPr>
          <p:cNvPr id="44116" name="Oval 85"/>
          <p:cNvSpPr>
            <a:spLocks noChangeArrowheads="1"/>
          </p:cNvSpPr>
          <p:nvPr/>
        </p:nvSpPr>
        <p:spPr bwMode="auto">
          <a:xfrm>
            <a:off x="4435475" y="586422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117" name="Text Box 86"/>
          <p:cNvSpPr txBox="1">
            <a:spLocks noChangeArrowheads="1"/>
          </p:cNvSpPr>
          <p:nvPr/>
        </p:nvSpPr>
        <p:spPr bwMode="auto">
          <a:xfrm>
            <a:off x="4870450" y="5929313"/>
            <a:ext cx="565150" cy="366712"/>
          </a:xfrm>
          <a:prstGeom prst="rect">
            <a:avLst/>
          </a:prstGeom>
          <a:noFill/>
          <a:ln w="9525">
            <a:noFill/>
            <a:miter lim="800000"/>
            <a:headEnd/>
            <a:tailEnd/>
          </a:ln>
        </p:spPr>
        <p:txBody>
          <a:bodyPr wrap="none">
            <a:spAutoFit/>
          </a:bodyPr>
          <a:lstStyle/>
          <a:p>
            <a:r>
              <a:rPr lang="en-US"/>
              <a:t>I4:1</a:t>
            </a:r>
          </a:p>
        </p:txBody>
      </p:sp>
      <p:cxnSp>
        <p:nvCxnSpPr>
          <p:cNvPr id="44118" name="AutoShape 87"/>
          <p:cNvCxnSpPr>
            <a:cxnSpLocks noChangeShapeType="1"/>
            <a:stCxn id="44103" idx="5"/>
            <a:endCxn id="44116" idx="0"/>
          </p:cNvCxnSpPr>
          <p:nvPr/>
        </p:nvCxnSpPr>
        <p:spPr bwMode="auto">
          <a:xfrm>
            <a:off x="4497388" y="5259388"/>
            <a:ext cx="190500" cy="604837"/>
          </a:xfrm>
          <a:prstGeom prst="straightConnector1">
            <a:avLst/>
          </a:prstGeom>
          <a:noFill/>
          <a:ln w="9525">
            <a:solidFill>
              <a:schemeClr val="tx1"/>
            </a:solidFill>
            <a:round/>
            <a:headEnd/>
            <a:tailEnd type="triangle" w="med" len="med"/>
          </a:ln>
        </p:spPr>
      </p:cxnSp>
      <p:sp>
        <p:nvSpPr>
          <p:cNvPr id="56410" name="Oval 90"/>
          <p:cNvSpPr>
            <a:spLocks noChangeArrowheads="1"/>
          </p:cNvSpPr>
          <p:nvPr/>
        </p:nvSpPr>
        <p:spPr bwMode="auto">
          <a:xfrm>
            <a:off x="7461250" y="4279900"/>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6411" name="Text Box 91"/>
          <p:cNvSpPr txBox="1">
            <a:spLocks noChangeArrowheads="1"/>
          </p:cNvSpPr>
          <p:nvPr/>
        </p:nvSpPr>
        <p:spPr bwMode="auto">
          <a:xfrm>
            <a:off x="7885113" y="4076700"/>
            <a:ext cx="565150" cy="366713"/>
          </a:xfrm>
          <a:prstGeom prst="rect">
            <a:avLst/>
          </a:prstGeom>
          <a:noFill/>
          <a:ln w="9525">
            <a:noFill/>
            <a:miter lim="800000"/>
            <a:headEnd/>
            <a:tailEnd/>
          </a:ln>
        </p:spPr>
        <p:txBody>
          <a:bodyPr wrap="none">
            <a:spAutoFit/>
          </a:bodyPr>
          <a:lstStyle/>
          <a:p>
            <a:r>
              <a:rPr lang="en-US"/>
              <a:t>I1:1</a:t>
            </a:r>
          </a:p>
        </p:txBody>
      </p:sp>
      <p:sp>
        <p:nvSpPr>
          <p:cNvPr id="56412" name="Oval 92"/>
          <p:cNvSpPr>
            <a:spLocks noChangeArrowheads="1"/>
          </p:cNvSpPr>
          <p:nvPr/>
        </p:nvSpPr>
        <p:spPr bwMode="auto">
          <a:xfrm>
            <a:off x="7820025" y="5360988"/>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6413" name="Text Box 93"/>
          <p:cNvSpPr txBox="1">
            <a:spLocks noChangeArrowheads="1"/>
          </p:cNvSpPr>
          <p:nvPr/>
        </p:nvSpPr>
        <p:spPr bwMode="auto">
          <a:xfrm>
            <a:off x="8243888" y="5157788"/>
            <a:ext cx="565150" cy="366712"/>
          </a:xfrm>
          <a:prstGeom prst="rect">
            <a:avLst/>
          </a:prstGeom>
          <a:noFill/>
          <a:ln w="9525">
            <a:noFill/>
            <a:miter lim="800000"/>
            <a:headEnd/>
            <a:tailEnd/>
          </a:ln>
        </p:spPr>
        <p:txBody>
          <a:bodyPr wrap="none">
            <a:spAutoFit/>
          </a:bodyPr>
          <a:lstStyle/>
          <a:p>
            <a:r>
              <a:rPr lang="en-US"/>
              <a:t>I3:1</a:t>
            </a:r>
          </a:p>
        </p:txBody>
      </p:sp>
      <p:cxnSp>
        <p:nvCxnSpPr>
          <p:cNvPr id="56414" name="AutoShape 94"/>
          <p:cNvCxnSpPr>
            <a:cxnSpLocks noChangeShapeType="1"/>
            <a:stCxn id="44059" idx="5"/>
            <a:endCxn id="56410" idx="1"/>
          </p:cNvCxnSpPr>
          <p:nvPr/>
        </p:nvCxnSpPr>
        <p:spPr bwMode="auto">
          <a:xfrm>
            <a:off x="6175375" y="4013200"/>
            <a:ext cx="1358900" cy="309563"/>
          </a:xfrm>
          <a:prstGeom prst="straightConnector1">
            <a:avLst/>
          </a:prstGeom>
          <a:noFill/>
          <a:ln w="9525">
            <a:solidFill>
              <a:schemeClr val="tx1"/>
            </a:solidFill>
            <a:round/>
            <a:headEnd/>
            <a:tailEnd type="triangle" w="med" len="med"/>
          </a:ln>
        </p:spPr>
      </p:cxnSp>
      <p:cxnSp>
        <p:nvCxnSpPr>
          <p:cNvPr id="56415" name="AutoShape 95"/>
          <p:cNvCxnSpPr>
            <a:cxnSpLocks noChangeShapeType="1"/>
            <a:stCxn id="56410" idx="5"/>
            <a:endCxn id="56412" idx="0"/>
          </p:cNvCxnSpPr>
          <p:nvPr/>
        </p:nvCxnSpPr>
        <p:spPr bwMode="auto">
          <a:xfrm>
            <a:off x="7891463" y="4525963"/>
            <a:ext cx="180975" cy="835025"/>
          </a:xfrm>
          <a:prstGeom prst="straightConnector1">
            <a:avLst/>
          </a:prstGeom>
          <a:noFill/>
          <a:ln w="9525">
            <a:solidFill>
              <a:schemeClr val="tx1"/>
            </a:solidFill>
            <a:round/>
            <a:headEnd/>
            <a:tailEnd type="triangle" w="med" len="med"/>
          </a:ln>
        </p:spPr>
      </p:cxnSp>
      <p:cxnSp>
        <p:nvCxnSpPr>
          <p:cNvPr id="36" name="Straight Connector 35"/>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351">
                                            <p:txEl>
                                              <p:pRg st="0" end="0"/>
                                            </p:txEl>
                                          </p:spTgt>
                                        </p:tgtEl>
                                        <p:attrNameLst>
                                          <p:attrName>style.visibility</p:attrName>
                                        </p:attrNameLst>
                                      </p:cBhvr>
                                      <p:to>
                                        <p:strVal val="visible"/>
                                      </p:to>
                                    </p:set>
                                    <p:animEffect transition="in" filter="blinds(horizontal)">
                                      <p:cBhvr>
                                        <p:cTn id="7" dur="500"/>
                                        <p:tgtEl>
                                          <p:spTgt spid="563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51">
                                            <p:txEl>
                                              <p:pRg st="1" end="1"/>
                                            </p:txEl>
                                          </p:spTgt>
                                        </p:tgtEl>
                                        <p:attrNameLst>
                                          <p:attrName>style.visibility</p:attrName>
                                        </p:attrNameLst>
                                      </p:cBhvr>
                                      <p:to>
                                        <p:strVal val="visible"/>
                                      </p:to>
                                    </p:set>
                                    <p:animEffect transition="in" filter="blinds(horizontal)">
                                      <p:cBhvr>
                                        <p:cTn id="12" dur="500"/>
                                        <p:tgtEl>
                                          <p:spTgt spid="5635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6351">
                                            <p:txEl>
                                              <p:pRg st="2" end="2"/>
                                            </p:txEl>
                                          </p:spTgt>
                                        </p:tgtEl>
                                        <p:attrNameLst>
                                          <p:attrName>style.visibility</p:attrName>
                                        </p:attrNameLst>
                                      </p:cBhvr>
                                      <p:to>
                                        <p:strVal val="visible"/>
                                      </p:to>
                                    </p:set>
                                    <p:animEffect transition="in" filter="blinds(horizontal)">
                                      <p:cBhvr>
                                        <p:cTn id="15" dur="500"/>
                                        <p:tgtEl>
                                          <p:spTgt spid="5635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6414"/>
                                        </p:tgtEl>
                                        <p:attrNameLst>
                                          <p:attrName>style.visibility</p:attrName>
                                        </p:attrNameLst>
                                      </p:cBhvr>
                                      <p:to>
                                        <p:strVal val="visible"/>
                                      </p:to>
                                    </p:set>
                                    <p:animEffect transition="in" filter="blinds(horizontal)">
                                      <p:cBhvr>
                                        <p:cTn id="20" dur="500"/>
                                        <p:tgtEl>
                                          <p:spTgt spid="564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6410"/>
                                        </p:tgtEl>
                                        <p:attrNameLst>
                                          <p:attrName>style.visibility</p:attrName>
                                        </p:attrNameLst>
                                      </p:cBhvr>
                                      <p:to>
                                        <p:strVal val="visible"/>
                                      </p:to>
                                    </p:set>
                                    <p:animEffect transition="in" filter="blinds(horizontal)">
                                      <p:cBhvr>
                                        <p:cTn id="23" dur="500"/>
                                        <p:tgtEl>
                                          <p:spTgt spid="564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6411"/>
                                        </p:tgtEl>
                                        <p:attrNameLst>
                                          <p:attrName>style.visibility</p:attrName>
                                        </p:attrNameLst>
                                      </p:cBhvr>
                                      <p:to>
                                        <p:strVal val="visible"/>
                                      </p:to>
                                    </p:set>
                                    <p:animEffect transition="in" filter="blinds(horizontal)">
                                      <p:cBhvr>
                                        <p:cTn id="26" dur="500"/>
                                        <p:tgtEl>
                                          <p:spTgt spid="56411"/>
                                        </p:tgtEl>
                                      </p:cBhvr>
                                    </p:animEffect>
                                  </p:childTnLst>
                                </p:cTn>
                              </p:par>
                              <p:par>
                                <p:cTn id="27" presetID="3" presetClass="entr" presetSubtype="10" fill="hold" nodeType="withEffect">
                                  <p:stCondLst>
                                    <p:cond delay="0"/>
                                  </p:stCondLst>
                                  <p:childTnLst>
                                    <p:set>
                                      <p:cBhvr>
                                        <p:cTn id="28" dur="1" fill="hold">
                                          <p:stCondLst>
                                            <p:cond delay="0"/>
                                          </p:stCondLst>
                                        </p:cTn>
                                        <p:tgtEl>
                                          <p:spTgt spid="56415"/>
                                        </p:tgtEl>
                                        <p:attrNameLst>
                                          <p:attrName>style.visibility</p:attrName>
                                        </p:attrNameLst>
                                      </p:cBhvr>
                                      <p:to>
                                        <p:strVal val="visible"/>
                                      </p:to>
                                    </p:set>
                                    <p:animEffect transition="in" filter="blinds(horizontal)">
                                      <p:cBhvr>
                                        <p:cTn id="29" dur="500"/>
                                        <p:tgtEl>
                                          <p:spTgt spid="564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6412"/>
                                        </p:tgtEl>
                                        <p:attrNameLst>
                                          <p:attrName>style.visibility</p:attrName>
                                        </p:attrNameLst>
                                      </p:cBhvr>
                                      <p:to>
                                        <p:strVal val="visible"/>
                                      </p:to>
                                    </p:set>
                                    <p:animEffect transition="in" filter="blinds(horizontal)">
                                      <p:cBhvr>
                                        <p:cTn id="32" dur="500"/>
                                        <p:tgtEl>
                                          <p:spTgt spid="56412"/>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6413"/>
                                        </p:tgtEl>
                                        <p:attrNameLst>
                                          <p:attrName>style.visibility</p:attrName>
                                        </p:attrNameLst>
                                      </p:cBhvr>
                                      <p:to>
                                        <p:strVal val="visible"/>
                                      </p:to>
                                    </p:set>
                                    <p:animEffect transition="in" filter="blinds(horizontal)">
                                      <p:cBhvr>
                                        <p:cTn id="35" dur="500"/>
                                        <p:tgtEl>
                                          <p:spTgt spid="56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10" grpId="0" animBg="1"/>
      <p:bldP spid="56411" grpId="0"/>
      <p:bldP spid="56412" grpId="0" animBg="1"/>
      <p:bldP spid="564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sp>
        <p:nvSpPr>
          <p:cNvPr id="45058" name="Content Placeholder 2"/>
          <p:cNvSpPr>
            <a:spLocks/>
          </p:cNvSpPr>
          <p:nvPr/>
        </p:nvSpPr>
        <p:spPr bwMode="auto">
          <a:xfrm>
            <a:off x="323850" y="5373688"/>
            <a:ext cx="4319588" cy="10795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sp>
        <p:nvSpPr>
          <p:cNvPr id="45059" name="Text Box 66"/>
          <p:cNvSpPr txBox="1">
            <a:spLocks noChangeArrowheads="1"/>
          </p:cNvSpPr>
          <p:nvPr/>
        </p:nvSpPr>
        <p:spPr bwMode="auto">
          <a:xfrm>
            <a:off x="3419475" y="620713"/>
            <a:ext cx="2749550" cy="366712"/>
          </a:xfrm>
          <a:prstGeom prst="rect">
            <a:avLst/>
          </a:prstGeom>
          <a:noFill/>
          <a:ln w="9525">
            <a:noFill/>
            <a:miter lim="800000"/>
            <a:headEnd/>
            <a:tailEnd/>
          </a:ln>
        </p:spPr>
        <p:txBody>
          <a:bodyPr wrap="none">
            <a:spAutoFit/>
          </a:bodyPr>
          <a:lstStyle/>
          <a:p>
            <a:r>
              <a:rPr lang="en-US" b="1"/>
              <a:t>Transactional Database</a:t>
            </a:r>
          </a:p>
        </p:txBody>
      </p:sp>
      <p:graphicFrame>
        <p:nvGraphicFramePr>
          <p:cNvPr id="57349" name="Group 5"/>
          <p:cNvGraphicFramePr>
            <a:graphicFrameLocks noGrp="1"/>
          </p:cNvGraphicFramePr>
          <p:nvPr/>
        </p:nvGraphicFramePr>
        <p:xfrm>
          <a:off x="179388" y="3284538"/>
          <a:ext cx="1871662" cy="2195830"/>
        </p:xfrm>
        <a:graphic>
          <a:graphicData uri="http://schemas.openxmlformats.org/drawingml/2006/table">
            <a:tbl>
              <a:tblPr/>
              <a:tblGrid>
                <a:gridCol w="903287">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tblGrid>
              <a:tr h="24447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Item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0066"/>
                          </a:solidFill>
                          <a:effectLst/>
                          <a:latin typeface="Century Gothic" pitchFamily="34" charset="0"/>
                        </a:rPr>
                        <a:t>Support count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5083" name="Oval 28"/>
          <p:cNvSpPr>
            <a:spLocks noChangeArrowheads="1"/>
          </p:cNvSpPr>
          <p:nvPr/>
        </p:nvSpPr>
        <p:spPr bwMode="auto">
          <a:xfrm>
            <a:off x="5673725" y="275907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084" name="Text Box 29"/>
          <p:cNvSpPr txBox="1">
            <a:spLocks noChangeArrowheads="1"/>
          </p:cNvSpPr>
          <p:nvPr/>
        </p:nvSpPr>
        <p:spPr bwMode="auto">
          <a:xfrm>
            <a:off x="6229350" y="2708275"/>
            <a:ext cx="539750" cy="366713"/>
          </a:xfrm>
          <a:prstGeom prst="rect">
            <a:avLst/>
          </a:prstGeom>
          <a:noFill/>
          <a:ln w="9525">
            <a:noFill/>
            <a:miter lim="800000"/>
            <a:headEnd/>
            <a:tailEnd/>
          </a:ln>
        </p:spPr>
        <p:txBody>
          <a:bodyPr wrap="none">
            <a:spAutoFit/>
          </a:bodyPr>
          <a:lstStyle/>
          <a:p>
            <a:r>
              <a:rPr lang="en-US"/>
              <a:t>null</a:t>
            </a:r>
          </a:p>
        </p:txBody>
      </p:sp>
      <p:graphicFrame>
        <p:nvGraphicFramePr>
          <p:cNvPr id="57377" name="Group 33"/>
          <p:cNvGraphicFramePr>
            <a:graphicFrameLocks noGrp="1"/>
          </p:cNvGraphicFramePr>
          <p:nvPr/>
        </p:nvGraphicFramePr>
        <p:xfrm>
          <a:off x="1619250" y="981075"/>
          <a:ext cx="6192838" cy="1342390"/>
        </p:xfrm>
        <a:graphic>
          <a:graphicData uri="http://schemas.openxmlformats.org/drawingml/2006/table">
            <a:tbl>
              <a:tblPr/>
              <a:tblGrid>
                <a:gridCol w="72072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865188">
                  <a:extLst>
                    <a:ext uri="{9D8B030D-6E8A-4147-A177-3AD203B41FA5}">
                      <a16:colId xmlns:a16="http://schemas.microsoft.com/office/drawing/2014/main" val="20002"/>
                    </a:ext>
                  </a:extLst>
                </a:gridCol>
                <a:gridCol w="1008062">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655763">
                  <a:extLst>
                    <a:ext uri="{9D8B030D-6E8A-4147-A177-3AD203B41FA5}">
                      <a16:colId xmlns:a16="http://schemas.microsoft.com/office/drawing/2014/main" val="20005"/>
                    </a:ext>
                  </a:extLst>
                </a:gridCol>
              </a:tblGrid>
              <a:tr h="2889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Items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3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T700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T600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T900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5122" name="Oval 70"/>
          <p:cNvSpPr>
            <a:spLocks noChangeArrowheads="1"/>
          </p:cNvSpPr>
          <p:nvPr/>
        </p:nvSpPr>
        <p:spPr bwMode="auto">
          <a:xfrm>
            <a:off x="4787900" y="3284538"/>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45123" name="AutoShape 71"/>
          <p:cNvCxnSpPr>
            <a:cxnSpLocks noChangeShapeType="1"/>
            <a:stCxn id="45083" idx="3"/>
            <a:endCxn id="45122" idx="7"/>
          </p:cNvCxnSpPr>
          <p:nvPr/>
        </p:nvCxnSpPr>
        <p:spPr bwMode="auto">
          <a:xfrm flipH="1">
            <a:off x="5218113" y="3005138"/>
            <a:ext cx="528637" cy="322262"/>
          </a:xfrm>
          <a:prstGeom prst="straightConnector1">
            <a:avLst/>
          </a:prstGeom>
          <a:noFill/>
          <a:ln w="9525">
            <a:solidFill>
              <a:schemeClr val="tx1"/>
            </a:solidFill>
            <a:round/>
            <a:headEnd/>
            <a:tailEnd type="triangle" w="med" len="med"/>
          </a:ln>
        </p:spPr>
      </p:cxnSp>
      <p:sp>
        <p:nvSpPr>
          <p:cNvPr id="45124" name="Oval 72"/>
          <p:cNvSpPr>
            <a:spLocks noChangeArrowheads="1"/>
          </p:cNvSpPr>
          <p:nvPr/>
        </p:nvSpPr>
        <p:spPr bwMode="auto">
          <a:xfrm>
            <a:off x="3995738" y="4005263"/>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125" name="Text Box 73"/>
          <p:cNvSpPr txBox="1">
            <a:spLocks noChangeArrowheads="1"/>
          </p:cNvSpPr>
          <p:nvPr/>
        </p:nvSpPr>
        <p:spPr bwMode="auto">
          <a:xfrm>
            <a:off x="3492500" y="3860800"/>
            <a:ext cx="565150" cy="366713"/>
          </a:xfrm>
          <a:prstGeom prst="rect">
            <a:avLst/>
          </a:prstGeom>
          <a:noFill/>
          <a:ln w="9525">
            <a:noFill/>
            <a:miter lim="800000"/>
            <a:headEnd/>
            <a:tailEnd/>
          </a:ln>
        </p:spPr>
        <p:txBody>
          <a:bodyPr wrap="none">
            <a:spAutoFit/>
          </a:bodyPr>
          <a:lstStyle/>
          <a:p>
            <a:r>
              <a:rPr lang="en-US"/>
              <a:t>I1:4</a:t>
            </a:r>
          </a:p>
        </p:txBody>
      </p:sp>
      <p:cxnSp>
        <p:nvCxnSpPr>
          <p:cNvPr id="45126" name="AutoShape 74"/>
          <p:cNvCxnSpPr>
            <a:cxnSpLocks noChangeShapeType="1"/>
            <a:stCxn id="45122" idx="3"/>
          </p:cNvCxnSpPr>
          <p:nvPr/>
        </p:nvCxnSpPr>
        <p:spPr bwMode="auto">
          <a:xfrm flipH="1">
            <a:off x="4356100" y="3530600"/>
            <a:ext cx="504825" cy="487363"/>
          </a:xfrm>
          <a:prstGeom prst="straightConnector1">
            <a:avLst/>
          </a:prstGeom>
          <a:noFill/>
          <a:ln w="9525">
            <a:solidFill>
              <a:schemeClr val="tx1"/>
            </a:solidFill>
            <a:round/>
            <a:headEnd/>
            <a:tailEnd type="triangle" w="med" len="med"/>
          </a:ln>
        </p:spPr>
      </p:cxnSp>
      <p:sp>
        <p:nvSpPr>
          <p:cNvPr id="45127" name="Oval 75"/>
          <p:cNvSpPr>
            <a:spLocks noChangeArrowheads="1"/>
          </p:cNvSpPr>
          <p:nvPr/>
        </p:nvSpPr>
        <p:spPr bwMode="auto">
          <a:xfrm>
            <a:off x="3276600" y="4725988"/>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128" name="Text Box 76"/>
          <p:cNvSpPr txBox="1">
            <a:spLocks noChangeArrowheads="1"/>
          </p:cNvSpPr>
          <p:nvPr/>
        </p:nvSpPr>
        <p:spPr bwMode="auto">
          <a:xfrm>
            <a:off x="2771775" y="4581525"/>
            <a:ext cx="565150" cy="366713"/>
          </a:xfrm>
          <a:prstGeom prst="rect">
            <a:avLst/>
          </a:prstGeom>
          <a:noFill/>
          <a:ln w="9525">
            <a:noFill/>
            <a:miter lim="800000"/>
            <a:headEnd/>
            <a:tailEnd/>
          </a:ln>
        </p:spPr>
        <p:txBody>
          <a:bodyPr wrap="none">
            <a:spAutoFit/>
          </a:bodyPr>
          <a:lstStyle/>
          <a:p>
            <a:r>
              <a:rPr lang="en-US"/>
              <a:t>I5:1</a:t>
            </a:r>
          </a:p>
        </p:txBody>
      </p:sp>
      <p:cxnSp>
        <p:nvCxnSpPr>
          <p:cNvPr id="45129" name="AutoShape 77"/>
          <p:cNvCxnSpPr>
            <a:cxnSpLocks noChangeShapeType="1"/>
            <a:stCxn id="45124" idx="3"/>
            <a:endCxn id="45127" idx="0"/>
          </p:cNvCxnSpPr>
          <p:nvPr/>
        </p:nvCxnSpPr>
        <p:spPr bwMode="auto">
          <a:xfrm flipH="1">
            <a:off x="3529013" y="4251325"/>
            <a:ext cx="539750" cy="474663"/>
          </a:xfrm>
          <a:prstGeom prst="straightConnector1">
            <a:avLst/>
          </a:prstGeom>
          <a:noFill/>
          <a:ln w="9525">
            <a:solidFill>
              <a:schemeClr val="tx1"/>
            </a:solidFill>
            <a:round/>
            <a:headEnd/>
            <a:tailEnd type="triangle" w="med" len="med"/>
          </a:ln>
        </p:spPr>
      </p:cxnSp>
      <p:sp>
        <p:nvSpPr>
          <p:cNvPr id="45130" name="Oval 78"/>
          <p:cNvSpPr>
            <a:spLocks noChangeArrowheads="1"/>
          </p:cNvSpPr>
          <p:nvPr/>
        </p:nvSpPr>
        <p:spPr bwMode="auto">
          <a:xfrm>
            <a:off x="6391275" y="400367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131" name="Text Box 79"/>
          <p:cNvSpPr txBox="1">
            <a:spLocks noChangeArrowheads="1"/>
          </p:cNvSpPr>
          <p:nvPr/>
        </p:nvSpPr>
        <p:spPr bwMode="auto">
          <a:xfrm>
            <a:off x="6815138" y="3800475"/>
            <a:ext cx="565150" cy="366713"/>
          </a:xfrm>
          <a:prstGeom prst="rect">
            <a:avLst/>
          </a:prstGeom>
          <a:noFill/>
          <a:ln w="9525">
            <a:noFill/>
            <a:miter lim="800000"/>
            <a:headEnd/>
            <a:tailEnd/>
          </a:ln>
        </p:spPr>
        <p:txBody>
          <a:bodyPr wrap="none">
            <a:spAutoFit/>
          </a:bodyPr>
          <a:lstStyle/>
          <a:p>
            <a:r>
              <a:rPr lang="en-US"/>
              <a:t>I4:1</a:t>
            </a:r>
          </a:p>
        </p:txBody>
      </p:sp>
      <p:cxnSp>
        <p:nvCxnSpPr>
          <p:cNvPr id="45132" name="AutoShape 80"/>
          <p:cNvCxnSpPr>
            <a:cxnSpLocks noChangeShapeType="1"/>
            <a:stCxn id="45122" idx="5"/>
            <a:endCxn id="45130" idx="1"/>
          </p:cNvCxnSpPr>
          <p:nvPr/>
        </p:nvCxnSpPr>
        <p:spPr bwMode="auto">
          <a:xfrm>
            <a:off x="5218113" y="3530600"/>
            <a:ext cx="1246187" cy="515938"/>
          </a:xfrm>
          <a:prstGeom prst="straightConnector1">
            <a:avLst/>
          </a:prstGeom>
          <a:noFill/>
          <a:ln w="9525">
            <a:solidFill>
              <a:schemeClr val="tx1"/>
            </a:solidFill>
            <a:round/>
            <a:headEnd/>
            <a:tailEnd type="triangle" w="med" len="med"/>
          </a:ln>
        </p:spPr>
      </p:cxnSp>
      <p:sp>
        <p:nvSpPr>
          <p:cNvPr id="45133" name="Oval 81"/>
          <p:cNvSpPr>
            <a:spLocks noChangeArrowheads="1"/>
          </p:cNvSpPr>
          <p:nvPr/>
        </p:nvSpPr>
        <p:spPr bwMode="auto">
          <a:xfrm>
            <a:off x="5013325" y="4279900"/>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134" name="Text Box 82"/>
          <p:cNvSpPr txBox="1">
            <a:spLocks noChangeArrowheads="1"/>
          </p:cNvSpPr>
          <p:nvPr/>
        </p:nvSpPr>
        <p:spPr bwMode="auto">
          <a:xfrm>
            <a:off x="5437188" y="4076700"/>
            <a:ext cx="565150" cy="366713"/>
          </a:xfrm>
          <a:prstGeom prst="rect">
            <a:avLst/>
          </a:prstGeom>
          <a:noFill/>
          <a:ln w="9525">
            <a:noFill/>
            <a:miter lim="800000"/>
            <a:headEnd/>
            <a:tailEnd/>
          </a:ln>
        </p:spPr>
        <p:txBody>
          <a:bodyPr wrap="none">
            <a:spAutoFit/>
          </a:bodyPr>
          <a:lstStyle/>
          <a:p>
            <a:r>
              <a:rPr lang="en-US"/>
              <a:t>I3:2</a:t>
            </a:r>
          </a:p>
        </p:txBody>
      </p:sp>
      <p:cxnSp>
        <p:nvCxnSpPr>
          <p:cNvPr id="45135" name="AutoShape 83"/>
          <p:cNvCxnSpPr>
            <a:cxnSpLocks noChangeShapeType="1"/>
            <a:stCxn id="45122" idx="4"/>
            <a:endCxn id="45133" idx="0"/>
          </p:cNvCxnSpPr>
          <p:nvPr/>
        </p:nvCxnSpPr>
        <p:spPr bwMode="auto">
          <a:xfrm>
            <a:off x="5040313" y="3573463"/>
            <a:ext cx="225425" cy="706437"/>
          </a:xfrm>
          <a:prstGeom prst="straightConnector1">
            <a:avLst/>
          </a:prstGeom>
          <a:noFill/>
          <a:ln w="9525">
            <a:solidFill>
              <a:schemeClr val="tx1"/>
            </a:solidFill>
            <a:round/>
            <a:headEnd/>
            <a:tailEnd type="triangle" w="med" len="med"/>
          </a:ln>
        </p:spPr>
      </p:cxnSp>
      <p:sp>
        <p:nvSpPr>
          <p:cNvPr id="45136" name="Text Box 84"/>
          <p:cNvSpPr txBox="1">
            <a:spLocks noChangeArrowheads="1"/>
          </p:cNvSpPr>
          <p:nvPr/>
        </p:nvSpPr>
        <p:spPr bwMode="auto">
          <a:xfrm>
            <a:off x="4295775" y="3141663"/>
            <a:ext cx="565150" cy="366712"/>
          </a:xfrm>
          <a:prstGeom prst="rect">
            <a:avLst/>
          </a:prstGeom>
          <a:noFill/>
          <a:ln w="9525">
            <a:noFill/>
            <a:miter lim="800000"/>
            <a:headEnd/>
            <a:tailEnd/>
          </a:ln>
        </p:spPr>
        <p:txBody>
          <a:bodyPr wrap="none">
            <a:spAutoFit/>
          </a:bodyPr>
          <a:lstStyle/>
          <a:p>
            <a:r>
              <a:rPr lang="en-US"/>
              <a:t>I2:7</a:t>
            </a:r>
          </a:p>
        </p:txBody>
      </p:sp>
      <p:sp>
        <p:nvSpPr>
          <p:cNvPr id="45137" name="Oval 85"/>
          <p:cNvSpPr>
            <a:spLocks noChangeArrowheads="1"/>
          </p:cNvSpPr>
          <p:nvPr/>
        </p:nvSpPr>
        <p:spPr bwMode="auto">
          <a:xfrm>
            <a:off x="4364038" y="4856163"/>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138" name="Text Box 86"/>
          <p:cNvSpPr txBox="1">
            <a:spLocks noChangeArrowheads="1"/>
          </p:cNvSpPr>
          <p:nvPr/>
        </p:nvSpPr>
        <p:spPr bwMode="auto">
          <a:xfrm>
            <a:off x="4799013" y="4921250"/>
            <a:ext cx="565150" cy="366713"/>
          </a:xfrm>
          <a:prstGeom prst="rect">
            <a:avLst/>
          </a:prstGeom>
          <a:noFill/>
          <a:ln w="9525">
            <a:noFill/>
            <a:miter lim="800000"/>
            <a:headEnd/>
            <a:tailEnd/>
          </a:ln>
        </p:spPr>
        <p:txBody>
          <a:bodyPr wrap="none">
            <a:spAutoFit/>
          </a:bodyPr>
          <a:lstStyle/>
          <a:p>
            <a:r>
              <a:rPr lang="en-US"/>
              <a:t>I4:1</a:t>
            </a:r>
          </a:p>
        </p:txBody>
      </p:sp>
      <p:cxnSp>
        <p:nvCxnSpPr>
          <p:cNvPr id="45139" name="AutoShape 87"/>
          <p:cNvCxnSpPr>
            <a:cxnSpLocks noChangeShapeType="1"/>
            <a:stCxn id="45124" idx="5"/>
            <a:endCxn id="45137" idx="0"/>
          </p:cNvCxnSpPr>
          <p:nvPr/>
        </p:nvCxnSpPr>
        <p:spPr bwMode="auto">
          <a:xfrm>
            <a:off x="4425950" y="4251325"/>
            <a:ext cx="190500" cy="604838"/>
          </a:xfrm>
          <a:prstGeom prst="straightConnector1">
            <a:avLst/>
          </a:prstGeom>
          <a:noFill/>
          <a:ln w="9525">
            <a:solidFill>
              <a:schemeClr val="tx1"/>
            </a:solidFill>
            <a:round/>
            <a:headEnd/>
            <a:tailEnd type="triangle" w="med" len="med"/>
          </a:ln>
        </p:spPr>
      </p:cxnSp>
      <p:sp>
        <p:nvSpPr>
          <p:cNvPr id="45140" name="Oval 88"/>
          <p:cNvSpPr>
            <a:spLocks noChangeArrowheads="1"/>
          </p:cNvSpPr>
          <p:nvPr/>
        </p:nvSpPr>
        <p:spPr bwMode="auto">
          <a:xfrm>
            <a:off x="7389813" y="32718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141" name="Text Box 89"/>
          <p:cNvSpPr txBox="1">
            <a:spLocks noChangeArrowheads="1"/>
          </p:cNvSpPr>
          <p:nvPr/>
        </p:nvSpPr>
        <p:spPr bwMode="auto">
          <a:xfrm>
            <a:off x="7813675" y="3068638"/>
            <a:ext cx="565150" cy="366712"/>
          </a:xfrm>
          <a:prstGeom prst="rect">
            <a:avLst/>
          </a:prstGeom>
          <a:noFill/>
          <a:ln w="9525">
            <a:noFill/>
            <a:miter lim="800000"/>
            <a:headEnd/>
            <a:tailEnd/>
          </a:ln>
        </p:spPr>
        <p:txBody>
          <a:bodyPr wrap="none">
            <a:spAutoFit/>
          </a:bodyPr>
          <a:lstStyle/>
          <a:p>
            <a:r>
              <a:rPr lang="en-US"/>
              <a:t>I1:2</a:t>
            </a:r>
          </a:p>
        </p:txBody>
      </p:sp>
      <p:sp>
        <p:nvSpPr>
          <p:cNvPr id="45142" name="Oval 90"/>
          <p:cNvSpPr>
            <a:spLocks noChangeArrowheads="1"/>
          </p:cNvSpPr>
          <p:nvPr/>
        </p:nvSpPr>
        <p:spPr bwMode="auto">
          <a:xfrm>
            <a:off x="7748588" y="4352925"/>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143" name="Text Box 91"/>
          <p:cNvSpPr txBox="1">
            <a:spLocks noChangeArrowheads="1"/>
          </p:cNvSpPr>
          <p:nvPr/>
        </p:nvSpPr>
        <p:spPr bwMode="auto">
          <a:xfrm>
            <a:off x="8172450" y="4149725"/>
            <a:ext cx="565150" cy="366713"/>
          </a:xfrm>
          <a:prstGeom prst="rect">
            <a:avLst/>
          </a:prstGeom>
          <a:noFill/>
          <a:ln w="9525">
            <a:noFill/>
            <a:miter lim="800000"/>
            <a:headEnd/>
            <a:tailEnd/>
          </a:ln>
        </p:spPr>
        <p:txBody>
          <a:bodyPr wrap="none">
            <a:spAutoFit/>
          </a:bodyPr>
          <a:lstStyle/>
          <a:p>
            <a:r>
              <a:rPr lang="en-US"/>
              <a:t>I3:2</a:t>
            </a:r>
          </a:p>
        </p:txBody>
      </p:sp>
      <p:cxnSp>
        <p:nvCxnSpPr>
          <p:cNvPr id="45144" name="AutoShape 92"/>
          <p:cNvCxnSpPr>
            <a:cxnSpLocks noChangeShapeType="1"/>
            <a:stCxn id="45083" idx="5"/>
            <a:endCxn id="45140" idx="1"/>
          </p:cNvCxnSpPr>
          <p:nvPr/>
        </p:nvCxnSpPr>
        <p:spPr bwMode="auto">
          <a:xfrm>
            <a:off x="6103938" y="3005138"/>
            <a:ext cx="1358900" cy="309562"/>
          </a:xfrm>
          <a:prstGeom prst="straightConnector1">
            <a:avLst/>
          </a:prstGeom>
          <a:noFill/>
          <a:ln w="9525">
            <a:solidFill>
              <a:schemeClr val="tx1"/>
            </a:solidFill>
            <a:round/>
            <a:headEnd/>
            <a:tailEnd type="triangle" w="med" len="med"/>
          </a:ln>
        </p:spPr>
      </p:cxnSp>
      <p:cxnSp>
        <p:nvCxnSpPr>
          <p:cNvPr id="45145" name="AutoShape 93"/>
          <p:cNvCxnSpPr>
            <a:cxnSpLocks noChangeShapeType="1"/>
            <a:stCxn id="45140" idx="5"/>
            <a:endCxn id="45142" idx="0"/>
          </p:cNvCxnSpPr>
          <p:nvPr/>
        </p:nvCxnSpPr>
        <p:spPr bwMode="auto">
          <a:xfrm>
            <a:off x="7820025" y="3517900"/>
            <a:ext cx="180975" cy="835025"/>
          </a:xfrm>
          <a:prstGeom prst="straightConnector1">
            <a:avLst/>
          </a:prstGeom>
          <a:noFill/>
          <a:ln w="9525">
            <a:solidFill>
              <a:schemeClr val="tx1"/>
            </a:solidFill>
            <a:round/>
            <a:headEnd/>
            <a:tailEnd type="triangle" w="med" len="med"/>
          </a:ln>
        </p:spPr>
      </p:cxnSp>
      <p:sp>
        <p:nvSpPr>
          <p:cNvPr id="45146" name="Oval 94"/>
          <p:cNvSpPr>
            <a:spLocks noChangeArrowheads="1"/>
          </p:cNvSpPr>
          <p:nvPr/>
        </p:nvSpPr>
        <p:spPr bwMode="auto">
          <a:xfrm>
            <a:off x="3500438" y="557688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147" name="Text Box 95"/>
          <p:cNvSpPr txBox="1">
            <a:spLocks noChangeArrowheads="1"/>
          </p:cNvSpPr>
          <p:nvPr/>
        </p:nvSpPr>
        <p:spPr bwMode="auto">
          <a:xfrm>
            <a:off x="3924300" y="5373688"/>
            <a:ext cx="565150" cy="366712"/>
          </a:xfrm>
          <a:prstGeom prst="rect">
            <a:avLst/>
          </a:prstGeom>
          <a:noFill/>
          <a:ln w="9525">
            <a:noFill/>
            <a:miter lim="800000"/>
            <a:headEnd/>
            <a:tailEnd/>
          </a:ln>
        </p:spPr>
        <p:txBody>
          <a:bodyPr wrap="none">
            <a:spAutoFit/>
          </a:bodyPr>
          <a:lstStyle/>
          <a:p>
            <a:r>
              <a:rPr lang="en-US"/>
              <a:t>I3:2</a:t>
            </a:r>
          </a:p>
        </p:txBody>
      </p:sp>
      <p:sp>
        <p:nvSpPr>
          <p:cNvPr id="45148" name="Oval 96"/>
          <p:cNvSpPr>
            <a:spLocks noChangeArrowheads="1"/>
          </p:cNvSpPr>
          <p:nvPr/>
        </p:nvSpPr>
        <p:spPr bwMode="auto">
          <a:xfrm>
            <a:off x="2708275" y="6369050"/>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149" name="Text Box 97"/>
          <p:cNvSpPr txBox="1">
            <a:spLocks noChangeArrowheads="1"/>
          </p:cNvSpPr>
          <p:nvPr/>
        </p:nvSpPr>
        <p:spPr bwMode="auto">
          <a:xfrm>
            <a:off x="3203575" y="6237288"/>
            <a:ext cx="565150" cy="366712"/>
          </a:xfrm>
          <a:prstGeom prst="rect">
            <a:avLst/>
          </a:prstGeom>
          <a:noFill/>
          <a:ln w="9525">
            <a:noFill/>
            <a:miter lim="800000"/>
            <a:headEnd/>
            <a:tailEnd/>
          </a:ln>
        </p:spPr>
        <p:txBody>
          <a:bodyPr wrap="none">
            <a:spAutoFit/>
          </a:bodyPr>
          <a:lstStyle/>
          <a:p>
            <a:r>
              <a:rPr lang="en-US"/>
              <a:t>I5:1</a:t>
            </a:r>
          </a:p>
        </p:txBody>
      </p:sp>
      <p:cxnSp>
        <p:nvCxnSpPr>
          <p:cNvPr id="45150" name="AutoShape 98"/>
          <p:cNvCxnSpPr>
            <a:cxnSpLocks noChangeShapeType="1"/>
            <a:stCxn id="45124" idx="4"/>
            <a:endCxn id="45146" idx="0"/>
          </p:cNvCxnSpPr>
          <p:nvPr/>
        </p:nvCxnSpPr>
        <p:spPr bwMode="auto">
          <a:xfrm flipH="1">
            <a:off x="3752850" y="4294188"/>
            <a:ext cx="495300" cy="1282700"/>
          </a:xfrm>
          <a:prstGeom prst="straightConnector1">
            <a:avLst/>
          </a:prstGeom>
          <a:noFill/>
          <a:ln w="9525">
            <a:solidFill>
              <a:schemeClr val="tx1"/>
            </a:solidFill>
            <a:round/>
            <a:headEnd/>
            <a:tailEnd type="triangle" w="med" len="med"/>
          </a:ln>
        </p:spPr>
      </p:cxnSp>
      <p:cxnSp>
        <p:nvCxnSpPr>
          <p:cNvPr id="45151" name="AutoShape 99"/>
          <p:cNvCxnSpPr>
            <a:cxnSpLocks noChangeShapeType="1"/>
            <a:stCxn id="45146" idx="3"/>
            <a:endCxn id="45148" idx="0"/>
          </p:cNvCxnSpPr>
          <p:nvPr/>
        </p:nvCxnSpPr>
        <p:spPr bwMode="auto">
          <a:xfrm flipH="1">
            <a:off x="2960688" y="5822950"/>
            <a:ext cx="612775" cy="546100"/>
          </a:xfrm>
          <a:prstGeom prst="straightConnector1">
            <a:avLst/>
          </a:prstGeom>
          <a:noFill/>
          <a:ln w="9525">
            <a:solidFill>
              <a:schemeClr val="tx1"/>
            </a:solidFill>
            <a:round/>
            <a:headEnd/>
            <a:tailEnd type="triangle" w="med" len="med"/>
          </a:ln>
        </p:spPr>
      </p:cxnSp>
      <p:sp>
        <p:nvSpPr>
          <p:cNvPr id="2" name="Content Placeholder 2"/>
          <p:cNvSpPr>
            <a:spLocks/>
          </p:cNvSpPr>
          <p:nvPr/>
        </p:nvSpPr>
        <p:spPr bwMode="auto">
          <a:xfrm>
            <a:off x="5362575" y="5084763"/>
            <a:ext cx="3781425" cy="1584325"/>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r>
              <a:rPr lang="en-US" sz="2000" b="1">
                <a:solidFill>
                  <a:srgbClr val="A50021"/>
                </a:solidFill>
                <a:latin typeface="Century Gothic" pitchFamily="34" charset="0"/>
              </a:rPr>
              <a:t>      When a branch of a transaction is added, the count for each node along a common prefix is incremented by 1</a:t>
            </a:r>
          </a:p>
        </p:txBody>
      </p:sp>
      <p:cxnSp>
        <p:nvCxnSpPr>
          <p:cNvPr id="40" name="Straight Connector 39"/>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sp>
        <p:nvSpPr>
          <p:cNvPr id="46082" name="Content Placeholder 2"/>
          <p:cNvSpPr>
            <a:spLocks/>
          </p:cNvSpPr>
          <p:nvPr/>
        </p:nvSpPr>
        <p:spPr bwMode="auto">
          <a:xfrm>
            <a:off x="323850" y="3367088"/>
            <a:ext cx="4319588" cy="10795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graphicFrame>
        <p:nvGraphicFramePr>
          <p:cNvPr id="58373" name="Group 5"/>
          <p:cNvGraphicFramePr>
            <a:graphicFrameLocks noGrp="1"/>
          </p:cNvGraphicFramePr>
          <p:nvPr/>
        </p:nvGraphicFramePr>
        <p:xfrm>
          <a:off x="179388" y="1277938"/>
          <a:ext cx="1871662" cy="2195830"/>
        </p:xfrm>
        <a:graphic>
          <a:graphicData uri="http://schemas.openxmlformats.org/drawingml/2006/table">
            <a:tbl>
              <a:tblPr/>
              <a:tblGrid>
                <a:gridCol w="903287">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tblGrid>
              <a:tr h="24447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Item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0066"/>
                          </a:solidFill>
                          <a:effectLst/>
                          <a:latin typeface="Century Gothic" pitchFamily="34" charset="0"/>
                        </a:rPr>
                        <a:t>Support count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6106" name="Oval 28"/>
          <p:cNvSpPr>
            <a:spLocks noChangeArrowheads="1"/>
          </p:cNvSpPr>
          <p:nvPr/>
        </p:nvSpPr>
        <p:spPr bwMode="auto">
          <a:xfrm>
            <a:off x="5673725" y="75247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07" name="Text Box 29"/>
          <p:cNvSpPr txBox="1">
            <a:spLocks noChangeArrowheads="1"/>
          </p:cNvSpPr>
          <p:nvPr/>
        </p:nvSpPr>
        <p:spPr bwMode="auto">
          <a:xfrm>
            <a:off x="6229350" y="701675"/>
            <a:ext cx="539750" cy="366713"/>
          </a:xfrm>
          <a:prstGeom prst="rect">
            <a:avLst/>
          </a:prstGeom>
          <a:noFill/>
          <a:ln w="9525">
            <a:noFill/>
            <a:miter lim="800000"/>
            <a:headEnd/>
            <a:tailEnd/>
          </a:ln>
        </p:spPr>
        <p:txBody>
          <a:bodyPr wrap="none">
            <a:spAutoFit/>
          </a:bodyPr>
          <a:lstStyle/>
          <a:p>
            <a:r>
              <a:rPr lang="en-US"/>
              <a:t>null</a:t>
            </a:r>
          </a:p>
        </p:txBody>
      </p:sp>
      <p:sp>
        <p:nvSpPr>
          <p:cNvPr id="46108" name="Oval 67"/>
          <p:cNvSpPr>
            <a:spLocks noChangeArrowheads="1"/>
          </p:cNvSpPr>
          <p:nvPr/>
        </p:nvSpPr>
        <p:spPr bwMode="auto">
          <a:xfrm>
            <a:off x="4787900" y="1277938"/>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46109" name="AutoShape 68"/>
          <p:cNvCxnSpPr>
            <a:cxnSpLocks noChangeShapeType="1"/>
            <a:stCxn id="46106" idx="3"/>
            <a:endCxn id="46108" idx="7"/>
          </p:cNvCxnSpPr>
          <p:nvPr/>
        </p:nvCxnSpPr>
        <p:spPr bwMode="auto">
          <a:xfrm flipH="1">
            <a:off x="5218113" y="998538"/>
            <a:ext cx="528637" cy="322262"/>
          </a:xfrm>
          <a:prstGeom prst="straightConnector1">
            <a:avLst/>
          </a:prstGeom>
          <a:noFill/>
          <a:ln w="9525">
            <a:solidFill>
              <a:schemeClr val="tx1"/>
            </a:solidFill>
            <a:round/>
            <a:headEnd/>
            <a:tailEnd type="triangle" w="med" len="med"/>
          </a:ln>
        </p:spPr>
      </p:cxnSp>
      <p:sp>
        <p:nvSpPr>
          <p:cNvPr id="46110" name="Oval 69"/>
          <p:cNvSpPr>
            <a:spLocks noChangeArrowheads="1"/>
          </p:cNvSpPr>
          <p:nvPr/>
        </p:nvSpPr>
        <p:spPr bwMode="auto">
          <a:xfrm>
            <a:off x="3995738" y="1998663"/>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11" name="Text Box 70"/>
          <p:cNvSpPr txBox="1">
            <a:spLocks noChangeArrowheads="1"/>
          </p:cNvSpPr>
          <p:nvPr/>
        </p:nvSpPr>
        <p:spPr bwMode="auto">
          <a:xfrm>
            <a:off x="3635375" y="1698625"/>
            <a:ext cx="565150" cy="366713"/>
          </a:xfrm>
          <a:prstGeom prst="rect">
            <a:avLst/>
          </a:prstGeom>
          <a:noFill/>
          <a:ln w="9525">
            <a:noFill/>
            <a:miter lim="800000"/>
            <a:headEnd/>
            <a:tailEnd/>
          </a:ln>
        </p:spPr>
        <p:txBody>
          <a:bodyPr wrap="none">
            <a:spAutoFit/>
          </a:bodyPr>
          <a:lstStyle/>
          <a:p>
            <a:r>
              <a:rPr lang="en-US"/>
              <a:t>I1:4</a:t>
            </a:r>
          </a:p>
        </p:txBody>
      </p:sp>
      <p:cxnSp>
        <p:nvCxnSpPr>
          <p:cNvPr id="46112" name="AutoShape 71"/>
          <p:cNvCxnSpPr>
            <a:cxnSpLocks noChangeShapeType="1"/>
            <a:stCxn id="46108" idx="3"/>
          </p:cNvCxnSpPr>
          <p:nvPr/>
        </p:nvCxnSpPr>
        <p:spPr bwMode="auto">
          <a:xfrm flipH="1">
            <a:off x="4356100" y="1524000"/>
            <a:ext cx="504825" cy="487363"/>
          </a:xfrm>
          <a:prstGeom prst="straightConnector1">
            <a:avLst/>
          </a:prstGeom>
          <a:noFill/>
          <a:ln w="9525">
            <a:solidFill>
              <a:schemeClr val="tx1"/>
            </a:solidFill>
            <a:round/>
            <a:headEnd/>
            <a:tailEnd type="triangle" w="med" len="med"/>
          </a:ln>
        </p:spPr>
      </p:cxnSp>
      <p:sp>
        <p:nvSpPr>
          <p:cNvPr id="46113" name="Oval 72"/>
          <p:cNvSpPr>
            <a:spLocks noChangeArrowheads="1"/>
          </p:cNvSpPr>
          <p:nvPr/>
        </p:nvSpPr>
        <p:spPr bwMode="auto">
          <a:xfrm>
            <a:off x="3276600" y="2719388"/>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14" name="Text Box 73"/>
          <p:cNvSpPr txBox="1">
            <a:spLocks noChangeArrowheads="1"/>
          </p:cNvSpPr>
          <p:nvPr/>
        </p:nvSpPr>
        <p:spPr bwMode="auto">
          <a:xfrm>
            <a:off x="2843213" y="2501900"/>
            <a:ext cx="565150" cy="366713"/>
          </a:xfrm>
          <a:prstGeom prst="rect">
            <a:avLst/>
          </a:prstGeom>
          <a:noFill/>
          <a:ln w="9525">
            <a:noFill/>
            <a:miter lim="800000"/>
            <a:headEnd/>
            <a:tailEnd/>
          </a:ln>
        </p:spPr>
        <p:txBody>
          <a:bodyPr wrap="none">
            <a:spAutoFit/>
          </a:bodyPr>
          <a:lstStyle/>
          <a:p>
            <a:r>
              <a:rPr lang="en-US"/>
              <a:t>I5:1</a:t>
            </a:r>
          </a:p>
        </p:txBody>
      </p:sp>
      <p:cxnSp>
        <p:nvCxnSpPr>
          <p:cNvPr id="46115" name="AutoShape 74"/>
          <p:cNvCxnSpPr>
            <a:cxnSpLocks noChangeShapeType="1"/>
            <a:stCxn id="46110" idx="3"/>
            <a:endCxn id="46113" idx="0"/>
          </p:cNvCxnSpPr>
          <p:nvPr/>
        </p:nvCxnSpPr>
        <p:spPr bwMode="auto">
          <a:xfrm flipH="1">
            <a:off x="3529013" y="2244725"/>
            <a:ext cx="539750" cy="474663"/>
          </a:xfrm>
          <a:prstGeom prst="straightConnector1">
            <a:avLst/>
          </a:prstGeom>
          <a:noFill/>
          <a:ln w="9525">
            <a:solidFill>
              <a:schemeClr val="tx1"/>
            </a:solidFill>
            <a:round/>
            <a:headEnd/>
            <a:tailEnd type="triangle" w="med" len="med"/>
          </a:ln>
        </p:spPr>
      </p:cxnSp>
      <p:sp>
        <p:nvSpPr>
          <p:cNvPr id="46116" name="Oval 75"/>
          <p:cNvSpPr>
            <a:spLocks noChangeArrowheads="1"/>
          </p:cNvSpPr>
          <p:nvPr/>
        </p:nvSpPr>
        <p:spPr bwMode="auto">
          <a:xfrm>
            <a:off x="6391275" y="199707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17" name="Text Box 76"/>
          <p:cNvSpPr txBox="1">
            <a:spLocks noChangeArrowheads="1"/>
          </p:cNvSpPr>
          <p:nvPr/>
        </p:nvSpPr>
        <p:spPr bwMode="auto">
          <a:xfrm>
            <a:off x="6815138" y="1793875"/>
            <a:ext cx="565150" cy="366713"/>
          </a:xfrm>
          <a:prstGeom prst="rect">
            <a:avLst/>
          </a:prstGeom>
          <a:noFill/>
          <a:ln w="9525">
            <a:noFill/>
            <a:miter lim="800000"/>
            <a:headEnd/>
            <a:tailEnd/>
          </a:ln>
        </p:spPr>
        <p:txBody>
          <a:bodyPr wrap="none">
            <a:spAutoFit/>
          </a:bodyPr>
          <a:lstStyle/>
          <a:p>
            <a:r>
              <a:rPr lang="en-US"/>
              <a:t>I4:1</a:t>
            </a:r>
          </a:p>
        </p:txBody>
      </p:sp>
      <p:cxnSp>
        <p:nvCxnSpPr>
          <p:cNvPr id="46118" name="AutoShape 77"/>
          <p:cNvCxnSpPr>
            <a:cxnSpLocks noChangeShapeType="1"/>
            <a:stCxn id="46108" idx="5"/>
            <a:endCxn id="46116" idx="1"/>
          </p:cNvCxnSpPr>
          <p:nvPr/>
        </p:nvCxnSpPr>
        <p:spPr bwMode="auto">
          <a:xfrm>
            <a:off x="5218113" y="1524000"/>
            <a:ext cx="1246187" cy="515938"/>
          </a:xfrm>
          <a:prstGeom prst="straightConnector1">
            <a:avLst/>
          </a:prstGeom>
          <a:noFill/>
          <a:ln w="9525">
            <a:solidFill>
              <a:schemeClr val="tx1"/>
            </a:solidFill>
            <a:round/>
            <a:headEnd/>
            <a:tailEnd type="triangle" w="med" len="med"/>
          </a:ln>
        </p:spPr>
      </p:cxnSp>
      <p:sp>
        <p:nvSpPr>
          <p:cNvPr id="46119" name="Oval 78"/>
          <p:cNvSpPr>
            <a:spLocks noChangeArrowheads="1"/>
          </p:cNvSpPr>
          <p:nvPr/>
        </p:nvSpPr>
        <p:spPr bwMode="auto">
          <a:xfrm>
            <a:off x="5013325" y="2273300"/>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20" name="Text Box 79"/>
          <p:cNvSpPr txBox="1">
            <a:spLocks noChangeArrowheads="1"/>
          </p:cNvSpPr>
          <p:nvPr/>
        </p:nvSpPr>
        <p:spPr bwMode="auto">
          <a:xfrm>
            <a:off x="5437188" y="2070100"/>
            <a:ext cx="565150" cy="366713"/>
          </a:xfrm>
          <a:prstGeom prst="rect">
            <a:avLst/>
          </a:prstGeom>
          <a:noFill/>
          <a:ln w="9525">
            <a:noFill/>
            <a:miter lim="800000"/>
            <a:headEnd/>
            <a:tailEnd/>
          </a:ln>
        </p:spPr>
        <p:txBody>
          <a:bodyPr wrap="none">
            <a:spAutoFit/>
          </a:bodyPr>
          <a:lstStyle/>
          <a:p>
            <a:r>
              <a:rPr lang="en-US"/>
              <a:t>I3:2</a:t>
            </a:r>
          </a:p>
        </p:txBody>
      </p:sp>
      <p:cxnSp>
        <p:nvCxnSpPr>
          <p:cNvPr id="46121" name="AutoShape 80"/>
          <p:cNvCxnSpPr>
            <a:cxnSpLocks noChangeShapeType="1"/>
            <a:stCxn id="46108" idx="4"/>
            <a:endCxn id="46119" idx="0"/>
          </p:cNvCxnSpPr>
          <p:nvPr/>
        </p:nvCxnSpPr>
        <p:spPr bwMode="auto">
          <a:xfrm>
            <a:off x="5040313" y="1566863"/>
            <a:ext cx="225425" cy="706437"/>
          </a:xfrm>
          <a:prstGeom prst="straightConnector1">
            <a:avLst/>
          </a:prstGeom>
          <a:noFill/>
          <a:ln w="9525">
            <a:solidFill>
              <a:schemeClr val="tx1"/>
            </a:solidFill>
            <a:round/>
            <a:headEnd/>
            <a:tailEnd type="triangle" w="med" len="med"/>
          </a:ln>
        </p:spPr>
      </p:cxnSp>
      <p:sp>
        <p:nvSpPr>
          <p:cNvPr id="46122" name="Text Box 81"/>
          <p:cNvSpPr txBox="1">
            <a:spLocks noChangeArrowheads="1"/>
          </p:cNvSpPr>
          <p:nvPr/>
        </p:nvSpPr>
        <p:spPr bwMode="auto">
          <a:xfrm>
            <a:off x="4140200" y="979488"/>
            <a:ext cx="565150" cy="366712"/>
          </a:xfrm>
          <a:prstGeom prst="rect">
            <a:avLst/>
          </a:prstGeom>
          <a:noFill/>
          <a:ln w="9525">
            <a:noFill/>
            <a:miter lim="800000"/>
            <a:headEnd/>
            <a:tailEnd/>
          </a:ln>
        </p:spPr>
        <p:txBody>
          <a:bodyPr wrap="none">
            <a:spAutoFit/>
          </a:bodyPr>
          <a:lstStyle/>
          <a:p>
            <a:r>
              <a:rPr lang="en-US"/>
              <a:t>I2:7</a:t>
            </a:r>
          </a:p>
        </p:txBody>
      </p:sp>
      <p:sp>
        <p:nvSpPr>
          <p:cNvPr id="46123" name="Oval 82"/>
          <p:cNvSpPr>
            <a:spLocks noChangeArrowheads="1"/>
          </p:cNvSpPr>
          <p:nvPr/>
        </p:nvSpPr>
        <p:spPr bwMode="auto">
          <a:xfrm>
            <a:off x="4364038" y="2849563"/>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24" name="Text Box 83"/>
          <p:cNvSpPr txBox="1">
            <a:spLocks noChangeArrowheads="1"/>
          </p:cNvSpPr>
          <p:nvPr/>
        </p:nvSpPr>
        <p:spPr bwMode="auto">
          <a:xfrm>
            <a:off x="4799013" y="2914650"/>
            <a:ext cx="565150" cy="366713"/>
          </a:xfrm>
          <a:prstGeom prst="rect">
            <a:avLst/>
          </a:prstGeom>
          <a:noFill/>
          <a:ln w="9525">
            <a:noFill/>
            <a:miter lim="800000"/>
            <a:headEnd/>
            <a:tailEnd/>
          </a:ln>
        </p:spPr>
        <p:txBody>
          <a:bodyPr wrap="none">
            <a:spAutoFit/>
          </a:bodyPr>
          <a:lstStyle/>
          <a:p>
            <a:r>
              <a:rPr lang="en-US"/>
              <a:t>I4:1</a:t>
            </a:r>
          </a:p>
        </p:txBody>
      </p:sp>
      <p:cxnSp>
        <p:nvCxnSpPr>
          <p:cNvPr id="46125" name="AutoShape 84"/>
          <p:cNvCxnSpPr>
            <a:cxnSpLocks noChangeShapeType="1"/>
            <a:stCxn id="46110" idx="5"/>
            <a:endCxn id="46123" idx="0"/>
          </p:cNvCxnSpPr>
          <p:nvPr/>
        </p:nvCxnSpPr>
        <p:spPr bwMode="auto">
          <a:xfrm>
            <a:off x="4425950" y="2244725"/>
            <a:ext cx="190500" cy="604838"/>
          </a:xfrm>
          <a:prstGeom prst="straightConnector1">
            <a:avLst/>
          </a:prstGeom>
          <a:noFill/>
          <a:ln w="9525">
            <a:solidFill>
              <a:schemeClr val="tx1"/>
            </a:solidFill>
            <a:round/>
            <a:headEnd/>
            <a:tailEnd type="triangle" w="med" len="med"/>
          </a:ln>
        </p:spPr>
      </p:cxnSp>
      <p:sp>
        <p:nvSpPr>
          <p:cNvPr id="46126" name="Oval 85"/>
          <p:cNvSpPr>
            <a:spLocks noChangeArrowheads="1"/>
          </p:cNvSpPr>
          <p:nvPr/>
        </p:nvSpPr>
        <p:spPr bwMode="auto">
          <a:xfrm>
            <a:off x="7389813" y="12652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27" name="Text Box 86"/>
          <p:cNvSpPr txBox="1">
            <a:spLocks noChangeArrowheads="1"/>
          </p:cNvSpPr>
          <p:nvPr/>
        </p:nvSpPr>
        <p:spPr bwMode="auto">
          <a:xfrm>
            <a:off x="7813675" y="1062038"/>
            <a:ext cx="565150" cy="366712"/>
          </a:xfrm>
          <a:prstGeom prst="rect">
            <a:avLst/>
          </a:prstGeom>
          <a:noFill/>
          <a:ln w="9525">
            <a:noFill/>
            <a:miter lim="800000"/>
            <a:headEnd/>
            <a:tailEnd/>
          </a:ln>
        </p:spPr>
        <p:txBody>
          <a:bodyPr wrap="none">
            <a:spAutoFit/>
          </a:bodyPr>
          <a:lstStyle/>
          <a:p>
            <a:r>
              <a:rPr lang="en-US"/>
              <a:t>I1:2</a:t>
            </a:r>
          </a:p>
        </p:txBody>
      </p:sp>
      <p:sp>
        <p:nvSpPr>
          <p:cNvPr id="46128" name="Oval 87"/>
          <p:cNvSpPr>
            <a:spLocks noChangeArrowheads="1"/>
          </p:cNvSpPr>
          <p:nvPr/>
        </p:nvSpPr>
        <p:spPr bwMode="auto">
          <a:xfrm>
            <a:off x="7748588" y="2346325"/>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29" name="Text Box 88"/>
          <p:cNvSpPr txBox="1">
            <a:spLocks noChangeArrowheads="1"/>
          </p:cNvSpPr>
          <p:nvPr/>
        </p:nvSpPr>
        <p:spPr bwMode="auto">
          <a:xfrm>
            <a:off x="8172450" y="2143125"/>
            <a:ext cx="565150" cy="366713"/>
          </a:xfrm>
          <a:prstGeom prst="rect">
            <a:avLst/>
          </a:prstGeom>
          <a:noFill/>
          <a:ln w="9525">
            <a:noFill/>
            <a:miter lim="800000"/>
            <a:headEnd/>
            <a:tailEnd/>
          </a:ln>
        </p:spPr>
        <p:txBody>
          <a:bodyPr wrap="none">
            <a:spAutoFit/>
          </a:bodyPr>
          <a:lstStyle/>
          <a:p>
            <a:r>
              <a:rPr lang="en-US"/>
              <a:t>I3:2</a:t>
            </a:r>
          </a:p>
        </p:txBody>
      </p:sp>
      <p:cxnSp>
        <p:nvCxnSpPr>
          <p:cNvPr id="46130" name="AutoShape 89"/>
          <p:cNvCxnSpPr>
            <a:cxnSpLocks noChangeShapeType="1"/>
            <a:stCxn id="46106" idx="5"/>
            <a:endCxn id="46126" idx="1"/>
          </p:cNvCxnSpPr>
          <p:nvPr/>
        </p:nvCxnSpPr>
        <p:spPr bwMode="auto">
          <a:xfrm>
            <a:off x="6103938" y="998538"/>
            <a:ext cx="1358900" cy="309562"/>
          </a:xfrm>
          <a:prstGeom prst="straightConnector1">
            <a:avLst/>
          </a:prstGeom>
          <a:noFill/>
          <a:ln w="9525">
            <a:solidFill>
              <a:schemeClr val="tx1"/>
            </a:solidFill>
            <a:round/>
            <a:headEnd/>
            <a:tailEnd type="triangle" w="med" len="med"/>
          </a:ln>
        </p:spPr>
      </p:cxnSp>
      <p:cxnSp>
        <p:nvCxnSpPr>
          <p:cNvPr id="46131" name="AutoShape 90"/>
          <p:cNvCxnSpPr>
            <a:cxnSpLocks noChangeShapeType="1"/>
            <a:stCxn id="46126" idx="5"/>
            <a:endCxn id="46128" idx="0"/>
          </p:cNvCxnSpPr>
          <p:nvPr/>
        </p:nvCxnSpPr>
        <p:spPr bwMode="auto">
          <a:xfrm>
            <a:off x="7820025" y="1511300"/>
            <a:ext cx="180975" cy="835025"/>
          </a:xfrm>
          <a:prstGeom prst="straightConnector1">
            <a:avLst/>
          </a:prstGeom>
          <a:noFill/>
          <a:ln w="9525">
            <a:solidFill>
              <a:schemeClr val="tx1"/>
            </a:solidFill>
            <a:round/>
            <a:headEnd/>
            <a:tailEnd type="triangle" w="med" len="med"/>
          </a:ln>
        </p:spPr>
      </p:cxnSp>
      <p:sp>
        <p:nvSpPr>
          <p:cNvPr id="46132" name="Oval 91"/>
          <p:cNvSpPr>
            <a:spLocks noChangeArrowheads="1"/>
          </p:cNvSpPr>
          <p:nvPr/>
        </p:nvSpPr>
        <p:spPr bwMode="auto">
          <a:xfrm>
            <a:off x="3500438" y="357028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33" name="Text Box 92"/>
          <p:cNvSpPr txBox="1">
            <a:spLocks noChangeArrowheads="1"/>
          </p:cNvSpPr>
          <p:nvPr/>
        </p:nvSpPr>
        <p:spPr bwMode="auto">
          <a:xfrm>
            <a:off x="3924300" y="3367088"/>
            <a:ext cx="565150" cy="366712"/>
          </a:xfrm>
          <a:prstGeom prst="rect">
            <a:avLst/>
          </a:prstGeom>
          <a:noFill/>
          <a:ln w="9525">
            <a:noFill/>
            <a:miter lim="800000"/>
            <a:headEnd/>
            <a:tailEnd/>
          </a:ln>
        </p:spPr>
        <p:txBody>
          <a:bodyPr wrap="none">
            <a:spAutoFit/>
          </a:bodyPr>
          <a:lstStyle/>
          <a:p>
            <a:r>
              <a:rPr lang="en-US"/>
              <a:t>I3:2</a:t>
            </a:r>
          </a:p>
        </p:txBody>
      </p:sp>
      <p:sp>
        <p:nvSpPr>
          <p:cNvPr id="46134" name="Oval 93"/>
          <p:cNvSpPr>
            <a:spLocks noChangeArrowheads="1"/>
          </p:cNvSpPr>
          <p:nvPr/>
        </p:nvSpPr>
        <p:spPr bwMode="auto">
          <a:xfrm>
            <a:off x="2708275" y="4362450"/>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135" name="Text Box 94"/>
          <p:cNvSpPr txBox="1">
            <a:spLocks noChangeArrowheads="1"/>
          </p:cNvSpPr>
          <p:nvPr/>
        </p:nvSpPr>
        <p:spPr bwMode="auto">
          <a:xfrm>
            <a:off x="3203575" y="4230688"/>
            <a:ext cx="565150" cy="366712"/>
          </a:xfrm>
          <a:prstGeom prst="rect">
            <a:avLst/>
          </a:prstGeom>
          <a:noFill/>
          <a:ln w="9525">
            <a:noFill/>
            <a:miter lim="800000"/>
            <a:headEnd/>
            <a:tailEnd/>
          </a:ln>
        </p:spPr>
        <p:txBody>
          <a:bodyPr wrap="none">
            <a:spAutoFit/>
          </a:bodyPr>
          <a:lstStyle/>
          <a:p>
            <a:r>
              <a:rPr lang="en-US"/>
              <a:t>I5:1</a:t>
            </a:r>
          </a:p>
        </p:txBody>
      </p:sp>
      <p:cxnSp>
        <p:nvCxnSpPr>
          <p:cNvPr id="46136" name="AutoShape 95"/>
          <p:cNvCxnSpPr>
            <a:cxnSpLocks noChangeShapeType="1"/>
            <a:stCxn id="46110" idx="4"/>
            <a:endCxn id="46132" idx="0"/>
          </p:cNvCxnSpPr>
          <p:nvPr/>
        </p:nvCxnSpPr>
        <p:spPr bwMode="auto">
          <a:xfrm flipH="1">
            <a:off x="3752850" y="2287588"/>
            <a:ext cx="495300" cy="1282700"/>
          </a:xfrm>
          <a:prstGeom prst="straightConnector1">
            <a:avLst/>
          </a:prstGeom>
          <a:noFill/>
          <a:ln w="9525">
            <a:solidFill>
              <a:schemeClr val="tx1"/>
            </a:solidFill>
            <a:round/>
            <a:headEnd/>
            <a:tailEnd type="triangle" w="med" len="med"/>
          </a:ln>
        </p:spPr>
      </p:cxnSp>
      <p:cxnSp>
        <p:nvCxnSpPr>
          <p:cNvPr id="46137" name="AutoShape 96"/>
          <p:cNvCxnSpPr>
            <a:cxnSpLocks noChangeShapeType="1"/>
            <a:stCxn id="46132" idx="3"/>
            <a:endCxn id="46134" idx="0"/>
          </p:cNvCxnSpPr>
          <p:nvPr/>
        </p:nvCxnSpPr>
        <p:spPr bwMode="auto">
          <a:xfrm flipH="1">
            <a:off x="2960688" y="3816350"/>
            <a:ext cx="612775" cy="546100"/>
          </a:xfrm>
          <a:prstGeom prst="straightConnector1">
            <a:avLst/>
          </a:prstGeom>
          <a:noFill/>
          <a:ln w="9525">
            <a:solidFill>
              <a:schemeClr val="tx1"/>
            </a:solidFill>
            <a:round/>
            <a:headEnd/>
            <a:tailEnd type="triangle" w="med" len="med"/>
          </a:ln>
        </p:spPr>
      </p:cxnSp>
      <p:cxnSp>
        <p:nvCxnSpPr>
          <p:cNvPr id="58466" name="AutoShape 98"/>
          <p:cNvCxnSpPr>
            <a:cxnSpLocks noChangeShapeType="1"/>
            <a:endCxn id="46113" idx="4"/>
          </p:cNvCxnSpPr>
          <p:nvPr/>
        </p:nvCxnSpPr>
        <p:spPr bwMode="auto">
          <a:xfrm rot="5400000" flipH="1" flipV="1">
            <a:off x="2551907" y="2507456"/>
            <a:ext cx="476250" cy="1477963"/>
          </a:xfrm>
          <a:prstGeom prst="curvedConnector3">
            <a:avLst>
              <a:gd name="adj1" fmla="val 52000"/>
            </a:avLst>
          </a:prstGeom>
          <a:noFill/>
          <a:ln w="31750">
            <a:solidFill>
              <a:srgbClr val="009900"/>
            </a:solidFill>
            <a:prstDash val="dash"/>
            <a:round/>
            <a:headEnd/>
            <a:tailEnd type="triangle" w="med" len="med"/>
          </a:ln>
        </p:spPr>
      </p:cxnSp>
      <p:cxnSp>
        <p:nvCxnSpPr>
          <p:cNvPr id="58467" name="AutoShape 99"/>
          <p:cNvCxnSpPr>
            <a:cxnSpLocks noChangeShapeType="1"/>
            <a:stCxn id="46113" idx="4"/>
            <a:endCxn id="46134" idx="1"/>
          </p:cNvCxnSpPr>
          <p:nvPr/>
        </p:nvCxnSpPr>
        <p:spPr bwMode="auto">
          <a:xfrm rot="5400000">
            <a:off x="2456657" y="3332956"/>
            <a:ext cx="1397000" cy="747713"/>
          </a:xfrm>
          <a:prstGeom prst="curvedConnector3">
            <a:avLst>
              <a:gd name="adj1" fmla="val 48407"/>
            </a:avLst>
          </a:prstGeom>
          <a:noFill/>
          <a:ln w="31750">
            <a:solidFill>
              <a:srgbClr val="009900"/>
            </a:solidFill>
            <a:prstDash val="dash"/>
            <a:round/>
            <a:headEnd/>
            <a:tailEnd type="triangle" w="med" len="med"/>
          </a:ln>
        </p:spPr>
      </p:cxnSp>
      <p:cxnSp>
        <p:nvCxnSpPr>
          <p:cNvPr id="58468" name="AutoShape 100"/>
          <p:cNvCxnSpPr>
            <a:cxnSpLocks noChangeShapeType="1"/>
            <a:endCxn id="46123" idx="4"/>
          </p:cNvCxnSpPr>
          <p:nvPr/>
        </p:nvCxnSpPr>
        <p:spPr bwMode="auto">
          <a:xfrm>
            <a:off x="2051050" y="2968625"/>
            <a:ext cx="2565400" cy="169863"/>
          </a:xfrm>
          <a:prstGeom prst="curvedConnector4">
            <a:avLst>
              <a:gd name="adj1" fmla="val 45051"/>
              <a:gd name="adj2" fmla="val 234579"/>
            </a:avLst>
          </a:prstGeom>
          <a:noFill/>
          <a:ln w="31750">
            <a:solidFill>
              <a:srgbClr val="A50021"/>
            </a:solidFill>
            <a:prstDash val="dash"/>
            <a:round/>
            <a:headEnd/>
            <a:tailEnd type="triangle" w="med" len="med"/>
          </a:ln>
        </p:spPr>
      </p:cxnSp>
      <p:cxnSp>
        <p:nvCxnSpPr>
          <p:cNvPr id="58469" name="AutoShape 101"/>
          <p:cNvCxnSpPr>
            <a:cxnSpLocks noChangeShapeType="1"/>
            <a:stCxn id="46123" idx="4"/>
            <a:endCxn id="46116" idx="4"/>
          </p:cNvCxnSpPr>
          <p:nvPr/>
        </p:nvCxnSpPr>
        <p:spPr bwMode="auto">
          <a:xfrm rot="5400000" flipH="1" flipV="1">
            <a:off x="5203825" y="1698625"/>
            <a:ext cx="852488" cy="2027238"/>
          </a:xfrm>
          <a:prstGeom prst="curvedConnector3">
            <a:avLst>
              <a:gd name="adj1" fmla="val -26815"/>
            </a:avLst>
          </a:prstGeom>
          <a:noFill/>
          <a:ln w="34925">
            <a:solidFill>
              <a:srgbClr val="A50021"/>
            </a:solidFill>
            <a:prstDash val="dash"/>
            <a:round/>
            <a:headEnd/>
            <a:tailEnd type="triangle" w="med" len="med"/>
          </a:ln>
        </p:spPr>
      </p:cxnSp>
      <p:cxnSp>
        <p:nvCxnSpPr>
          <p:cNvPr id="58471" name="AutoShape 103"/>
          <p:cNvCxnSpPr>
            <a:cxnSpLocks noChangeShapeType="1"/>
            <a:endCxn id="46132" idx="0"/>
          </p:cNvCxnSpPr>
          <p:nvPr/>
        </p:nvCxnSpPr>
        <p:spPr bwMode="auto">
          <a:xfrm>
            <a:off x="2051050" y="2633663"/>
            <a:ext cx="1701800" cy="936625"/>
          </a:xfrm>
          <a:prstGeom prst="curvedConnector2">
            <a:avLst/>
          </a:prstGeom>
          <a:noFill/>
          <a:ln w="31750">
            <a:solidFill>
              <a:srgbClr val="FF0000"/>
            </a:solidFill>
            <a:prstDash val="dash"/>
            <a:round/>
            <a:headEnd/>
            <a:tailEnd type="triangle" w="med" len="med"/>
          </a:ln>
        </p:spPr>
      </p:cxnSp>
      <p:cxnSp>
        <p:nvCxnSpPr>
          <p:cNvPr id="58472" name="AutoShape 104"/>
          <p:cNvCxnSpPr>
            <a:cxnSpLocks noChangeShapeType="1"/>
            <a:stCxn id="46119" idx="5"/>
            <a:endCxn id="46128" idx="3"/>
          </p:cNvCxnSpPr>
          <p:nvPr/>
        </p:nvCxnSpPr>
        <p:spPr bwMode="auto">
          <a:xfrm rot="16200000" flipH="1">
            <a:off x="6596063" y="1366838"/>
            <a:ext cx="73025" cy="2378075"/>
          </a:xfrm>
          <a:prstGeom prst="curvedConnector3">
            <a:avLst>
              <a:gd name="adj1" fmla="val 471741"/>
            </a:avLst>
          </a:prstGeom>
          <a:noFill/>
          <a:ln w="31750">
            <a:solidFill>
              <a:srgbClr val="FF0000"/>
            </a:solidFill>
            <a:prstDash val="dash"/>
            <a:round/>
            <a:headEnd/>
            <a:tailEnd type="triangle" w="med" len="med"/>
          </a:ln>
        </p:spPr>
      </p:cxnSp>
      <p:cxnSp>
        <p:nvCxnSpPr>
          <p:cNvPr id="58473" name="AutoShape 105"/>
          <p:cNvCxnSpPr>
            <a:cxnSpLocks noChangeShapeType="1"/>
            <a:stCxn id="46132" idx="5"/>
            <a:endCxn id="46119" idx="5"/>
          </p:cNvCxnSpPr>
          <p:nvPr/>
        </p:nvCxnSpPr>
        <p:spPr bwMode="auto">
          <a:xfrm rot="5400000" flipH="1" flipV="1">
            <a:off x="4038600" y="2411413"/>
            <a:ext cx="1296987" cy="1512888"/>
          </a:xfrm>
          <a:prstGeom prst="curvedConnector3">
            <a:avLst>
              <a:gd name="adj1" fmla="val -20931"/>
            </a:avLst>
          </a:prstGeom>
          <a:noFill/>
          <a:ln w="31750">
            <a:solidFill>
              <a:srgbClr val="FF0000"/>
            </a:solidFill>
            <a:prstDash val="dash"/>
            <a:round/>
            <a:headEnd/>
            <a:tailEnd type="triangle" w="med" len="med"/>
          </a:ln>
        </p:spPr>
      </p:cxnSp>
      <p:cxnSp>
        <p:nvCxnSpPr>
          <p:cNvPr id="58476" name="AutoShape 108"/>
          <p:cNvCxnSpPr>
            <a:cxnSpLocks noChangeShapeType="1"/>
            <a:endCxn id="46110" idx="1"/>
          </p:cNvCxnSpPr>
          <p:nvPr/>
        </p:nvCxnSpPr>
        <p:spPr bwMode="auto">
          <a:xfrm flipV="1">
            <a:off x="2051050" y="2041525"/>
            <a:ext cx="2017713" cy="255588"/>
          </a:xfrm>
          <a:prstGeom prst="curvedConnector4">
            <a:avLst>
              <a:gd name="adj1" fmla="val 48153"/>
              <a:gd name="adj2" fmla="val 206213"/>
            </a:avLst>
          </a:prstGeom>
          <a:noFill/>
          <a:ln w="9525">
            <a:solidFill>
              <a:srgbClr val="660066"/>
            </a:solidFill>
            <a:prstDash val="dash"/>
            <a:round/>
            <a:headEnd/>
            <a:tailEnd type="triangle" w="med" len="med"/>
          </a:ln>
        </p:spPr>
      </p:cxnSp>
      <p:cxnSp>
        <p:nvCxnSpPr>
          <p:cNvPr id="58477" name="AutoShape 109"/>
          <p:cNvCxnSpPr>
            <a:cxnSpLocks noChangeShapeType="1"/>
            <a:stCxn id="46110" idx="6"/>
            <a:endCxn id="46126" idx="2"/>
          </p:cNvCxnSpPr>
          <p:nvPr/>
        </p:nvCxnSpPr>
        <p:spPr bwMode="auto">
          <a:xfrm flipV="1">
            <a:off x="4498975" y="1409700"/>
            <a:ext cx="2890838" cy="733425"/>
          </a:xfrm>
          <a:prstGeom prst="curvedConnector3">
            <a:avLst>
              <a:gd name="adj1" fmla="val 49972"/>
            </a:avLst>
          </a:prstGeom>
          <a:noFill/>
          <a:ln w="9525">
            <a:solidFill>
              <a:srgbClr val="660066"/>
            </a:solidFill>
            <a:prstDash val="dash"/>
            <a:round/>
            <a:headEnd/>
            <a:tailEnd type="triangle" w="med" len="med"/>
          </a:ln>
        </p:spPr>
      </p:cxnSp>
      <p:cxnSp>
        <p:nvCxnSpPr>
          <p:cNvPr id="58479" name="AutoShape 111"/>
          <p:cNvCxnSpPr>
            <a:cxnSpLocks noChangeShapeType="1"/>
          </p:cNvCxnSpPr>
          <p:nvPr/>
        </p:nvCxnSpPr>
        <p:spPr bwMode="auto">
          <a:xfrm flipV="1">
            <a:off x="2051050" y="1338263"/>
            <a:ext cx="2809875" cy="623887"/>
          </a:xfrm>
          <a:prstGeom prst="curvedConnector3">
            <a:avLst>
              <a:gd name="adj1" fmla="val 50000"/>
            </a:avLst>
          </a:prstGeom>
          <a:noFill/>
          <a:ln w="9525">
            <a:solidFill>
              <a:schemeClr val="tx1"/>
            </a:solidFill>
            <a:prstDash val="dash"/>
            <a:round/>
            <a:headEnd/>
            <a:tailEnd type="triangle" w="med" len="med"/>
          </a:ln>
        </p:spPr>
      </p:cxnSp>
      <p:sp>
        <p:nvSpPr>
          <p:cNvPr id="2" name="Content Placeholder 2"/>
          <p:cNvSpPr>
            <a:spLocks/>
          </p:cNvSpPr>
          <p:nvPr/>
        </p:nvSpPr>
        <p:spPr bwMode="auto">
          <a:xfrm>
            <a:off x="684213" y="5373688"/>
            <a:ext cx="7921625" cy="8636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r>
              <a:rPr lang="en-US" sz="2000" b="1" dirty="0">
                <a:solidFill>
                  <a:srgbClr val="660066"/>
                </a:solidFill>
                <a:latin typeface="Century Gothic" pitchFamily="34" charset="0"/>
              </a:rPr>
              <a:t>      The problem of mining frequent patterns in databases is transformed to that </a:t>
            </a:r>
            <a:r>
              <a:rPr lang="en-US" sz="2000" b="1" dirty="0">
                <a:solidFill>
                  <a:srgbClr val="FF0000"/>
                </a:solidFill>
                <a:latin typeface="Century Gothic" pitchFamily="34" charset="0"/>
              </a:rPr>
              <a:t>of mining the FP-tree</a:t>
            </a:r>
          </a:p>
        </p:txBody>
      </p:sp>
      <p:cxnSp>
        <p:nvCxnSpPr>
          <p:cNvPr id="48" name="Straight Connector 47"/>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479"/>
                                        </p:tgtEl>
                                        <p:attrNameLst>
                                          <p:attrName>style.visibility</p:attrName>
                                        </p:attrNameLst>
                                      </p:cBhvr>
                                      <p:to>
                                        <p:strVal val="visible"/>
                                      </p:to>
                                    </p:set>
                                    <p:animEffect transition="in" filter="blinds(horizontal)">
                                      <p:cBhvr>
                                        <p:cTn id="7" dur="500"/>
                                        <p:tgtEl>
                                          <p:spTgt spid="58479"/>
                                        </p:tgtEl>
                                      </p:cBhvr>
                                    </p:animEffect>
                                  </p:childTnLst>
                                </p:cTn>
                              </p:par>
                              <p:par>
                                <p:cTn id="8" presetID="3" presetClass="entr" presetSubtype="10" fill="hold" nodeType="withEffect">
                                  <p:stCondLst>
                                    <p:cond delay="0"/>
                                  </p:stCondLst>
                                  <p:childTnLst>
                                    <p:set>
                                      <p:cBhvr>
                                        <p:cTn id="9" dur="1" fill="hold">
                                          <p:stCondLst>
                                            <p:cond delay="0"/>
                                          </p:stCondLst>
                                        </p:cTn>
                                        <p:tgtEl>
                                          <p:spTgt spid="58476"/>
                                        </p:tgtEl>
                                        <p:attrNameLst>
                                          <p:attrName>style.visibility</p:attrName>
                                        </p:attrNameLst>
                                      </p:cBhvr>
                                      <p:to>
                                        <p:strVal val="visible"/>
                                      </p:to>
                                    </p:set>
                                    <p:animEffect transition="in" filter="blinds(horizontal)">
                                      <p:cBhvr>
                                        <p:cTn id="10" dur="500"/>
                                        <p:tgtEl>
                                          <p:spTgt spid="58476"/>
                                        </p:tgtEl>
                                      </p:cBhvr>
                                    </p:animEffect>
                                  </p:childTnLst>
                                </p:cTn>
                              </p:par>
                              <p:par>
                                <p:cTn id="11" presetID="3" presetClass="entr" presetSubtype="10" fill="hold" nodeType="withEffect">
                                  <p:stCondLst>
                                    <p:cond delay="0"/>
                                  </p:stCondLst>
                                  <p:childTnLst>
                                    <p:set>
                                      <p:cBhvr>
                                        <p:cTn id="12" dur="1" fill="hold">
                                          <p:stCondLst>
                                            <p:cond delay="0"/>
                                          </p:stCondLst>
                                        </p:cTn>
                                        <p:tgtEl>
                                          <p:spTgt spid="58477"/>
                                        </p:tgtEl>
                                        <p:attrNameLst>
                                          <p:attrName>style.visibility</p:attrName>
                                        </p:attrNameLst>
                                      </p:cBhvr>
                                      <p:to>
                                        <p:strVal val="visible"/>
                                      </p:to>
                                    </p:set>
                                    <p:animEffect transition="in" filter="blinds(horizontal)">
                                      <p:cBhvr>
                                        <p:cTn id="13" dur="500"/>
                                        <p:tgtEl>
                                          <p:spTgt spid="58477"/>
                                        </p:tgtEl>
                                      </p:cBhvr>
                                    </p:animEffect>
                                  </p:childTnLst>
                                </p:cTn>
                              </p:par>
                              <p:par>
                                <p:cTn id="14" presetID="3" presetClass="entr" presetSubtype="10" fill="hold" nodeType="withEffect">
                                  <p:stCondLst>
                                    <p:cond delay="0"/>
                                  </p:stCondLst>
                                  <p:childTnLst>
                                    <p:set>
                                      <p:cBhvr>
                                        <p:cTn id="15" dur="1" fill="hold">
                                          <p:stCondLst>
                                            <p:cond delay="0"/>
                                          </p:stCondLst>
                                        </p:cTn>
                                        <p:tgtEl>
                                          <p:spTgt spid="58469"/>
                                        </p:tgtEl>
                                        <p:attrNameLst>
                                          <p:attrName>style.visibility</p:attrName>
                                        </p:attrNameLst>
                                      </p:cBhvr>
                                      <p:to>
                                        <p:strVal val="visible"/>
                                      </p:to>
                                    </p:set>
                                    <p:animEffect transition="in" filter="blinds(horizontal)">
                                      <p:cBhvr>
                                        <p:cTn id="16" dur="500"/>
                                        <p:tgtEl>
                                          <p:spTgt spid="58469"/>
                                        </p:tgtEl>
                                      </p:cBhvr>
                                    </p:animEffect>
                                  </p:childTnLst>
                                </p:cTn>
                              </p:par>
                              <p:par>
                                <p:cTn id="17" presetID="3" presetClass="entr" presetSubtype="10" fill="hold" nodeType="withEffect">
                                  <p:stCondLst>
                                    <p:cond delay="0"/>
                                  </p:stCondLst>
                                  <p:childTnLst>
                                    <p:set>
                                      <p:cBhvr>
                                        <p:cTn id="18" dur="1" fill="hold">
                                          <p:stCondLst>
                                            <p:cond delay="0"/>
                                          </p:stCondLst>
                                        </p:cTn>
                                        <p:tgtEl>
                                          <p:spTgt spid="58472"/>
                                        </p:tgtEl>
                                        <p:attrNameLst>
                                          <p:attrName>style.visibility</p:attrName>
                                        </p:attrNameLst>
                                      </p:cBhvr>
                                      <p:to>
                                        <p:strVal val="visible"/>
                                      </p:to>
                                    </p:set>
                                    <p:animEffect transition="in" filter="blinds(horizontal)">
                                      <p:cBhvr>
                                        <p:cTn id="19" dur="500"/>
                                        <p:tgtEl>
                                          <p:spTgt spid="58472"/>
                                        </p:tgtEl>
                                      </p:cBhvr>
                                    </p:animEffect>
                                  </p:childTnLst>
                                </p:cTn>
                              </p:par>
                              <p:par>
                                <p:cTn id="20" presetID="3" presetClass="entr" presetSubtype="10" fill="hold" nodeType="withEffect">
                                  <p:stCondLst>
                                    <p:cond delay="0"/>
                                  </p:stCondLst>
                                  <p:childTnLst>
                                    <p:set>
                                      <p:cBhvr>
                                        <p:cTn id="21" dur="1" fill="hold">
                                          <p:stCondLst>
                                            <p:cond delay="0"/>
                                          </p:stCondLst>
                                        </p:cTn>
                                        <p:tgtEl>
                                          <p:spTgt spid="58473"/>
                                        </p:tgtEl>
                                        <p:attrNameLst>
                                          <p:attrName>style.visibility</p:attrName>
                                        </p:attrNameLst>
                                      </p:cBhvr>
                                      <p:to>
                                        <p:strVal val="visible"/>
                                      </p:to>
                                    </p:set>
                                    <p:animEffect transition="in" filter="blinds(horizontal)">
                                      <p:cBhvr>
                                        <p:cTn id="22" dur="500"/>
                                        <p:tgtEl>
                                          <p:spTgt spid="58473"/>
                                        </p:tgtEl>
                                      </p:cBhvr>
                                    </p:animEffect>
                                  </p:childTnLst>
                                </p:cTn>
                              </p:par>
                              <p:par>
                                <p:cTn id="23" presetID="3" presetClass="entr" presetSubtype="10" fill="hold" nodeType="withEffect">
                                  <p:stCondLst>
                                    <p:cond delay="0"/>
                                  </p:stCondLst>
                                  <p:childTnLst>
                                    <p:set>
                                      <p:cBhvr>
                                        <p:cTn id="24" dur="1" fill="hold">
                                          <p:stCondLst>
                                            <p:cond delay="0"/>
                                          </p:stCondLst>
                                        </p:cTn>
                                        <p:tgtEl>
                                          <p:spTgt spid="58468"/>
                                        </p:tgtEl>
                                        <p:attrNameLst>
                                          <p:attrName>style.visibility</p:attrName>
                                        </p:attrNameLst>
                                      </p:cBhvr>
                                      <p:to>
                                        <p:strVal val="visible"/>
                                      </p:to>
                                    </p:set>
                                    <p:animEffect transition="in" filter="blinds(horizontal)">
                                      <p:cBhvr>
                                        <p:cTn id="25" dur="500"/>
                                        <p:tgtEl>
                                          <p:spTgt spid="58468"/>
                                        </p:tgtEl>
                                      </p:cBhvr>
                                    </p:animEffect>
                                  </p:childTnLst>
                                </p:cTn>
                              </p:par>
                              <p:par>
                                <p:cTn id="26" presetID="3" presetClass="entr" presetSubtype="10" fill="hold" nodeType="withEffect">
                                  <p:stCondLst>
                                    <p:cond delay="0"/>
                                  </p:stCondLst>
                                  <p:childTnLst>
                                    <p:set>
                                      <p:cBhvr>
                                        <p:cTn id="27" dur="1" fill="hold">
                                          <p:stCondLst>
                                            <p:cond delay="0"/>
                                          </p:stCondLst>
                                        </p:cTn>
                                        <p:tgtEl>
                                          <p:spTgt spid="58467"/>
                                        </p:tgtEl>
                                        <p:attrNameLst>
                                          <p:attrName>style.visibility</p:attrName>
                                        </p:attrNameLst>
                                      </p:cBhvr>
                                      <p:to>
                                        <p:strVal val="visible"/>
                                      </p:to>
                                    </p:set>
                                    <p:animEffect transition="in" filter="blinds(horizontal)">
                                      <p:cBhvr>
                                        <p:cTn id="28" dur="500"/>
                                        <p:tgtEl>
                                          <p:spTgt spid="58467"/>
                                        </p:tgtEl>
                                      </p:cBhvr>
                                    </p:animEffect>
                                  </p:childTnLst>
                                </p:cTn>
                              </p:par>
                              <p:par>
                                <p:cTn id="29" presetID="3" presetClass="entr" presetSubtype="10" fill="hold" nodeType="withEffect">
                                  <p:stCondLst>
                                    <p:cond delay="0"/>
                                  </p:stCondLst>
                                  <p:childTnLst>
                                    <p:set>
                                      <p:cBhvr>
                                        <p:cTn id="30" dur="1" fill="hold">
                                          <p:stCondLst>
                                            <p:cond delay="0"/>
                                          </p:stCondLst>
                                        </p:cTn>
                                        <p:tgtEl>
                                          <p:spTgt spid="58466"/>
                                        </p:tgtEl>
                                        <p:attrNameLst>
                                          <p:attrName>style.visibility</p:attrName>
                                        </p:attrNameLst>
                                      </p:cBhvr>
                                      <p:to>
                                        <p:strVal val="visible"/>
                                      </p:to>
                                    </p:set>
                                    <p:animEffect transition="in" filter="blinds(horizontal)">
                                      <p:cBhvr>
                                        <p:cTn id="31" dur="500"/>
                                        <p:tgtEl>
                                          <p:spTgt spid="58466"/>
                                        </p:tgtEl>
                                      </p:cBhvr>
                                    </p:animEffect>
                                  </p:childTnLst>
                                </p:cTn>
                              </p:par>
                              <p:par>
                                <p:cTn id="32" presetID="3" presetClass="entr" presetSubtype="10" fill="hold" nodeType="withEffect">
                                  <p:stCondLst>
                                    <p:cond delay="0"/>
                                  </p:stCondLst>
                                  <p:childTnLst>
                                    <p:set>
                                      <p:cBhvr>
                                        <p:cTn id="33" dur="1" fill="hold">
                                          <p:stCondLst>
                                            <p:cond delay="0"/>
                                          </p:stCondLst>
                                        </p:cTn>
                                        <p:tgtEl>
                                          <p:spTgt spid="58471"/>
                                        </p:tgtEl>
                                        <p:attrNameLst>
                                          <p:attrName>style.visibility</p:attrName>
                                        </p:attrNameLst>
                                      </p:cBhvr>
                                      <p:to>
                                        <p:strVal val="visible"/>
                                      </p:to>
                                    </p:set>
                                    <p:animEffect transition="in" filter="blinds(horizontal)">
                                      <p:cBhvr>
                                        <p:cTn id="34" dur="500"/>
                                        <p:tgtEl>
                                          <p:spTgt spid="5847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12"/>
          </p:nvPr>
        </p:nvSpPr>
        <p:spPr>
          <a:noFill/>
        </p:spPr>
        <p:txBody>
          <a:bodyPr/>
          <a:lstStyle/>
          <a:p>
            <a:fld id="{2ABF1B7E-C6CD-4A1F-9B87-1430E8106DAC}" type="slidenum">
              <a:rPr lang="en-US" smtClean="0"/>
              <a:pPr/>
              <a:t>7</a:t>
            </a:fld>
            <a:endParaRPr lang="en-US"/>
          </a:p>
        </p:txBody>
      </p:sp>
      <p:pic>
        <p:nvPicPr>
          <p:cNvPr id="15363" name="Picture 2"/>
          <p:cNvPicPr>
            <a:picLocks noChangeAspect="1" noChangeArrowheads="1"/>
          </p:cNvPicPr>
          <p:nvPr/>
        </p:nvPicPr>
        <p:blipFill>
          <a:blip r:embed="rId2" cstate="print"/>
          <a:srcRect/>
          <a:stretch>
            <a:fillRect/>
          </a:stretch>
        </p:blipFill>
        <p:spPr bwMode="auto">
          <a:xfrm>
            <a:off x="381000" y="381000"/>
            <a:ext cx="8534400" cy="609600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sp>
        <p:nvSpPr>
          <p:cNvPr id="3" name="Content Placeholder 2"/>
          <p:cNvSpPr>
            <a:spLocks/>
          </p:cNvSpPr>
          <p:nvPr/>
        </p:nvSpPr>
        <p:spPr bwMode="auto">
          <a:xfrm>
            <a:off x="168275" y="4724400"/>
            <a:ext cx="7343775" cy="1871663"/>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r>
              <a:rPr lang="en-US" sz="1900">
                <a:latin typeface="Century Gothic" pitchFamily="34" charset="0"/>
              </a:rPr>
              <a:t>      </a:t>
            </a:r>
            <a:r>
              <a:rPr lang="en-US" sz="1900" b="1">
                <a:solidFill>
                  <a:srgbClr val="CC3300"/>
                </a:solidFill>
                <a:latin typeface="Century Gothic" pitchFamily="34" charset="0"/>
              </a:rPr>
              <a:t>-Occurrences of I5:</a:t>
            </a:r>
            <a:r>
              <a:rPr lang="en-US" sz="1900" b="1">
                <a:solidFill>
                  <a:srgbClr val="0070C0"/>
                </a:solidFill>
                <a:latin typeface="Century Gothic" pitchFamily="34" charset="0"/>
              </a:rPr>
              <a:t> </a:t>
            </a:r>
            <a:r>
              <a:rPr lang="en-US" sz="1900">
                <a:latin typeface="Century Gothic" pitchFamily="34" charset="0"/>
              </a:rPr>
              <a:t>&lt;I2,I1,I5&gt; and &lt;I2,I1,I3,I5&gt;</a:t>
            </a:r>
          </a:p>
          <a:p>
            <a:pPr marL="381000" indent="-381000" eaLnBrk="0" hangingPunct="0">
              <a:spcBef>
                <a:spcPts val="600"/>
              </a:spcBef>
              <a:buClr>
                <a:srgbClr val="0070C0"/>
              </a:buClr>
              <a:buSzPct val="76000"/>
              <a:buFont typeface="Wingdings 3" pitchFamily="18" charset="2"/>
              <a:buNone/>
            </a:pPr>
            <a:r>
              <a:rPr lang="en-US" sz="1900">
                <a:latin typeface="Century Gothic" pitchFamily="34" charset="0"/>
              </a:rPr>
              <a:t>      </a:t>
            </a:r>
            <a:r>
              <a:rPr lang="en-US" sz="1900" b="1">
                <a:solidFill>
                  <a:srgbClr val="009900"/>
                </a:solidFill>
                <a:latin typeface="Century Gothic" pitchFamily="34" charset="0"/>
              </a:rPr>
              <a:t>-Two prefix Paths</a:t>
            </a:r>
            <a:r>
              <a:rPr lang="en-US" sz="1900" b="1">
                <a:latin typeface="Century Gothic" pitchFamily="34" charset="0"/>
              </a:rPr>
              <a:t> </a:t>
            </a:r>
            <a:r>
              <a:rPr lang="en-US" sz="1900">
                <a:latin typeface="Century Gothic" pitchFamily="34" charset="0"/>
              </a:rPr>
              <a:t>&lt;I2, I1: 1&gt; and &lt;I2,I1,I3: 1&gt;</a:t>
            </a:r>
          </a:p>
          <a:p>
            <a:pPr marL="381000" indent="-381000" eaLnBrk="0" hangingPunct="0">
              <a:spcBef>
                <a:spcPts val="600"/>
              </a:spcBef>
              <a:buClr>
                <a:srgbClr val="0070C0"/>
              </a:buClr>
              <a:buSzPct val="76000"/>
              <a:buFont typeface="Wingdings 3" pitchFamily="18" charset="2"/>
              <a:buNone/>
            </a:pPr>
            <a:r>
              <a:rPr lang="en-US" sz="1900" b="1">
                <a:latin typeface="Century Gothic" pitchFamily="34" charset="0"/>
              </a:rPr>
              <a:t>      </a:t>
            </a:r>
            <a:r>
              <a:rPr lang="en-US" sz="1900" b="1">
                <a:solidFill>
                  <a:srgbClr val="000066"/>
                </a:solidFill>
                <a:latin typeface="Century Gothic" pitchFamily="34" charset="0"/>
              </a:rPr>
              <a:t>-Conditional FP tree contains only</a:t>
            </a:r>
            <a:r>
              <a:rPr lang="en-US" sz="1900" b="1">
                <a:latin typeface="Century Gothic" pitchFamily="34" charset="0"/>
              </a:rPr>
              <a:t> </a:t>
            </a:r>
            <a:r>
              <a:rPr lang="en-US" sz="1900">
                <a:latin typeface="Century Gothic" pitchFamily="34" charset="0"/>
              </a:rPr>
              <a:t> &lt;I2: 2, I1: 2&gt;, I3 is not considered because its support count of 1 is less than the minimum support count.</a:t>
            </a:r>
          </a:p>
          <a:p>
            <a:pPr marL="381000" indent="-381000" eaLnBrk="0" hangingPunct="0">
              <a:spcBef>
                <a:spcPts val="600"/>
              </a:spcBef>
              <a:buClr>
                <a:srgbClr val="0070C0"/>
              </a:buClr>
              <a:buSzPct val="76000"/>
              <a:buFont typeface="Wingdings 3" pitchFamily="18" charset="2"/>
              <a:buNone/>
            </a:pPr>
            <a:r>
              <a:rPr lang="en-US" sz="1900">
                <a:latin typeface="Century Gothic" pitchFamily="34" charset="0"/>
              </a:rPr>
              <a:t>      </a:t>
            </a:r>
            <a:r>
              <a:rPr lang="en-US" sz="1900" b="1">
                <a:solidFill>
                  <a:srgbClr val="660066"/>
                </a:solidFill>
                <a:latin typeface="Century Gothic" pitchFamily="34" charset="0"/>
              </a:rPr>
              <a:t>-Frequent patterns</a:t>
            </a:r>
            <a:r>
              <a:rPr lang="en-US" sz="1900">
                <a:latin typeface="Century Gothic" pitchFamily="34" charset="0"/>
              </a:rPr>
              <a:t> {I2,I5:2}, {I1,I5:2},{I2,I1,I5:2}</a:t>
            </a:r>
          </a:p>
          <a:p>
            <a:pPr marL="381000" indent="-381000" eaLnBrk="0" hangingPunct="0">
              <a:spcBef>
                <a:spcPts val="600"/>
              </a:spcBef>
              <a:buClr>
                <a:srgbClr val="0070C0"/>
              </a:buClr>
              <a:buSzPct val="76000"/>
              <a:buFont typeface="Wingdings 3" pitchFamily="18" charset="2"/>
              <a:buNone/>
            </a:pPr>
            <a:r>
              <a:rPr lang="en-US" sz="1900">
                <a:latin typeface="Century Gothic" pitchFamily="34" charset="0"/>
              </a:rPr>
              <a:t>     </a:t>
            </a:r>
          </a:p>
        </p:txBody>
      </p:sp>
      <p:sp>
        <p:nvSpPr>
          <p:cNvPr id="47107" name="Content Placeholder 2"/>
          <p:cNvSpPr>
            <a:spLocks/>
          </p:cNvSpPr>
          <p:nvPr/>
        </p:nvSpPr>
        <p:spPr bwMode="auto">
          <a:xfrm>
            <a:off x="323850" y="3367088"/>
            <a:ext cx="4319588" cy="107950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graphicFrame>
        <p:nvGraphicFramePr>
          <p:cNvPr id="59464" name="Group 72"/>
          <p:cNvGraphicFramePr>
            <a:graphicFrameLocks noGrp="1"/>
          </p:cNvGraphicFramePr>
          <p:nvPr/>
        </p:nvGraphicFramePr>
        <p:xfrm>
          <a:off x="179388" y="1277938"/>
          <a:ext cx="1871662" cy="2195830"/>
        </p:xfrm>
        <a:graphic>
          <a:graphicData uri="http://schemas.openxmlformats.org/drawingml/2006/table">
            <a:tbl>
              <a:tblPr/>
              <a:tblGrid>
                <a:gridCol w="903287">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tblGrid>
              <a:tr h="24447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Item 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rgbClr val="000066"/>
                          </a:solidFill>
                          <a:effectLst/>
                          <a:latin typeface="Century Gothic" pitchFamily="34" charset="0"/>
                        </a:rPr>
                        <a:t>Support count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rgbClr val="000066"/>
                          </a:solidFill>
                          <a:effectLst/>
                          <a:latin typeface="Century Gothic" pitchFamily="34" charset="0"/>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7131" name="Oval 95"/>
          <p:cNvSpPr>
            <a:spLocks noChangeArrowheads="1"/>
          </p:cNvSpPr>
          <p:nvPr/>
        </p:nvSpPr>
        <p:spPr bwMode="auto">
          <a:xfrm>
            <a:off x="5673725" y="75247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32" name="Text Box 96"/>
          <p:cNvSpPr txBox="1">
            <a:spLocks noChangeArrowheads="1"/>
          </p:cNvSpPr>
          <p:nvPr/>
        </p:nvSpPr>
        <p:spPr bwMode="auto">
          <a:xfrm>
            <a:off x="6229350" y="701675"/>
            <a:ext cx="539750" cy="366713"/>
          </a:xfrm>
          <a:prstGeom prst="rect">
            <a:avLst/>
          </a:prstGeom>
          <a:noFill/>
          <a:ln w="9525">
            <a:noFill/>
            <a:miter lim="800000"/>
            <a:headEnd/>
            <a:tailEnd/>
          </a:ln>
        </p:spPr>
        <p:txBody>
          <a:bodyPr wrap="none">
            <a:spAutoFit/>
          </a:bodyPr>
          <a:lstStyle/>
          <a:p>
            <a:r>
              <a:rPr lang="en-US"/>
              <a:t>null</a:t>
            </a:r>
          </a:p>
        </p:txBody>
      </p:sp>
      <p:sp>
        <p:nvSpPr>
          <p:cNvPr id="47133" name="Oval 97"/>
          <p:cNvSpPr>
            <a:spLocks noChangeArrowheads="1"/>
          </p:cNvSpPr>
          <p:nvPr/>
        </p:nvSpPr>
        <p:spPr bwMode="auto">
          <a:xfrm>
            <a:off x="4787900" y="1277938"/>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47134" name="AutoShape 98"/>
          <p:cNvCxnSpPr>
            <a:cxnSpLocks noChangeShapeType="1"/>
            <a:stCxn id="47131" idx="3"/>
            <a:endCxn id="47133" idx="7"/>
          </p:cNvCxnSpPr>
          <p:nvPr/>
        </p:nvCxnSpPr>
        <p:spPr bwMode="auto">
          <a:xfrm flipH="1">
            <a:off x="5218113" y="998538"/>
            <a:ext cx="528637" cy="322262"/>
          </a:xfrm>
          <a:prstGeom prst="straightConnector1">
            <a:avLst/>
          </a:prstGeom>
          <a:noFill/>
          <a:ln w="9525">
            <a:solidFill>
              <a:schemeClr val="tx1"/>
            </a:solidFill>
            <a:round/>
            <a:headEnd/>
            <a:tailEnd type="triangle" w="med" len="med"/>
          </a:ln>
        </p:spPr>
      </p:cxnSp>
      <p:sp>
        <p:nvSpPr>
          <p:cNvPr id="47135" name="Oval 99"/>
          <p:cNvSpPr>
            <a:spLocks noChangeArrowheads="1"/>
          </p:cNvSpPr>
          <p:nvPr/>
        </p:nvSpPr>
        <p:spPr bwMode="auto">
          <a:xfrm>
            <a:off x="3995738" y="1998663"/>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36" name="Text Box 100"/>
          <p:cNvSpPr txBox="1">
            <a:spLocks noChangeArrowheads="1"/>
          </p:cNvSpPr>
          <p:nvPr/>
        </p:nvSpPr>
        <p:spPr bwMode="auto">
          <a:xfrm>
            <a:off x="3635375" y="1698625"/>
            <a:ext cx="565150" cy="366713"/>
          </a:xfrm>
          <a:prstGeom prst="rect">
            <a:avLst/>
          </a:prstGeom>
          <a:noFill/>
          <a:ln w="9525">
            <a:noFill/>
            <a:miter lim="800000"/>
            <a:headEnd/>
            <a:tailEnd/>
          </a:ln>
        </p:spPr>
        <p:txBody>
          <a:bodyPr wrap="none">
            <a:spAutoFit/>
          </a:bodyPr>
          <a:lstStyle/>
          <a:p>
            <a:r>
              <a:rPr lang="en-US"/>
              <a:t>I1:4</a:t>
            </a:r>
          </a:p>
        </p:txBody>
      </p:sp>
      <p:cxnSp>
        <p:nvCxnSpPr>
          <p:cNvPr id="47137" name="AutoShape 101"/>
          <p:cNvCxnSpPr>
            <a:cxnSpLocks noChangeShapeType="1"/>
            <a:stCxn id="47133" idx="3"/>
          </p:cNvCxnSpPr>
          <p:nvPr/>
        </p:nvCxnSpPr>
        <p:spPr bwMode="auto">
          <a:xfrm flipH="1">
            <a:off x="4356100" y="1524000"/>
            <a:ext cx="504825" cy="487363"/>
          </a:xfrm>
          <a:prstGeom prst="straightConnector1">
            <a:avLst/>
          </a:prstGeom>
          <a:noFill/>
          <a:ln w="9525">
            <a:solidFill>
              <a:schemeClr val="tx1"/>
            </a:solidFill>
            <a:round/>
            <a:headEnd/>
            <a:tailEnd type="triangle" w="med" len="med"/>
          </a:ln>
        </p:spPr>
      </p:cxnSp>
      <p:sp>
        <p:nvSpPr>
          <p:cNvPr id="47138" name="Oval 102"/>
          <p:cNvSpPr>
            <a:spLocks noChangeArrowheads="1"/>
          </p:cNvSpPr>
          <p:nvPr/>
        </p:nvSpPr>
        <p:spPr bwMode="auto">
          <a:xfrm>
            <a:off x="3276600" y="2719388"/>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39" name="Text Box 103"/>
          <p:cNvSpPr txBox="1">
            <a:spLocks noChangeArrowheads="1"/>
          </p:cNvSpPr>
          <p:nvPr/>
        </p:nvSpPr>
        <p:spPr bwMode="auto">
          <a:xfrm>
            <a:off x="2843213" y="2501900"/>
            <a:ext cx="565150" cy="366713"/>
          </a:xfrm>
          <a:prstGeom prst="rect">
            <a:avLst/>
          </a:prstGeom>
          <a:noFill/>
          <a:ln w="9525">
            <a:noFill/>
            <a:miter lim="800000"/>
            <a:headEnd/>
            <a:tailEnd/>
          </a:ln>
        </p:spPr>
        <p:txBody>
          <a:bodyPr wrap="none">
            <a:spAutoFit/>
          </a:bodyPr>
          <a:lstStyle/>
          <a:p>
            <a:r>
              <a:rPr lang="en-US"/>
              <a:t>I5:1</a:t>
            </a:r>
          </a:p>
        </p:txBody>
      </p:sp>
      <p:cxnSp>
        <p:nvCxnSpPr>
          <p:cNvPr id="47140" name="AutoShape 104"/>
          <p:cNvCxnSpPr>
            <a:cxnSpLocks noChangeShapeType="1"/>
            <a:stCxn id="47135" idx="3"/>
            <a:endCxn id="47138" idx="0"/>
          </p:cNvCxnSpPr>
          <p:nvPr/>
        </p:nvCxnSpPr>
        <p:spPr bwMode="auto">
          <a:xfrm flipH="1">
            <a:off x="3529013" y="2244725"/>
            <a:ext cx="539750" cy="474663"/>
          </a:xfrm>
          <a:prstGeom prst="straightConnector1">
            <a:avLst/>
          </a:prstGeom>
          <a:noFill/>
          <a:ln w="9525">
            <a:solidFill>
              <a:schemeClr val="tx1"/>
            </a:solidFill>
            <a:round/>
            <a:headEnd/>
            <a:tailEnd type="triangle" w="med" len="med"/>
          </a:ln>
        </p:spPr>
      </p:cxnSp>
      <p:sp>
        <p:nvSpPr>
          <p:cNvPr id="47141" name="Oval 105"/>
          <p:cNvSpPr>
            <a:spLocks noChangeArrowheads="1"/>
          </p:cNvSpPr>
          <p:nvPr/>
        </p:nvSpPr>
        <p:spPr bwMode="auto">
          <a:xfrm>
            <a:off x="6391275" y="1997075"/>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42" name="Text Box 106"/>
          <p:cNvSpPr txBox="1">
            <a:spLocks noChangeArrowheads="1"/>
          </p:cNvSpPr>
          <p:nvPr/>
        </p:nvSpPr>
        <p:spPr bwMode="auto">
          <a:xfrm>
            <a:off x="6815138" y="1793875"/>
            <a:ext cx="565150" cy="366713"/>
          </a:xfrm>
          <a:prstGeom prst="rect">
            <a:avLst/>
          </a:prstGeom>
          <a:noFill/>
          <a:ln w="9525">
            <a:noFill/>
            <a:miter lim="800000"/>
            <a:headEnd/>
            <a:tailEnd/>
          </a:ln>
        </p:spPr>
        <p:txBody>
          <a:bodyPr wrap="none">
            <a:spAutoFit/>
          </a:bodyPr>
          <a:lstStyle/>
          <a:p>
            <a:r>
              <a:rPr lang="en-US"/>
              <a:t>I4:1</a:t>
            </a:r>
          </a:p>
        </p:txBody>
      </p:sp>
      <p:cxnSp>
        <p:nvCxnSpPr>
          <p:cNvPr id="47143" name="AutoShape 107"/>
          <p:cNvCxnSpPr>
            <a:cxnSpLocks noChangeShapeType="1"/>
            <a:stCxn id="47133" idx="5"/>
            <a:endCxn id="47141" idx="1"/>
          </p:cNvCxnSpPr>
          <p:nvPr/>
        </p:nvCxnSpPr>
        <p:spPr bwMode="auto">
          <a:xfrm>
            <a:off x="5218113" y="1524000"/>
            <a:ext cx="1246187" cy="515938"/>
          </a:xfrm>
          <a:prstGeom prst="straightConnector1">
            <a:avLst/>
          </a:prstGeom>
          <a:noFill/>
          <a:ln w="9525">
            <a:solidFill>
              <a:schemeClr val="tx1"/>
            </a:solidFill>
            <a:round/>
            <a:headEnd/>
            <a:tailEnd type="triangle" w="med" len="med"/>
          </a:ln>
        </p:spPr>
      </p:cxnSp>
      <p:sp>
        <p:nvSpPr>
          <p:cNvPr id="47144" name="Oval 108"/>
          <p:cNvSpPr>
            <a:spLocks noChangeArrowheads="1"/>
          </p:cNvSpPr>
          <p:nvPr/>
        </p:nvSpPr>
        <p:spPr bwMode="auto">
          <a:xfrm>
            <a:off x="5013325" y="2273300"/>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45" name="Text Box 109"/>
          <p:cNvSpPr txBox="1">
            <a:spLocks noChangeArrowheads="1"/>
          </p:cNvSpPr>
          <p:nvPr/>
        </p:nvSpPr>
        <p:spPr bwMode="auto">
          <a:xfrm>
            <a:off x="5437188" y="2070100"/>
            <a:ext cx="565150" cy="366713"/>
          </a:xfrm>
          <a:prstGeom prst="rect">
            <a:avLst/>
          </a:prstGeom>
          <a:noFill/>
          <a:ln w="9525">
            <a:noFill/>
            <a:miter lim="800000"/>
            <a:headEnd/>
            <a:tailEnd/>
          </a:ln>
        </p:spPr>
        <p:txBody>
          <a:bodyPr wrap="none">
            <a:spAutoFit/>
          </a:bodyPr>
          <a:lstStyle/>
          <a:p>
            <a:r>
              <a:rPr lang="en-US"/>
              <a:t>I3:2</a:t>
            </a:r>
          </a:p>
        </p:txBody>
      </p:sp>
      <p:cxnSp>
        <p:nvCxnSpPr>
          <p:cNvPr id="47146" name="AutoShape 110"/>
          <p:cNvCxnSpPr>
            <a:cxnSpLocks noChangeShapeType="1"/>
            <a:stCxn id="47133" idx="4"/>
            <a:endCxn id="47144" idx="0"/>
          </p:cNvCxnSpPr>
          <p:nvPr/>
        </p:nvCxnSpPr>
        <p:spPr bwMode="auto">
          <a:xfrm>
            <a:off x="5040313" y="1566863"/>
            <a:ext cx="225425" cy="706437"/>
          </a:xfrm>
          <a:prstGeom prst="straightConnector1">
            <a:avLst/>
          </a:prstGeom>
          <a:noFill/>
          <a:ln w="9525">
            <a:solidFill>
              <a:schemeClr val="tx1"/>
            </a:solidFill>
            <a:round/>
            <a:headEnd/>
            <a:tailEnd type="triangle" w="med" len="med"/>
          </a:ln>
        </p:spPr>
      </p:cxnSp>
      <p:sp>
        <p:nvSpPr>
          <p:cNvPr id="47147" name="Text Box 111"/>
          <p:cNvSpPr txBox="1">
            <a:spLocks noChangeArrowheads="1"/>
          </p:cNvSpPr>
          <p:nvPr/>
        </p:nvSpPr>
        <p:spPr bwMode="auto">
          <a:xfrm>
            <a:off x="4140200" y="979488"/>
            <a:ext cx="565150" cy="366712"/>
          </a:xfrm>
          <a:prstGeom prst="rect">
            <a:avLst/>
          </a:prstGeom>
          <a:noFill/>
          <a:ln w="9525">
            <a:noFill/>
            <a:miter lim="800000"/>
            <a:headEnd/>
            <a:tailEnd/>
          </a:ln>
        </p:spPr>
        <p:txBody>
          <a:bodyPr wrap="none">
            <a:spAutoFit/>
          </a:bodyPr>
          <a:lstStyle/>
          <a:p>
            <a:r>
              <a:rPr lang="en-US"/>
              <a:t>I2:7</a:t>
            </a:r>
          </a:p>
        </p:txBody>
      </p:sp>
      <p:sp>
        <p:nvSpPr>
          <p:cNvPr id="47148" name="Oval 112"/>
          <p:cNvSpPr>
            <a:spLocks noChangeArrowheads="1"/>
          </p:cNvSpPr>
          <p:nvPr/>
        </p:nvSpPr>
        <p:spPr bwMode="auto">
          <a:xfrm>
            <a:off x="4364038" y="2849563"/>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49" name="Text Box 113"/>
          <p:cNvSpPr txBox="1">
            <a:spLocks noChangeArrowheads="1"/>
          </p:cNvSpPr>
          <p:nvPr/>
        </p:nvSpPr>
        <p:spPr bwMode="auto">
          <a:xfrm>
            <a:off x="4799013" y="2914650"/>
            <a:ext cx="565150" cy="366713"/>
          </a:xfrm>
          <a:prstGeom prst="rect">
            <a:avLst/>
          </a:prstGeom>
          <a:noFill/>
          <a:ln w="9525">
            <a:noFill/>
            <a:miter lim="800000"/>
            <a:headEnd/>
            <a:tailEnd/>
          </a:ln>
        </p:spPr>
        <p:txBody>
          <a:bodyPr wrap="none">
            <a:spAutoFit/>
          </a:bodyPr>
          <a:lstStyle/>
          <a:p>
            <a:r>
              <a:rPr lang="en-US"/>
              <a:t>I4:1</a:t>
            </a:r>
          </a:p>
        </p:txBody>
      </p:sp>
      <p:cxnSp>
        <p:nvCxnSpPr>
          <p:cNvPr id="47150" name="AutoShape 114"/>
          <p:cNvCxnSpPr>
            <a:cxnSpLocks noChangeShapeType="1"/>
            <a:stCxn id="47135" idx="5"/>
            <a:endCxn id="47148" idx="0"/>
          </p:cNvCxnSpPr>
          <p:nvPr/>
        </p:nvCxnSpPr>
        <p:spPr bwMode="auto">
          <a:xfrm>
            <a:off x="4425950" y="2244725"/>
            <a:ext cx="190500" cy="604838"/>
          </a:xfrm>
          <a:prstGeom prst="straightConnector1">
            <a:avLst/>
          </a:prstGeom>
          <a:noFill/>
          <a:ln w="9525">
            <a:solidFill>
              <a:schemeClr val="tx1"/>
            </a:solidFill>
            <a:round/>
            <a:headEnd/>
            <a:tailEnd type="triangle" w="med" len="med"/>
          </a:ln>
        </p:spPr>
      </p:cxnSp>
      <p:sp>
        <p:nvSpPr>
          <p:cNvPr id="47151" name="Oval 115"/>
          <p:cNvSpPr>
            <a:spLocks noChangeArrowheads="1"/>
          </p:cNvSpPr>
          <p:nvPr/>
        </p:nvSpPr>
        <p:spPr bwMode="auto">
          <a:xfrm>
            <a:off x="7389813" y="126523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52" name="Text Box 116"/>
          <p:cNvSpPr txBox="1">
            <a:spLocks noChangeArrowheads="1"/>
          </p:cNvSpPr>
          <p:nvPr/>
        </p:nvSpPr>
        <p:spPr bwMode="auto">
          <a:xfrm>
            <a:off x="7813675" y="1062038"/>
            <a:ext cx="565150" cy="366712"/>
          </a:xfrm>
          <a:prstGeom prst="rect">
            <a:avLst/>
          </a:prstGeom>
          <a:noFill/>
          <a:ln w="9525">
            <a:noFill/>
            <a:miter lim="800000"/>
            <a:headEnd/>
            <a:tailEnd/>
          </a:ln>
        </p:spPr>
        <p:txBody>
          <a:bodyPr wrap="none">
            <a:spAutoFit/>
          </a:bodyPr>
          <a:lstStyle/>
          <a:p>
            <a:r>
              <a:rPr lang="en-US"/>
              <a:t>I1:2</a:t>
            </a:r>
          </a:p>
        </p:txBody>
      </p:sp>
      <p:sp>
        <p:nvSpPr>
          <p:cNvPr id="47153" name="Oval 117"/>
          <p:cNvSpPr>
            <a:spLocks noChangeArrowheads="1"/>
          </p:cNvSpPr>
          <p:nvPr/>
        </p:nvSpPr>
        <p:spPr bwMode="auto">
          <a:xfrm>
            <a:off x="7748588" y="2346325"/>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54" name="Text Box 118"/>
          <p:cNvSpPr txBox="1">
            <a:spLocks noChangeArrowheads="1"/>
          </p:cNvSpPr>
          <p:nvPr/>
        </p:nvSpPr>
        <p:spPr bwMode="auto">
          <a:xfrm>
            <a:off x="8172450" y="2143125"/>
            <a:ext cx="565150" cy="366713"/>
          </a:xfrm>
          <a:prstGeom prst="rect">
            <a:avLst/>
          </a:prstGeom>
          <a:noFill/>
          <a:ln w="9525">
            <a:noFill/>
            <a:miter lim="800000"/>
            <a:headEnd/>
            <a:tailEnd/>
          </a:ln>
        </p:spPr>
        <p:txBody>
          <a:bodyPr wrap="none">
            <a:spAutoFit/>
          </a:bodyPr>
          <a:lstStyle/>
          <a:p>
            <a:r>
              <a:rPr lang="en-US"/>
              <a:t>I3:2</a:t>
            </a:r>
          </a:p>
        </p:txBody>
      </p:sp>
      <p:cxnSp>
        <p:nvCxnSpPr>
          <p:cNvPr id="47155" name="AutoShape 119"/>
          <p:cNvCxnSpPr>
            <a:cxnSpLocks noChangeShapeType="1"/>
            <a:stCxn id="47131" idx="5"/>
            <a:endCxn id="47151" idx="1"/>
          </p:cNvCxnSpPr>
          <p:nvPr/>
        </p:nvCxnSpPr>
        <p:spPr bwMode="auto">
          <a:xfrm>
            <a:off x="6103938" y="998538"/>
            <a:ext cx="1358900" cy="309562"/>
          </a:xfrm>
          <a:prstGeom prst="straightConnector1">
            <a:avLst/>
          </a:prstGeom>
          <a:noFill/>
          <a:ln w="9525">
            <a:solidFill>
              <a:schemeClr val="tx1"/>
            </a:solidFill>
            <a:round/>
            <a:headEnd/>
            <a:tailEnd type="triangle" w="med" len="med"/>
          </a:ln>
        </p:spPr>
      </p:cxnSp>
      <p:cxnSp>
        <p:nvCxnSpPr>
          <p:cNvPr id="47156" name="AutoShape 120"/>
          <p:cNvCxnSpPr>
            <a:cxnSpLocks noChangeShapeType="1"/>
            <a:stCxn id="47151" idx="5"/>
            <a:endCxn id="47153" idx="0"/>
          </p:cNvCxnSpPr>
          <p:nvPr/>
        </p:nvCxnSpPr>
        <p:spPr bwMode="auto">
          <a:xfrm>
            <a:off x="7820025" y="1511300"/>
            <a:ext cx="180975" cy="835025"/>
          </a:xfrm>
          <a:prstGeom prst="straightConnector1">
            <a:avLst/>
          </a:prstGeom>
          <a:noFill/>
          <a:ln w="9525">
            <a:solidFill>
              <a:schemeClr val="tx1"/>
            </a:solidFill>
            <a:round/>
            <a:headEnd/>
            <a:tailEnd type="triangle" w="med" len="med"/>
          </a:ln>
        </p:spPr>
      </p:cxnSp>
      <p:sp>
        <p:nvSpPr>
          <p:cNvPr id="47157" name="Oval 121"/>
          <p:cNvSpPr>
            <a:spLocks noChangeArrowheads="1"/>
          </p:cNvSpPr>
          <p:nvPr/>
        </p:nvSpPr>
        <p:spPr bwMode="auto">
          <a:xfrm>
            <a:off x="3500438" y="3570288"/>
            <a:ext cx="503237"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58" name="Text Box 122"/>
          <p:cNvSpPr txBox="1">
            <a:spLocks noChangeArrowheads="1"/>
          </p:cNvSpPr>
          <p:nvPr/>
        </p:nvSpPr>
        <p:spPr bwMode="auto">
          <a:xfrm>
            <a:off x="3924300" y="3367088"/>
            <a:ext cx="565150" cy="366712"/>
          </a:xfrm>
          <a:prstGeom prst="rect">
            <a:avLst/>
          </a:prstGeom>
          <a:noFill/>
          <a:ln w="9525">
            <a:noFill/>
            <a:miter lim="800000"/>
            <a:headEnd/>
            <a:tailEnd/>
          </a:ln>
        </p:spPr>
        <p:txBody>
          <a:bodyPr wrap="none">
            <a:spAutoFit/>
          </a:bodyPr>
          <a:lstStyle/>
          <a:p>
            <a:r>
              <a:rPr lang="en-US"/>
              <a:t>I3:2</a:t>
            </a:r>
          </a:p>
        </p:txBody>
      </p:sp>
      <p:sp>
        <p:nvSpPr>
          <p:cNvPr id="47159" name="Oval 123"/>
          <p:cNvSpPr>
            <a:spLocks noChangeArrowheads="1"/>
          </p:cNvSpPr>
          <p:nvPr/>
        </p:nvSpPr>
        <p:spPr bwMode="auto">
          <a:xfrm>
            <a:off x="2708275" y="4362450"/>
            <a:ext cx="503238" cy="2889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60" name="Text Box 124"/>
          <p:cNvSpPr txBox="1">
            <a:spLocks noChangeArrowheads="1"/>
          </p:cNvSpPr>
          <p:nvPr/>
        </p:nvSpPr>
        <p:spPr bwMode="auto">
          <a:xfrm>
            <a:off x="3203575" y="4230688"/>
            <a:ext cx="565150" cy="366712"/>
          </a:xfrm>
          <a:prstGeom prst="rect">
            <a:avLst/>
          </a:prstGeom>
          <a:noFill/>
          <a:ln w="9525">
            <a:noFill/>
            <a:miter lim="800000"/>
            <a:headEnd/>
            <a:tailEnd/>
          </a:ln>
        </p:spPr>
        <p:txBody>
          <a:bodyPr wrap="none">
            <a:spAutoFit/>
          </a:bodyPr>
          <a:lstStyle/>
          <a:p>
            <a:r>
              <a:rPr lang="en-US"/>
              <a:t>I5:1</a:t>
            </a:r>
          </a:p>
        </p:txBody>
      </p:sp>
      <p:cxnSp>
        <p:nvCxnSpPr>
          <p:cNvPr id="47161" name="AutoShape 125"/>
          <p:cNvCxnSpPr>
            <a:cxnSpLocks noChangeShapeType="1"/>
            <a:stCxn id="47135" idx="4"/>
            <a:endCxn id="47157" idx="0"/>
          </p:cNvCxnSpPr>
          <p:nvPr/>
        </p:nvCxnSpPr>
        <p:spPr bwMode="auto">
          <a:xfrm flipH="1">
            <a:off x="3752850" y="2287588"/>
            <a:ext cx="495300" cy="1282700"/>
          </a:xfrm>
          <a:prstGeom prst="straightConnector1">
            <a:avLst/>
          </a:prstGeom>
          <a:noFill/>
          <a:ln w="9525">
            <a:solidFill>
              <a:schemeClr val="tx1"/>
            </a:solidFill>
            <a:round/>
            <a:headEnd/>
            <a:tailEnd type="triangle" w="med" len="med"/>
          </a:ln>
        </p:spPr>
      </p:cxnSp>
      <p:cxnSp>
        <p:nvCxnSpPr>
          <p:cNvPr id="47162" name="AutoShape 126"/>
          <p:cNvCxnSpPr>
            <a:cxnSpLocks noChangeShapeType="1"/>
            <a:stCxn id="47157" idx="3"/>
            <a:endCxn id="47159" idx="0"/>
          </p:cNvCxnSpPr>
          <p:nvPr/>
        </p:nvCxnSpPr>
        <p:spPr bwMode="auto">
          <a:xfrm flipH="1">
            <a:off x="2960688" y="3816350"/>
            <a:ext cx="612775" cy="546100"/>
          </a:xfrm>
          <a:prstGeom prst="straightConnector1">
            <a:avLst/>
          </a:prstGeom>
          <a:noFill/>
          <a:ln w="9525">
            <a:solidFill>
              <a:schemeClr val="tx1"/>
            </a:solidFill>
            <a:round/>
            <a:headEnd/>
            <a:tailEnd type="triangle" w="med" len="med"/>
          </a:ln>
        </p:spPr>
      </p:cxnSp>
      <p:cxnSp>
        <p:nvCxnSpPr>
          <p:cNvPr id="47163" name="AutoShape 127"/>
          <p:cNvCxnSpPr>
            <a:cxnSpLocks noChangeShapeType="1"/>
            <a:endCxn id="47138" idx="4"/>
          </p:cNvCxnSpPr>
          <p:nvPr/>
        </p:nvCxnSpPr>
        <p:spPr bwMode="auto">
          <a:xfrm rot="5400000" flipH="1" flipV="1">
            <a:off x="2551907" y="2507456"/>
            <a:ext cx="476250" cy="1477963"/>
          </a:xfrm>
          <a:prstGeom prst="curvedConnector3">
            <a:avLst>
              <a:gd name="adj1" fmla="val 52000"/>
            </a:avLst>
          </a:prstGeom>
          <a:noFill/>
          <a:ln w="9525">
            <a:solidFill>
              <a:srgbClr val="009900"/>
            </a:solidFill>
            <a:prstDash val="dash"/>
            <a:round/>
            <a:headEnd/>
            <a:tailEnd type="triangle" w="med" len="med"/>
          </a:ln>
        </p:spPr>
      </p:cxnSp>
      <p:cxnSp>
        <p:nvCxnSpPr>
          <p:cNvPr id="47164" name="AutoShape 128"/>
          <p:cNvCxnSpPr>
            <a:cxnSpLocks noChangeShapeType="1"/>
            <a:stCxn id="47138" idx="4"/>
            <a:endCxn id="47159" idx="1"/>
          </p:cNvCxnSpPr>
          <p:nvPr/>
        </p:nvCxnSpPr>
        <p:spPr bwMode="auto">
          <a:xfrm rot="5400000">
            <a:off x="2456657" y="3332956"/>
            <a:ext cx="1397000" cy="747713"/>
          </a:xfrm>
          <a:prstGeom prst="curvedConnector3">
            <a:avLst>
              <a:gd name="adj1" fmla="val 48407"/>
            </a:avLst>
          </a:prstGeom>
          <a:noFill/>
          <a:ln w="9525">
            <a:solidFill>
              <a:srgbClr val="009900"/>
            </a:solidFill>
            <a:prstDash val="dash"/>
            <a:round/>
            <a:headEnd/>
            <a:tailEnd type="triangle" w="med" len="med"/>
          </a:ln>
        </p:spPr>
      </p:cxnSp>
      <p:cxnSp>
        <p:nvCxnSpPr>
          <p:cNvPr id="40" name="Straight Connector 39"/>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grpSp>
        <p:nvGrpSpPr>
          <p:cNvPr id="2" name="Group 64"/>
          <p:cNvGrpSpPr>
            <a:grpSpLocks/>
          </p:cNvGrpSpPr>
          <p:nvPr/>
        </p:nvGrpSpPr>
        <p:grpSpPr bwMode="auto">
          <a:xfrm>
            <a:off x="179388" y="701675"/>
            <a:ext cx="8550275" cy="3344863"/>
            <a:chOff x="113" y="442"/>
            <a:chExt cx="5391" cy="2495"/>
          </a:xfrm>
        </p:grpSpPr>
        <p:sp>
          <p:nvSpPr>
            <p:cNvPr id="48157" name="Oval 56"/>
            <p:cNvSpPr>
              <a:spLocks noChangeArrowheads="1"/>
            </p:cNvSpPr>
            <p:nvPr/>
          </p:nvSpPr>
          <p:spPr bwMode="auto">
            <a:xfrm>
              <a:off x="1706" y="2748"/>
              <a:ext cx="317" cy="182"/>
            </a:xfrm>
            <a:prstGeom prst="ellipse">
              <a:avLst/>
            </a:prstGeom>
            <a:solidFill>
              <a:schemeClr val="accent1"/>
            </a:solidFill>
            <a:ln w="9525">
              <a:solidFill>
                <a:schemeClr val="tx1"/>
              </a:solidFill>
              <a:round/>
              <a:headEnd/>
              <a:tailEnd/>
            </a:ln>
          </p:spPr>
          <p:txBody>
            <a:bodyPr wrap="none" anchor="ctr"/>
            <a:lstStyle/>
            <a:p>
              <a:endParaRPr lang="en-US"/>
            </a:p>
          </p:txBody>
        </p:sp>
        <p:grpSp>
          <p:nvGrpSpPr>
            <p:cNvPr id="3" name="Group 63"/>
            <p:cNvGrpSpPr>
              <a:grpSpLocks/>
            </p:cNvGrpSpPr>
            <p:nvPr/>
          </p:nvGrpSpPr>
          <p:grpSpPr bwMode="auto">
            <a:xfrm>
              <a:off x="113" y="442"/>
              <a:ext cx="5391" cy="2495"/>
              <a:chOff x="113" y="442"/>
              <a:chExt cx="5391" cy="2495"/>
            </a:xfrm>
          </p:grpSpPr>
          <p:sp>
            <p:nvSpPr>
              <p:cNvPr id="48159" name="Content Placeholder 2"/>
              <p:cNvSpPr>
                <a:spLocks/>
              </p:cNvSpPr>
              <p:nvPr/>
            </p:nvSpPr>
            <p:spPr bwMode="auto">
              <a:xfrm>
                <a:off x="204" y="2121"/>
                <a:ext cx="2721" cy="68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grpSp>
            <p:nvGrpSpPr>
              <p:cNvPr id="4" name="Group 62"/>
              <p:cNvGrpSpPr>
                <a:grpSpLocks/>
              </p:cNvGrpSpPr>
              <p:nvPr/>
            </p:nvGrpSpPr>
            <p:grpSpPr bwMode="auto">
              <a:xfrm>
                <a:off x="113" y="805"/>
                <a:ext cx="1179" cy="1381"/>
                <a:chOff x="113" y="805"/>
                <a:chExt cx="1179" cy="1381"/>
              </a:xfrm>
            </p:grpSpPr>
            <p:sp>
              <p:nvSpPr>
                <p:cNvPr id="48192" name="Rectangle 6"/>
                <p:cNvSpPr>
                  <a:spLocks noChangeArrowheads="1"/>
                </p:cNvSpPr>
                <p:nvPr/>
              </p:nvSpPr>
              <p:spPr bwMode="auto">
                <a:xfrm>
                  <a:off x="113" y="805"/>
                  <a:ext cx="569" cy="325"/>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b="1">
                      <a:solidFill>
                        <a:srgbClr val="000066"/>
                      </a:solidFill>
                      <a:latin typeface="Century Gothic" pitchFamily="34" charset="0"/>
                    </a:rPr>
                    <a:t>Item ID</a:t>
                  </a:r>
                </a:p>
              </p:txBody>
            </p:sp>
            <p:sp>
              <p:nvSpPr>
                <p:cNvPr id="48193" name="Rectangle 7"/>
                <p:cNvSpPr>
                  <a:spLocks noChangeArrowheads="1"/>
                </p:cNvSpPr>
                <p:nvPr/>
              </p:nvSpPr>
              <p:spPr bwMode="auto">
                <a:xfrm>
                  <a:off x="682" y="805"/>
                  <a:ext cx="610" cy="325"/>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400" b="1">
                      <a:solidFill>
                        <a:srgbClr val="000066"/>
                      </a:solidFill>
                      <a:latin typeface="Century Gothic" pitchFamily="34" charset="0"/>
                    </a:rPr>
                    <a:t>Support count</a:t>
                  </a:r>
                </a:p>
              </p:txBody>
            </p:sp>
            <p:sp>
              <p:nvSpPr>
                <p:cNvPr id="48194" name="Rectangle 8"/>
                <p:cNvSpPr>
                  <a:spLocks noChangeArrowheads="1"/>
                </p:cNvSpPr>
                <p:nvPr/>
              </p:nvSpPr>
              <p:spPr bwMode="auto">
                <a:xfrm>
                  <a:off x="113" y="1130"/>
                  <a:ext cx="569"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I2</a:t>
                  </a:r>
                </a:p>
              </p:txBody>
            </p:sp>
            <p:sp>
              <p:nvSpPr>
                <p:cNvPr id="48195" name="Rectangle 9"/>
                <p:cNvSpPr>
                  <a:spLocks noChangeArrowheads="1"/>
                </p:cNvSpPr>
                <p:nvPr/>
              </p:nvSpPr>
              <p:spPr bwMode="auto">
                <a:xfrm>
                  <a:off x="682" y="1130"/>
                  <a:ext cx="610"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7</a:t>
                  </a:r>
                </a:p>
              </p:txBody>
            </p:sp>
            <p:sp>
              <p:nvSpPr>
                <p:cNvPr id="48196" name="Rectangle 10"/>
                <p:cNvSpPr>
                  <a:spLocks noChangeArrowheads="1"/>
                </p:cNvSpPr>
                <p:nvPr/>
              </p:nvSpPr>
              <p:spPr bwMode="auto">
                <a:xfrm>
                  <a:off x="113" y="1341"/>
                  <a:ext cx="569" cy="212"/>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I1</a:t>
                  </a:r>
                </a:p>
              </p:txBody>
            </p:sp>
            <p:sp>
              <p:nvSpPr>
                <p:cNvPr id="48197" name="Rectangle 11"/>
                <p:cNvSpPr>
                  <a:spLocks noChangeArrowheads="1"/>
                </p:cNvSpPr>
                <p:nvPr/>
              </p:nvSpPr>
              <p:spPr bwMode="auto">
                <a:xfrm>
                  <a:off x="682" y="1341"/>
                  <a:ext cx="610" cy="212"/>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6</a:t>
                  </a:r>
                </a:p>
              </p:txBody>
            </p:sp>
            <p:sp>
              <p:nvSpPr>
                <p:cNvPr id="48198" name="Rectangle 12"/>
                <p:cNvSpPr>
                  <a:spLocks noChangeArrowheads="1"/>
                </p:cNvSpPr>
                <p:nvPr/>
              </p:nvSpPr>
              <p:spPr bwMode="auto">
                <a:xfrm>
                  <a:off x="113" y="1553"/>
                  <a:ext cx="569"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I3</a:t>
                  </a:r>
                </a:p>
              </p:txBody>
            </p:sp>
            <p:sp>
              <p:nvSpPr>
                <p:cNvPr id="48199" name="Rectangle 13"/>
                <p:cNvSpPr>
                  <a:spLocks noChangeArrowheads="1"/>
                </p:cNvSpPr>
                <p:nvPr/>
              </p:nvSpPr>
              <p:spPr bwMode="auto">
                <a:xfrm>
                  <a:off x="682" y="1553"/>
                  <a:ext cx="610"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6</a:t>
                  </a:r>
                </a:p>
              </p:txBody>
            </p:sp>
            <p:sp>
              <p:nvSpPr>
                <p:cNvPr id="48200" name="Rectangle 14"/>
                <p:cNvSpPr>
                  <a:spLocks noChangeArrowheads="1"/>
                </p:cNvSpPr>
                <p:nvPr/>
              </p:nvSpPr>
              <p:spPr bwMode="auto">
                <a:xfrm>
                  <a:off x="113" y="1764"/>
                  <a:ext cx="569"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I4</a:t>
                  </a:r>
                </a:p>
              </p:txBody>
            </p:sp>
            <p:sp>
              <p:nvSpPr>
                <p:cNvPr id="48201" name="Rectangle 15"/>
                <p:cNvSpPr>
                  <a:spLocks noChangeArrowheads="1"/>
                </p:cNvSpPr>
                <p:nvPr/>
              </p:nvSpPr>
              <p:spPr bwMode="auto">
                <a:xfrm>
                  <a:off x="682" y="1764"/>
                  <a:ext cx="610"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2</a:t>
                  </a:r>
                </a:p>
              </p:txBody>
            </p:sp>
            <p:sp>
              <p:nvSpPr>
                <p:cNvPr id="48202" name="Rectangle 16"/>
                <p:cNvSpPr>
                  <a:spLocks noChangeArrowheads="1"/>
                </p:cNvSpPr>
                <p:nvPr/>
              </p:nvSpPr>
              <p:spPr bwMode="auto">
                <a:xfrm>
                  <a:off x="113" y="1975"/>
                  <a:ext cx="569"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I5</a:t>
                  </a:r>
                </a:p>
              </p:txBody>
            </p:sp>
            <p:sp>
              <p:nvSpPr>
                <p:cNvPr id="48203" name="Rectangle 17"/>
                <p:cNvSpPr>
                  <a:spLocks noChangeArrowheads="1"/>
                </p:cNvSpPr>
                <p:nvPr/>
              </p:nvSpPr>
              <p:spPr bwMode="auto">
                <a:xfrm>
                  <a:off x="682" y="1975"/>
                  <a:ext cx="610"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2</a:t>
                  </a:r>
                </a:p>
              </p:txBody>
            </p:sp>
            <p:sp>
              <p:nvSpPr>
                <p:cNvPr id="48204" name="Line 18"/>
                <p:cNvSpPr>
                  <a:spLocks noChangeShapeType="1"/>
                </p:cNvSpPr>
                <p:nvPr/>
              </p:nvSpPr>
              <p:spPr bwMode="auto">
                <a:xfrm>
                  <a:off x="682" y="805"/>
                  <a:ext cx="0" cy="1381"/>
                </a:xfrm>
                <a:prstGeom prst="line">
                  <a:avLst/>
                </a:prstGeom>
                <a:noFill/>
                <a:ln w="12700" algn="ctr">
                  <a:solidFill>
                    <a:schemeClr val="tx1"/>
                  </a:solidFill>
                  <a:round/>
                  <a:headEnd/>
                  <a:tailEnd/>
                </a:ln>
              </p:spPr>
              <p:txBody>
                <a:bodyPr/>
                <a:lstStyle/>
                <a:p>
                  <a:endParaRPr lang="en-US"/>
                </a:p>
              </p:txBody>
            </p:sp>
            <p:sp>
              <p:nvSpPr>
                <p:cNvPr id="48205" name="Line 19"/>
                <p:cNvSpPr>
                  <a:spLocks noChangeShapeType="1"/>
                </p:cNvSpPr>
                <p:nvPr/>
              </p:nvSpPr>
              <p:spPr bwMode="auto">
                <a:xfrm>
                  <a:off x="113" y="1130"/>
                  <a:ext cx="1179" cy="0"/>
                </a:xfrm>
                <a:prstGeom prst="line">
                  <a:avLst/>
                </a:prstGeom>
                <a:noFill/>
                <a:ln w="12700" algn="ctr">
                  <a:solidFill>
                    <a:schemeClr val="tx1"/>
                  </a:solidFill>
                  <a:round/>
                  <a:headEnd/>
                  <a:tailEnd/>
                </a:ln>
              </p:spPr>
              <p:txBody>
                <a:bodyPr/>
                <a:lstStyle/>
                <a:p>
                  <a:endParaRPr lang="en-US"/>
                </a:p>
              </p:txBody>
            </p:sp>
            <p:sp>
              <p:nvSpPr>
                <p:cNvPr id="48206" name="Line 20"/>
                <p:cNvSpPr>
                  <a:spLocks noChangeShapeType="1"/>
                </p:cNvSpPr>
                <p:nvPr/>
              </p:nvSpPr>
              <p:spPr bwMode="auto">
                <a:xfrm>
                  <a:off x="113" y="1341"/>
                  <a:ext cx="1179" cy="0"/>
                </a:xfrm>
                <a:prstGeom prst="line">
                  <a:avLst/>
                </a:prstGeom>
                <a:noFill/>
                <a:ln w="12700" algn="ctr">
                  <a:solidFill>
                    <a:schemeClr val="tx1"/>
                  </a:solidFill>
                  <a:round/>
                  <a:headEnd/>
                  <a:tailEnd/>
                </a:ln>
              </p:spPr>
              <p:txBody>
                <a:bodyPr/>
                <a:lstStyle/>
                <a:p>
                  <a:endParaRPr lang="en-US"/>
                </a:p>
              </p:txBody>
            </p:sp>
            <p:sp>
              <p:nvSpPr>
                <p:cNvPr id="48207" name="Line 21"/>
                <p:cNvSpPr>
                  <a:spLocks noChangeShapeType="1"/>
                </p:cNvSpPr>
                <p:nvPr/>
              </p:nvSpPr>
              <p:spPr bwMode="auto">
                <a:xfrm>
                  <a:off x="113" y="1553"/>
                  <a:ext cx="1179" cy="0"/>
                </a:xfrm>
                <a:prstGeom prst="line">
                  <a:avLst/>
                </a:prstGeom>
                <a:noFill/>
                <a:ln w="12700" algn="ctr">
                  <a:solidFill>
                    <a:schemeClr val="tx1"/>
                  </a:solidFill>
                  <a:round/>
                  <a:headEnd/>
                  <a:tailEnd/>
                </a:ln>
              </p:spPr>
              <p:txBody>
                <a:bodyPr/>
                <a:lstStyle/>
                <a:p>
                  <a:endParaRPr lang="en-US"/>
                </a:p>
              </p:txBody>
            </p:sp>
            <p:sp>
              <p:nvSpPr>
                <p:cNvPr id="48208" name="Line 22"/>
                <p:cNvSpPr>
                  <a:spLocks noChangeShapeType="1"/>
                </p:cNvSpPr>
                <p:nvPr/>
              </p:nvSpPr>
              <p:spPr bwMode="auto">
                <a:xfrm>
                  <a:off x="113" y="1764"/>
                  <a:ext cx="1179" cy="0"/>
                </a:xfrm>
                <a:prstGeom prst="line">
                  <a:avLst/>
                </a:prstGeom>
                <a:noFill/>
                <a:ln w="12700" algn="ctr">
                  <a:solidFill>
                    <a:schemeClr val="tx1"/>
                  </a:solidFill>
                  <a:round/>
                  <a:headEnd/>
                  <a:tailEnd/>
                </a:ln>
              </p:spPr>
              <p:txBody>
                <a:bodyPr/>
                <a:lstStyle/>
                <a:p>
                  <a:endParaRPr lang="en-US"/>
                </a:p>
              </p:txBody>
            </p:sp>
            <p:sp>
              <p:nvSpPr>
                <p:cNvPr id="48209" name="Line 23"/>
                <p:cNvSpPr>
                  <a:spLocks noChangeShapeType="1"/>
                </p:cNvSpPr>
                <p:nvPr/>
              </p:nvSpPr>
              <p:spPr bwMode="auto">
                <a:xfrm>
                  <a:off x="113" y="1975"/>
                  <a:ext cx="1179" cy="0"/>
                </a:xfrm>
                <a:prstGeom prst="line">
                  <a:avLst/>
                </a:prstGeom>
                <a:noFill/>
                <a:ln w="12700" algn="ctr">
                  <a:solidFill>
                    <a:schemeClr val="tx1"/>
                  </a:solidFill>
                  <a:round/>
                  <a:headEnd/>
                  <a:tailEnd/>
                </a:ln>
              </p:spPr>
              <p:txBody>
                <a:bodyPr/>
                <a:lstStyle/>
                <a:p>
                  <a:endParaRPr lang="en-US"/>
                </a:p>
              </p:txBody>
            </p:sp>
            <p:sp>
              <p:nvSpPr>
                <p:cNvPr id="48210" name="Line 24"/>
                <p:cNvSpPr>
                  <a:spLocks noChangeShapeType="1"/>
                </p:cNvSpPr>
                <p:nvPr/>
              </p:nvSpPr>
              <p:spPr bwMode="auto">
                <a:xfrm>
                  <a:off x="113" y="805"/>
                  <a:ext cx="0" cy="1381"/>
                </a:xfrm>
                <a:prstGeom prst="line">
                  <a:avLst/>
                </a:prstGeom>
                <a:noFill/>
                <a:ln w="28575" algn="ctr">
                  <a:solidFill>
                    <a:schemeClr val="tx1"/>
                  </a:solidFill>
                  <a:round/>
                  <a:headEnd/>
                  <a:tailEnd/>
                </a:ln>
              </p:spPr>
              <p:txBody>
                <a:bodyPr/>
                <a:lstStyle/>
                <a:p>
                  <a:endParaRPr lang="en-US"/>
                </a:p>
              </p:txBody>
            </p:sp>
            <p:sp>
              <p:nvSpPr>
                <p:cNvPr id="48211" name="Line 25"/>
                <p:cNvSpPr>
                  <a:spLocks noChangeShapeType="1"/>
                </p:cNvSpPr>
                <p:nvPr/>
              </p:nvSpPr>
              <p:spPr bwMode="auto">
                <a:xfrm>
                  <a:off x="1292" y="805"/>
                  <a:ext cx="0" cy="1381"/>
                </a:xfrm>
                <a:prstGeom prst="line">
                  <a:avLst/>
                </a:prstGeom>
                <a:noFill/>
                <a:ln w="28575" algn="ctr">
                  <a:solidFill>
                    <a:schemeClr val="tx1"/>
                  </a:solidFill>
                  <a:round/>
                  <a:headEnd/>
                  <a:tailEnd/>
                </a:ln>
              </p:spPr>
              <p:txBody>
                <a:bodyPr/>
                <a:lstStyle/>
                <a:p>
                  <a:endParaRPr lang="en-US"/>
                </a:p>
              </p:txBody>
            </p:sp>
            <p:sp>
              <p:nvSpPr>
                <p:cNvPr id="48212" name="Line 26"/>
                <p:cNvSpPr>
                  <a:spLocks noChangeShapeType="1"/>
                </p:cNvSpPr>
                <p:nvPr/>
              </p:nvSpPr>
              <p:spPr bwMode="auto">
                <a:xfrm>
                  <a:off x="113" y="805"/>
                  <a:ext cx="1179" cy="0"/>
                </a:xfrm>
                <a:prstGeom prst="line">
                  <a:avLst/>
                </a:prstGeom>
                <a:noFill/>
                <a:ln w="28575" algn="ctr">
                  <a:solidFill>
                    <a:schemeClr val="tx1"/>
                  </a:solidFill>
                  <a:round/>
                  <a:headEnd/>
                  <a:tailEnd/>
                </a:ln>
              </p:spPr>
              <p:txBody>
                <a:bodyPr/>
                <a:lstStyle/>
                <a:p>
                  <a:endParaRPr lang="en-US"/>
                </a:p>
              </p:txBody>
            </p:sp>
            <p:sp>
              <p:nvSpPr>
                <p:cNvPr id="48213" name="Line 27"/>
                <p:cNvSpPr>
                  <a:spLocks noChangeShapeType="1"/>
                </p:cNvSpPr>
                <p:nvPr/>
              </p:nvSpPr>
              <p:spPr bwMode="auto">
                <a:xfrm>
                  <a:off x="113" y="2186"/>
                  <a:ext cx="1179" cy="0"/>
                </a:xfrm>
                <a:prstGeom prst="line">
                  <a:avLst/>
                </a:prstGeom>
                <a:noFill/>
                <a:ln w="28575" algn="ctr">
                  <a:solidFill>
                    <a:schemeClr val="tx1"/>
                  </a:solidFill>
                  <a:round/>
                  <a:headEnd/>
                  <a:tailEnd/>
                </a:ln>
              </p:spPr>
              <p:txBody>
                <a:bodyPr/>
                <a:lstStyle/>
                <a:p>
                  <a:endParaRPr lang="en-US"/>
                </a:p>
              </p:txBody>
            </p:sp>
          </p:grpSp>
          <p:sp>
            <p:nvSpPr>
              <p:cNvPr id="48161" name="Oval 28"/>
              <p:cNvSpPr>
                <a:spLocks noChangeArrowheads="1"/>
              </p:cNvSpPr>
              <p:nvPr/>
            </p:nvSpPr>
            <p:spPr bwMode="auto">
              <a:xfrm>
                <a:off x="3574" y="474"/>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8162" name="Text Box 29"/>
              <p:cNvSpPr txBox="1">
                <a:spLocks noChangeArrowheads="1"/>
              </p:cNvSpPr>
              <p:nvPr/>
            </p:nvSpPr>
            <p:spPr bwMode="auto">
              <a:xfrm>
                <a:off x="3924" y="442"/>
                <a:ext cx="340" cy="274"/>
              </a:xfrm>
              <a:prstGeom prst="rect">
                <a:avLst/>
              </a:prstGeom>
              <a:noFill/>
              <a:ln w="9525">
                <a:noFill/>
                <a:miter lim="800000"/>
                <a:headEnd/>
                <a:tailEnd/>
              </a:ln>
            </p:spPr>
            <p:txBody>
              <a:bodyPr wrap="none">
                <a:spAutoFit/>
              </a:bodyPr>
              <a:lstStyle/>
              <a:p>
                <a:r>
                  <a:rPr lang="en-US"/>
                  <a:t>null</a:t>
                </a:r>
              </a:p>
            </p:txBody>
          </p:sp>
          <p:sp>
            <p:nvSpPr>
              <p:cNvPr id="48163" name="Oval 30"/>
              <p:cNvSpPr>
                <a:spLocks noChangeArrowheads="1"/>
              </p:cNvSpPr>
              <p:nvPr/>
            </p:nvSpPr>
            <p:spPr bwMode="auto">
              <a:xfrm>
                <a:off x="3016" y="805"/>
                <a:ext cx="317" cy="182"/>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48164" name="AutoShape 31"/>
              <p:cNvCxnSpPr>
                <a:cxnSpLocks noChangeShapeType="1"/>
                <a:stCxn id="48161" idx="3"/>
                <a:endCxn id="48163" idx="7"/>
              </p:cNvCxnSpPr>
              <p:nvPr/>
            </p:nvCxnSpPr>
            <p:spPr bwMode="auto">
              <a:xfrm flipH="1">
                <a:off x="3287" y="629"/>
                <a:ext cx="333" cy="203"/>
              </a:xfrm>
              <a:prstGeom prst="straightConnector1">
                <a:avLst/>
              </a:prstGeom>
              <a:noFill/>
              <a:ln w="9525">
                <a:solidFill>
                  <a:schemeClr val="tx1"/>
                </a:solidFill>
                <a:round/>
                <a:headEnd/>
                <a:tailEnd type="triangle" w="med" len="med"/>
              </a:ln>
            </p:spPr>
          </p:cxnSp>
          <p:sp>
            <p:nvSpPr>
              <p:cNvPr id="48165" name="Oval 32"/>
              <p:cNvSpPr>
                <a:spLocks noChangeArrowheads="1"/>
              </p:cNvSpPr>
              <p:nvPr/>
            </p:nvSpPr>
            <p:spPr bwMode="auto">
              <a:xfrm>
                <a:off x="2517" y="1259"/>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8166" name="Text Box 33"/>
              <p:cNvSpPr txBox="1">
                <a:spLocks noChangeArrowheads="1"/>
              </p:cNvSpPr>
              <p:nvPr/>
            </p:nvSpPr>
            <p:spPr bwMode="auto">
              <a:xfrm>
                <a:off x="2289" y="1070"/>
                <a:ext cx="356" cy="273"/>
              </a:xfrm>
              <a:prstGeom prst="rect">
                <a:avLst/>
              </a:prstGeom>
              <a:noFill/>
              <a:ln w="9525">
                <a:noFill/>
                <a:miter lim="800000"/>
                <a:headEnd/>
                <a:tailEnd/>
              </a:ln>
            </p:spPr>
            <p:txBody>
              <a:bodyPr wrap="none">
                <a:spAutoFit/>
              </a:bodyPr>
              <a:lstStyle/>
              <a:p>
                <a:r>
                  <a:rPr lang="en-US"/>
                  <a:t>I1:4</a:t>
                </a:r>
              </a:p>
            </p:txBody>
          </p:sp>
          <p:cxnSp>
            <p:nvCxnSpPr>
              <p:cNvPr id="48167" name="AutoShape 34"/>
              <p:cNvCxnSpPr>
                <a:cxnSpLocks noChangeShapeType="1"/>
                <a:stCxn id="48163" idx="3"/>
              </p:cNvCxnSpPr>
              <p:nvPr/>
            </p:nvCxnSpPr>
            <p:spPr bwMode="auto">
              <a:xfrm flipH="1">
                <a:off x="2744" y="960"/>
                <a:ext cx="318" cy="307"/>
              </a:xfrm>
              <a:prstGeom prst="straightConnector1">
                <a:avLst/>
              </a:prstGeom>
              <a:noFill/>
              <a:ln w="9525">
                <a:solidFill>
                  <a:schemeClr val="tx1"/>
                </a:solidFill>
                <a:round/>
                <a:headEnd/>
                <a:tailEnd type="triangle" w="med" len="med"/>
              </a:ln>
            </p:spPr>
          </p:cxnSp>
          <p:sp>
            <p:nvSpPr>
              <p:cNvPr id="48168" name="Oval 35"/>
              <p:cNvSpPr>
                <a:spLocks noChangeArrowheads="1"/>
              </p:cNvSpPr>
              <p:nvPr/>
            </p:nvSpPr>
            <p:spPr bwMode="auto">
              <a:xfrm>
                <a:off x="2064" y="1713"/>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8169" name="Text Box 36"/>
              <p:cNvSpPr txBox="1">
                <a:spLocks noChangeArrowheads="1"/>
              </p:cNvSpPr>
              <p:nvPr/>
            </p:nvSpPr>
            <p:spPr bwMode="auto">
              <a:xfrm>
                <a:off x="1791" y="1576"/>
                <a:ext cx="356" cy="274"/>
              </a:xfrm>
              <a:prstGeom prst="rect">
                <a:avLst/>
              </a:prstGeom>
              <a:noFill/>
              <a:ln w="9525">
                <a:noFill/>
                <a:miter lim="800000"/>
                <a:headEnd/>
                <a:tailEnd/>
              </a:ln>
            </p:spPr>
            <p:txBody>
              <a:bodyPr wrap="none">
                <a:spAutoFit/>
              </a:bodyPr>
              <a:lstStyle/>
              <a:p>
                <a:r>
                  <a:rPr lang="en-US"/>
                  <a:t>I5:1</a:t>
                </a:r>
              </a:p>
            </p:txBody>
          </p:sp>
          <p:cxnSp>
            <p:nvCxnSpPr>
              <p:cNvPr id="48170" name="AutoShape 37"/>
              <p:cNvCxnSpPr>
                <a:cxnSpLocks noChangeShapeType="1"/>
                <a:stCxn id="48165" idx="3"/>
                <a:endCxn id="48168" idx="0"/>
              </p:cNvCxnSpPr>
              <p:nvPr/>
            </p:nvCxnSpPr>
            <p:spPr bwMode="auto">
              <a:xfrm flipH="1">
                <a:off x="2223" y="1414"/>
                <a:ext cx="340" cy="299"/>
              </a:xfrm>
              <a:prstGeom prst="straightConnector1">
                <a:avLst/>
              </a:prstGeom>
              <a:noFill/>
              <a:ln w="9525">
                <a:solidFill>
                  <a:schemeClr val="tx1"/>
                </a:solidFill>
                <a:round/>
                <a:headEnd/>
                <a:tailEnd type="triangle" w="med" len="med"/>
              </a:ln>
            </p:spPr>
          </p:cxnSp>
          <p:sp>
            <p:nvSpPr>
              <p:cNvPr id="48171" name="Oval 38"/>
              <p:cNvSpPr>
                <a:spLocks noChangeArrowheads="1"/>
              </p:cNvSpPr>
              <p:nvPr/>
            </p:nvSpPr>
            <p:spPr bwMode="auto">
              <a:xfrm>
                <a:off x="4026" y="1258"/>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8172" name="Text Box 39"/>
              <p:cNvSpPr txBox="1">
                <a:spLocks noChangeArrowheads="1"/>
              </p:cNvSpPr>
              <p:nvPr/>
            </p:nvSpPr>
            <p:spPr bwMode="auto">
              <a:xfrm>
                <a:off x="4293" y="1130"/>
                <a:ext cx="356" cy="274"/>
              </a:xfrm>
              <a:prstGeom prst="rect">
                <a:avLst/>
              </a:prstGeom>
              <a:noFill/>
              <a:ln w="9525">
                <a:noFill/>
                <a:miter lim="800000"/>
                <a:headEnd/>
                <a:tailEnd/>
              </a:ln>
            </p:spPr>
            <p:txBody>
              <a:bodyPr wrap="none">
                <a:spAutoFit/>
              </a:bodyPr>
              <a:lstStyle/>
              <a:p>
                <a:r>
                  <a:rPr lang="en-US"/>
                  <a:t>I4:1</a:t>
                </a:r>
              </a:p>
            </p:txBody>
          </p:sp>
          <p:cxnSp>
            <p:nvCxnSpPr>
              <p:cNvPr id="48173" name="AutoShape 40"/>
              <p:cNvCxnSpPr>
                <a:cxnSpLocks noChangeShapeType="1"/>
                <a:stCxn id="48163" idx="5"/>
                <a:endCxn id="48171" idx="1"/>
              </p:cNvCxnSpPr>
              <p:nvPr/>
            </p:nvCxnSpPr>
            <p:spPr bwMode="auto">
              <a:xfrm>
                <a:off x="3287" y="960"/>
                <a:ext cx="785" cy="325"/>
              </a:xfrm>
              <a:prstGeom prst="straightConnector1">
                <a:avLst/>
              </a:prstGeom>
              <a:noFill/>
              <a:ln w="9525">
                <a:solidFill>
                  <a:schemeClr val="tx1"/>
                </a:solidFill>
                <a:round/>
                <a:headEnd/>
                <a:tailEnd type="triangle" w="med" len="med"/>
              </a:ln>
            </p:spPr>
          </p:cxnSp>
          <p:sp>
            <p:nvSpPr>
              <p:cNvPr id="48174" name="Oval 41"/>
              <p:cNvSpPr>
                <a:spLocks noChangeArrowheads="1"/>
              </p:cNvSpPr>
              <p:nvPr/>
            </p:nvSpPr>
            <p:spPr bwMode="auto">
              <a:xfrm>
                <a:off x="3158" y="1432"/>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8175" name="Text Box 42"/>
              <p:cNvSpPr txBox="1">
                <a:spLocks noChangeArrowheads="1"/>
              </p:cNvSpPr>
              <p:nvPr/>
            </p:nvSpPr>
            <p:spPr bwMode="auto">
              <a:xfrm>
                <a:off x="3425" y="1304"/>
                <a:ext cx="356" cy="274"/>
              </a:xfrm>
              <a:prstGeom prst="rect">
                <a:avLst/>
              </a:prstGeom>
              <a:noFill/>
              <a:ln w="9525">
                <a:noFill/>
                <a:miter lim="800000"/>
                <a:headEnd/>
                <a:tailEnd/>
              </a:ln>
            </p:spPr>
            <p:txBody>
              <a:bodyPr wrap="none">
                <a:spAutoFit/>
              </a:bodyPr>
              <a:lstStyle/>
              <a:p>
                <a:r>
                  <a:rPr lang="en-US"/>
                  <a:t>I3:2</a:t>
                </a:r>
              </a:p>
            </p:txBody>
          </p:sp>
          <p:cxnSp>
            <p:nvCxnSpPr>
              <p:cNvPr id="48176" name="AutoShape 43"/>
              <p:cNvCxnSpPr>
                <a:cxnSpLocks noChangeShapeType="1"/>
                <a:stCxn id="48163" idx="4"/>
                <a:endCxn id="48174" idx="0"/>
              </p:cNvCxnSpPr>
              <p:nvPr/>
            </p:nvCxnSpPr>
            <p:spPr bwMode="auto">
              <a:xfrm>
                <a:off x="3175" y="987"/>
                <a:ext cx="142" cy="445"/>
              </a:xfrm>
              <a:prstGeom prst="straightConnector1">
                <a:avLst/>
              </a:prstGeom>
              <a:noFill/>
              <a:ln w="9525">
                <a:solidFill>
                  <a:schemeClr val="tx1"/>
                </a:solidFill>
                <a:round/>
                <a:headEnd/>
                <a:tailEnd type="triangle" w="med" len="med"/>
              </a:ln>
            </p:spPr>
          </p:cxnSp>
          <p:sp>
            <p:nvSpPr>
              <p:cNvPr id="48177" name="Text Box 44"/>
              <p:cNvSpPr txBox="1">
                <a:spLocks noChangeArrowheads="1"/>
              </p:cNvSpPr>
              <p:nvPr/>
            </p:nvSpPr>
            <p:spPr bwMode="auto">
              <a:xfrm>
                <a:off x="2608" y="617"/>
                <a:ext cx="357" cy="274"/>
              </a:xfrm>
              <a:prstGeom prst="rect">
                <a:avLst/>
              </a:prstGeom>
              <a:noFill/>
              <a:ln w="9525">
                <a:noFill/>
                <a:miter lim="800000"/>
                <a:headEnd/>
                <a:tailEnd/>
              </a:ln>
            </p:spPr>
            <p:txBody>
              <a:bodyPr wrap="none">
                <a:spAutoFit/>
              </a:bodyPr>
              <a:lstStyle/>
              <a:p>
                <a:r>
                  <a:rPr lang="en-US"/>
                  <a:t>I2:7</a:t>
                </a:r>
              </a:p>
            </p:txBody>
          </p:sp>
          <p:sp>
            <p:nvSpPr>
              <p:cNvPr id="48178" name="Oval 45"/>
              <p:cNvSpPr>
                <a:spLocks noChangeArrowheads="1"/>
              </p:cNvSpPr>
              <p:nvPr/>
            </p:nvSpPr>
            <p:spPr bwMode="auto">
              <a:xfrm>
                <a:off x="2749" y="1795"/>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8179" name="Text Box 46"/>
              <p:cNvSpPr txBox="1">
                <a:spLocks noChangeArrowheads="1"/>
              </p:cNvSpPr>
              <p:nvPr/>
            </p:nvSpPr>
            <p:spPr bwMode="auto">
              <a:xfrm>
                <a:off x="3023" y="1837"/>
                <a:ext cx="356" cy="273"/>
              </a:xfrm>
              <a:prstGeom prst="rect">
                <a:avLst/>
              </a:prstGeom>
              <a:noFill/>
              <a:ln w="9525">
                <a:noFill/>
                <a:miter lim="800000"/>
                <a:headEnd/>
                <a:tailEnd/>
              </a:ln>
            </p:spPr>
            <p:txBody>
              <a:bodyPr wrap="none">
                <a:spAutoFit/>
              </a:bodyPr>
              <a:lstStyle/>
              <a:p>
                <a:r>
                  <a:rPr lang="en-US"/>
                  <a:t>I4:1</a:t>
                </a:r>
              </a:p>
            </p:txBody>
          </p:sp>
          <p:cxnSp>
            <p:nvCxnSpPr>
              <p:cNvPr id="48180" name="AutoShape 47"/>
              <p:cNvCxnSpPr>
                <a:cxnSpLocks noChangeShapeType="1"/>
                <a:stCxn id="48165" idx="5"/>
                <a:endCxn id="48178" idx="0"/>
              </p:cNvCxnSpPr>
              <p:nvPr/>
            </p:nvCxnSpPr>
            <p:spPr bwMode="auto">
              <a:xfrm>
                <a:off x="2788" y="1414"/>
                <a:ext cx="120" cy="381"/>
              </a:xfrm>
              <a:prstGeom prst="straightConnector1">
                <a:avLst/>
              </a:prstGeom>
              <a:noFill/>
              <a:ln w="9525">
                <a:solidFill>
                  <a:schemeClr val="tx1"/>
                </a:solidFill>
                <a:round/>
                <a:headEnd/>
                <a:tailEnd type="triangle" w="med" len="med"/>
              </a:ln>
            </p:spPr>
          </p:cxnSp>
          <p:sp>
            <p:nvSpPr>
              <p:cNvPr id="48181" name="Oval 48"/>
              <p:cNvSpPr>
                <a:spLocks noChangeArrowheads="1"/>
              </p:cNvSpPr>
              <p:nvPr/>
            </p:nvSpPr>
            <p:spPr bwMode="auto">
              <a:xfrm>
                <a:off x="4655" y="797"/>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8182" name="Text Box 49"/>
              <p:cNvSpPr txBox="1">
                <a:spLocks noChangeArrowheads="1"/>
              </p:cNvSpPr>
              <p:nvPr/>
            </p:nvSpPr>
            <p:spPr bwMode="auto">
              <a:xfrm>
                <a:off x="4922" y="668"/>
                <a:ext cx="357" cy="274"/>
              </a:xfrm>
              <a:prstGeom prst="rect">
                <a:avLst/>
              </a:prstGeom>
              <a:noFill/>
              <a:ln w="9525">
                <a:noFill/>
                <a:miter lim="800000"/>
                <a:headEnd/>
                <a:tailEnd/>
              </a:ln>
            </p:spPr>
            <p:txBody>
              <a:bodyPr wrap="none">
                <a:spAutoFit/>
              </a:bodyPr>
              <a:lstStyle/>
              <a:p>
                <a:r>
                  <a:rPr lang="en-US"/>
                  <a:t>I1:2</a:t>
                </a:r>
              </a:p>
            </p:txBody>
          </p:sp>
          <p:sp>
            <p:nvSpPr>
              <p:cNvPr id="48183" name="Oval 50"/>
              <p:cNvSpPr>
                <a:spLocks noChangeArrowheads="1"/>
              </p:cNvSpPr>
              <p:nvPr/>
            </p:nvSpPr>
            <p:spPr bwMode="auto">
              <a:xfrm>
                <a:off x="4881" y="1478"/>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8184" name="Text Box 51"/>
              <p:cNvSpPr txBox="1">
                <a:spLocks noChangeArrowheads="1"/>
              </p:cNvSpPr>
              <p:nvPr/>
            </p:nvSpPr>
            <p:spPr bwMode="auto">
              <a:xfrm>
                <a:off x="5148" y="1350"/>
                <a:ext cx="356" cy="274"/>
              </a:xfrm>
              <a:prstGeom prst="rect">
                <a:avLst/>
              </a:prstGeom>
              <a:noFill/>
              <a:ln w="9525">
                <a:noFill/>
                <a:miter lim="800000"/>
                <a:headEnd/>
                <a:tailEnd/>
              </a:ln>
            </p:spPr>
            <p:txBody>
              <a:bodyPr wrap="none">
                <a:spAutoFit/>
              </a:bodyPr>
              <a:lstStyle/>
              <a:p>
                <a:r>
                  <a:rPr lang="en-US"/>
                  <a:t>I3:2</a:t>
                </a:r>
              </a:p>
            </p:txBody>
          </p:sp>
          <p:cxnSp>
            <p:nvCxnSpPr>
              <p:cNvPr id="48185" name="AutoShape 52"/>
              <p:cNvCxnSpPr>
                <a:cxnSpLocks noChangeShapeType="1"/>
                <a:stCxn id="48161" idx="5"/>
                <a:endCxn id="48181" idx="1"/>
              </p:cNvCxnSpPr>
              <p:nvPr/>
            </p:nvCxnSpPr>
            <p:spPr bwMode="auto">
              <a:xfrm>
                <a:off x="3845" y="629"/>
                <a:ext cx="856" cy="195"/>
              </a:xfrm>
              <a:prstGeom prst="straightConnector1">
                <a:avLst/>
              </a:prstGeom>
              <a:noFill/>
              <a:ln w="9525">
                <a:solidFill>
                  <a:schemeClr val="tx1"/>
                </a:solidFill>
                <a:round/>
                <a:headEnd/>
                <a:tailEnd type="triangle" w="med" len="med"/>
              </a:ln>
            </p:spPr>
          </p:cxnSp>
          <p:cxnSp>
            <p:nvCxnSpPr>
              <p:cNvPr id="48186" name="AutoShape 53"/>
              <p:cNvCxnSpPr>
                <a:cxnSpLocks noChangeShapeType="1"/>
                <a:stCxn id="48181" idx="5"/>
                <a:endCxn id="48183" idx="0"/>
              </p:cNvCxnSpPr>
              <p:nvPr/>
            </p:nvCxnSpPr>
            <p:spPr bwMode="auto">
              <a:xfrm>
                <a:off x="4926" y="952"/>
                <a:ext cx="114" cy="526"/>
              </a:xfrm>
              <a:prstGeom prst="straightConnector1">
                <a:avLst/>
              </a:prstGeom>
              <a:noFill/>
              <a:ln w="9525">
                <a:solidFill>
                  <a:schemeClr val="tx1"/>
                </a:solidFill>
                <a:round/>
                <a:headEnd/>
                <a:tailEnd type="triangle" w="med" len="med"/>
              </a:ln>
            </p:spPr>
          </p:cxnSp>
          <p:sp>
            <p:nvSpPr>
              <p:cNvPr id="48187" name="Oval 54"/>
              <p:cNvSpPr>
                <a:spLocks noChangeArrowheads="1"/>
              </p:cNvSpPr>
              <p:nvPr/>
            </p:nvSpPr>
            <p:spPr bwMode="auto">
              <a:xfrm>
                <a:off x="2205" y="2249"/>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8188" name="Text Box 55"/>
              <p:cNvSpPr txBox="1">
                <a:spLocks noChangeArrowheads="1"/>
              </p:cNvSpPr>
              <p:nvPr/>
            </p:nvSpPr>
            <p:spPr bwMode="auto">
              <a:xfrm>
                <a:off x="2472" y="2121"/>
                <a:ext cx="357" cy="274"/>
              </a:xfrm>
              <a:prstGeom prst="rect">
                <a:avLst/>
              </a:prstGeom>
              <a:noFill/>
              <a:ln w="9525">
                <a:noFill/>
                <a:miter lim="800000"/>
                <a:headEnd/>
                <a:tailEnd/>
              </a:ln>
            </p:spPr>
            <p:txBody>
              <a:bodyPr wrap="none">
                <a:spAutoFit/>
              </a:bodyPr>
              <a:lstStyle/>
              <a:p>
                <a:r>
                  <a:rPr lang="en-US"/>
                  <a:t>I3:2</a:t>
                </a:r>
              </a:p>
            </p:txBody>
          </p:sp>
          <p:sp>
            <p:nvSpPr>
              <p:cNvPr id="48189" name="Text Box 57"/>
              <p:cNvSpPr txBox="1">
                <a:spLocks noChangeArrowheads="1"/>
              </p:cNvSpPr>
              <p:nvPr/>
            </p:nvSpPr>
            <p:spPr bwMode="auto">
              <a:xfrm>
                <a:off x="2018" y="2663"/>
                <a:ext cx="356" cy="274"/>
              </a:xfrm>
              <a:prstGeom prst="rect">
                <a:avLst/>
              </a:prstGeom>
              <a:noFill/>
              <a:ln w="9525">
                <a:noFill/>
                <a:miter lim="800000"/>
                <a:headEnd/>
                <a:tailEnd/>
              </a:ln>
            </p:spPr>
            <p:txBody>
              <a:bodyPr wrap="none">
                <a:spAutoFit/>
              </a:bodyPr>
              <a:lstStyle/>
              <a:p>
                <a:r>
                  <a:rPr lang="en-US"/>
                  <a:t>I5:1</a:t>
                </a:r>
              </a:p>
            </p:txBody>
          </p:sp>
          <p:cxnSp>
            <p:nvCxnSpPr>
              <p:cNvPr id="48190" name="AutoShape 58"/>
              <p:cNvCxnSpPr>
                <a:cxnSpLocks noChangeShapeType="1"/>
                <a:stCxn id="48165" idx="4"/>
                <a:endCxn id="48187" idx="0"/>
              </p:cNvCxnSpPr>
              <p:nvPr/>
            </p:nvCxnSpPr>
            <p:spPr bwMode="auto">
              <a:xfrm flipH="1">
                <a:off x="2364" y="1441"/>
                <a:ext cx="312" cy="808"/>
              </a:xfrm>
              <a:prstGeom prst="straightConnector1">
                <a:avLst/>
              </a:prstGeom>
              <a:noFill/>
              <a:ln w="9525">
                <a:solidFill>
                  <a:schemeClr val="tx1"/>
                </a:solidFill>
                <a:round/>
                <a:headEnd/>
                <a:tailEnd type="triangle" w="med" len="med"/>
              </a:ln>
            </p:spPr>
          </p:cxnSp>
          <p:cxnSp>
            <p:nvCxnSpPr>
              <p:cNvPr id="48191" name="AutoShape 59"/>
              <p:cNvCxnSpPr>
                <a:cxnSpLocks noChangeShapeType="1"/>
                <a:stCxn id="48187" idx="3"/>
                <a:endCxn id="48157" idx="0"/>
              </p:cNvCxnSpPr>
              <p:nvPr/>
            </p:nvCxnSpPr>
            <p:spPr bwMode="auto">
              <a:xfrm flipH="1">
                <a:off x="1865" y="2404"/>
                <a:ext cx="386" cy="344"/>
              </a:xfrm>
              <a:prstGeom prst="straightConnector1">
                <a:avLst/>
              </a:prstGeom>
              <a:noFill/>
              <a:ln w="9525">
                <a:solidFill>
                  <a:schemeClr val="tx1"/>
                </a:solidFill>
                <a:round/>
                <a:headEnd/>
                <a:tailEnd type="triangle" w="med" len="med"/>
              </a:ln>
            </p:spPr>
          </p:cxnSp>
        </p:grpSp>
      </p:grpSp>
      <p:graphicFrame>
        <p:nvGraphicFramePr>
          <p:cNvPr id="48215" name="Group 87"/>
          <p:cNvGraphicFramePr>
            <a:graphicFrameLocks noGrp="1"/>
          </p:cNvGraphicFramePr>
          <p:nvPr/>
        </p:nvGraphicFramePr>
        <p:xfrm>
          <a:off x="252413" y="4365625"/>
          <a:ext cx="8423275" cy="1677670"/>
        </p:xfrm>
        <a:graphic>
          <a:graphicData uri="http://schemas.openxmlformats.org/drawingml/2006/table">
            <a:tbl>
              <a:tblPr/>
              <a:tblGrid>
                <a:gridCol w="965200">
                  <a:extLst>
                    <a:ext uri="{9D8B030D-6E8A-4147-A177-3AD203B41FA5}">
                      <a16:colId xmlns:a16="http://schemas.microsoft.com/office/drawing/2014/main" val="20000"/>
                    </a:ext>
                  </a:extLst>
                </a:gridCol>
                <a:gridCol w="3138487">
                  <a:extLst>
                    <a:ext uri="{9D8B030D-6E8A-4147-A177-3AD203B41FA5}">
                      <a16:colId xmlns:a16="http://schemas.microsoft.com/office/drawing/2014/main" val="20001"/>
                    </a:ext>
                  </a:extLst>
                </a:gridCol>
                <a:gridCol w="4319588">
                  <a:extLst>
                    <a:ext uri="{9D8B030D-6E8A-4147-A177-3AD203B41FA5}">
                      <a16:colId xmlns:a16="http://schemas.microsoft.com/office/drawing/2014/main" val="20002"/>
                    </a:ext>
                  </a:extLst>
                </a:gridCol>
              </a:tblGrid>
              <a:tr h="2889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a:ln>
                            <a:noFill/>
                          </a:ln>
                          <a:solidFill>
                            <a:schemeClr val="tx1"/>
                          </a:solidFill>
                          <a:effectLst/>
                          <a:latin typeface="Century Gothic" pitchFamily="34" charset="0"/>
                        </a:rPr>
                        <a:t>Conditional Pattern Base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Conditional FP-tree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3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{{I2,I1:</a:t>
                      </a:r>
                      <a:r>
                        <a:rPr kumimoji="0" lang="en-US" sz="1600" b="0" i="0" u="none" strike="noStrike" cap="none" normalizeH="0" baseline="0">
                          <a:ln>
                            <a:noFill/>
                          </a:ln>
                          <a:solidFill>
                            <a:srgbClr val="CC0066"/>
                          </a:solidFill>
                          <a:effectLst/>
                          <a:latin typeface="Century Gothic" pitchFamily="34" charset="0"/>
                        </a:rPr>
                        <a:t>1</a:t>
                      </a:r>
                      <a:r>
                        <a:rPr kumimoji="0" lang="en-US" sz="1600" b="0" i="0" u="none" strike="noStrike" cap="none" normalizeH="0" baseline="0">
                          <a:ln>
                            <a:noFill/>
                          </a:ln>
                          <a:solidFill>
                            <a:schemeClr val="tx1"/>
                          </a:solidFill>
                          <a:effectLst/>
                          <a:latin typeface="Century Gothic" pitchFamily="34" charset="0"/>
                        </a:rPr>
                        <a:t>},{I2,I1,I3:</a:t>
                      </a:r>
                      <a:r>
                        <a:rPr kumimoji="0" lang="en-US" sz="1600" b="0" i="0" u="none" strike="noStrike" cap="none" normalizeH="0" baseline="0">
                          <a:ln>
                            <a:noFill/>
                          </a:ln>
                          <a:solidFill>
                            <a:srgbClr val="CC0066"/>
                          </a:solidFill>
                          <a:effectLst/>
                          <a:latin typeface="Century Gothic" pitchFamily="34" charset="0"/>
                        </a:rPr>
                        <a:t>1</a:t>
                      </a:r>
                      <a:r>
                        <a:rPr kumimoji="0" lang="en-US" sz="1600" b="0" i="0" u="none" strike="noStrike" cap="none" normalizeH="0" baseline="0">
                          <a:ln>
                            <a:noFill/>
                          </a:ln>
                          <a:solidFill>
                            <a:schemeClr val="tx1"/>
                          </a:solidFill>
                          <a:effectLst/>
                          <a:latin typeface="Century Gothic"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&lt;I2:</a:t>
                      </a:r>
                      <a:r>
                        <a:rPr kumimoji="0" lang="en-US" sz="1600" b="0" i="0" u="none" strike="noStrike" cap="none" normalizeH="0" baseline="0">
                          <a:ln>
                            <a:noFill/>
                          </a:ln>
                          <a:solidFill>
                            <a:srgbClr val="000066"/>
                          </a:solidFill>
                          <a:effectLst/>
                          <a:latin typeface="Century Gothic" pitchFamily="34" charset="0"/>
                        </a:rPr>
                        <a:t>2</a:t>
                      </a:r>
                      <a:r>
                        <a:rPr kumimoji="0" lang="en-US" sz="1600" b="0" i="0" u="none" strike="noStrike" cap="none" normalizeH="0" baseline="0">
                          <a:ln>
                            <a:noFill/>
                          </a:ln>
                          <a:solidFill>
                            <a:schemeClr val="tx1"/>
                          </a:solidFill>
                          <a:effectLst/>
                          <a:latin typeface="Century Gothic" pitchFamily="34" charset="0"/>
                        </a:rPr>
                        <a:t>,I1:</a:t>
                      </a:r>
                      <a:r>
                        <a:rPr kumimoji="0" lang="en-US" sz="1600" b="0" i="0" u="none" strike="noStrike" cap="none" normalizeH="0" baseline="0">
                          <a:ln>
                            <a:noFill/>
                          </a:ln>
                          <a:solidFill>
                            <a:srgbClr val="000066"/>
                          </a:solidFill>
                          <a:effectLst/>
                          <a:latin typeface="Century Gothic" pitchFamily="34" charset="0"/>
                        </a:rPr>
                        <a:t>2</a:t>
                      </a:r>
                      <a:r>
                        <a:rPr kumimoji="0" lang="en-US" sz="1600" b="0" i="0" u="none" strike="noStrike" cap="none" normalizeH="0" baseline="0">
                          <a:ln>
                            <a:noFill/>
                          </a:ln>
                          <a:solidFill>
                            <a:schemeClr val="tx1"/>
                          </a:solidFill>
                          <a:effectLst/>
                          <a:latin typeface="Century Gothic" pitchFamily="34" charset="0"/>
                        </a:rPr>
                        <a:t>&gt;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{{I2,I1:</a:t>
                      </a:r>
                      <a:r>
                        <a:rPr kumimoji="0" lang="en-US" sz="1600" b="0" i="0" u="none" strike="noStrike" cap="none" normalizeH="0" baseline="0">
                          <a:ln>
                            <a:noFill/>
                          </a:ln>
                          <a:solidFill>
                            <a:srgbClr val="CC0066"/>
                          </a:solidFill>
                          <a:effectLst/>
                          <a:latin typeface="Century Gothic" pitchFamily="34" charset="0"/>
                        </a:rPr>
                        <a:t>1</a:t>
                      </a:r>
                      <a:r>
                        <a:rPr kumimoji="0" lang="en-US" sz="1600" b="0" i="0" u="none" strike="noStrike" cap="none" normalizeH="0" baseline="0">
                          <a:ln>
                            <a:noFill/>
                          </a:ln>
                          <a:solidFill>
                            <a:schemeClr val="tx1"/>
                          </a:solidFill>
                          <a:effectLst/>
                          <a:latin typeface="Century Gothic" pitchFamily="34" charset="0"/>
                        </a:rPr>
                        <a:t>},{I2,</a:t>
                      </a:r>
                      <a:r>
                        <a:rPr kumimoji="0" lang="en-US" sz="1600" b="0" i="0" u="none" strike="noStrike" cap="none" normalizeH="0" baseline="0">
                          <a:ln>
                            <a:noFill/>
                          </a:ln>
                          <a:solidFill>
                            <a:srgbClr val="CC0066"/>
                          </a:solidFill>
                          <a:effectLst/>
                          <a:latin typeface="Century Gothic" pitchFamily="34" charset="0"/>
                        </a:rPr>
                        <a:t>1</a:t>
                      </a:r>
                      <a:r>
                        <a:rPr kumimoji="0" lang="en-US" sz="1600" b="0" i="0" u="none" strike="noStrike" cap="none" normalizeH="0" baseline="0">
                          <a:ln>
                            <a:noFill/>
                          </a:ln>
                          <a:solidFill>
                            <a:schemeClr val="tx1"/>
                          </a:solidFill>
                          <a:effectLst/>
                          <a:latin typeface="Century Gothic"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&lt;I2:</a:t>
                      </a:r>
                      <a:r>
                        <a:rPr kumimoji="0" lang="en-US" sz="1600" b="0" i="0" u="none" strike="noStrike" cap="none" normalizeH="0" baseline="0">
                          <a:ln>
                            <a:noFill/>
                          </a:ln>
                          <a:solidFill>
                            <a:srgbClr val="000066"/>
                          </a:solidFill>
                          <a:effectLst/>
                          <a:latin typeface="Century Gothic" pitchFamily="34" charset="0"/>
                        </a:rPr>
                        <a:t>2</a:t>
                      </a:r>
                      <a:r>
                        <a:rPr kumimoji="0" lang="en-US" sz="1600" b="0" i="0" u="none" strike="noStrike" cap="none" normalizeH="0" baseline="0">
                          <a:ln>
                            <a:noFill/>
                          </a:ln>
                          <a:solidFill>
                            <a:schemeClr val="tx1"/>
                          </a:solidFill>
                          <a:effectLst/>
                          <a:latin typeface="Century Gothic" pitchFamily="34" charset="0"/>
                        </a:rPr>
                        <a:t>&gt;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{{I2,I1:</a:t>
                      </a:r>
                      <a:r>
                        <a:rPr kumimoji="0" lang="en-US" sz="1600" b="0" i="0" u="none" strike="noStrike" cap="none" normalizeH="0" baseline="0">
                          <a:ln>
                            <a:noFill/>
                          </a:ln>
                          <a:solidFill>
                            <a:srgbClr val="CC0066"/>
                          </a:solidFill>
                          <a:effectLst/>
                          <a:latin typeface="Century Gothic" pitchFamily="34" charset="0"/>
                        </a:rPr>
                        <a:t>2</a:t>
                      </a:r>
                      <a:r>
                        <a:rPr kumimoji="0" lang="en-US" sz="1600" b="0" i="0" u="none" strike="noStrike" cap="none" normalizeH="0" baseline="0">
                          <a:ln>
                            <a:noFill/>
                          </a:ln>
                          <a:solidFill>
                            <a:schemeClr val="tx1"/>
                          </a:solidFill>
                          <a:effectLst/>
                          <a:latin typeface="Century Gothic" pitchFamily="34" charset="0"/>
                        </a:rPr>
                        <a:t>},{I2:</a:t>
                      </a:r>
                      <a:r>
                        <a:rPr kumimoji="0" lang="en-US" sz="1600" b="0" i="0" u="none" strike="noStrike" cap="none" normalizeH="0" baseline="0">
                          <a:ln>
                            <a:noFill/>
                          </a:ln>
                          <a:solidFill>
                            <a:srgbClr val="CC0066"/>
                          </a:solidFill>
                          <a:effectLst/>
                          <a:latin typeface="Century Gothic" pitchFamily="34" charset="0"/>
                        </a:rPr>
                        <a:t>2</a:t>
                      </a:r>
                      <a:r>
                        <a:rPr kumimoji="0" lang="en-US" sz="1600" b="0" i="0" u="none" strike="noStrike" cap="none" normalizeH="0" baseline="0">
                          <a:ln>
                            <a:noFill/>
                          </a:ln>
                          <a:solidFill>
                            <a:schemeClr val="tx1"/>
                          </a:solidFill>
                          <a:effectLst/>
                          <a:latin typeface="Century Gothic" pitchFamily="34" charset="0"/>
                        </a:rPr>
                        <a:t>}, {I1:</a:t>
                      </a:r>
                      <a:r>
                        <a:rPr kumimoji="0" lang="en-US" sz="1600" b="0" i="0" u="none" strike="noStrike" cap="none" normalizeH="0" baseline="0">
                          <a:ln>
                            <a:noFill/>
                          </a:ln>
                          <a:solidFill>
                            <a:srgbClr val="CC0066"/>
                          </a:solidFill>
                          <a:effectLst/>
                          <a:latin typeface="Century Gothic" pitchFamily="34" charset="0"/>
                        </a:rPr>
                        <a:t>2</a:t>
                      </a:r>
                      <a:r>
                        <a:rPr kumimoji="0" lang="en-US" sz="1600" b="0" i="0" u="none" strike="noStrike" cap="none" normalizeH="0" baseline="0">
                          <a:ln>
                            <a:noFill/>
                          </a:ln>
                          <a:solidFill>
                            <a:schemeClr val="tx1"/>
                          </a:solidFill>
                          <a:effectLst/>
                          <a:latin typeface="Century Gothic"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&lt;I2:</a:t>
                      </a:r>
                      <a:r>
                        <a:rPr kumimoji="0" lang="en-US" sz="1600" b="0" i="0" u="none" strike="noStrike" cap="none" normalizeH="0" baseline="0" dirty="0">
                          <a:ln>
                            <a:noFill/>
                          </a:ln>
                          <a:solidFill>
                            <a:srgbClr val="000066"/>
                          </a:solidFill>
                          <a:effectLst/>
                          <a:latin typeface="Century Gothic" pitchFamily="34" charset="0"/>
                        </a:rPr>
                        <a:t>4</a:t>
                      </a:r>
                      <a:r>
                        <a:rPr kumimoji="0" lang="en-US" sz="1600" b="0" i="0" u="none" strike="noStrike" cap="none" normalizeH="0" baseline="0" dirty="0">
                          <a:ln>
                            <a:noFill/>
                          </a:ln>
                          <a:solidFill>
                            <a:schemeClr val="tx1"/>
                          </a:solidFill>
                          <a:effectLst/>
                          <a:latin typeface="Century Gothic" pitchFamily="34" charset="0"/>
                        </a:rPr>
                        <a:t>,I1:</a:t>
                      </a:r>
                      <a:r>
                        <a:rPr kumimoji="0" lang="en-US" sz="1600" b="0" i="0" u="none" strike="noStrike" cap="none" normalizeH="0" baseline="0" dirty="0">
                          <a:ln>
                            <a:noFill/>
                          </a:ln>
                          <a:solidFill>
                            <a:srgbClr val="000066"/>
                          </a:solidFill>
                          <a:effectLst/>
                          <a:latin typeface="Century Gothic" pitchFamily="34" charset="0"/>
                        </a:rPr>
                        <a:t>2</a:t>
                      </a:r>
                      <a:r>
                        <a:rPr kumimoji="0" lang="en-US" sz="1600" b="0" i="0" u="none" strike="noStrike" cap="none" normalizeH="0" baseline="0" dirty="0">
                          <a:ln>
                            <a:noFill/>
                          </a:ln>
                          <a:solidFill>
                            <a:schemeClr val="tx1"/>
                          </a:solidFill>
                          <a:effectLst/>
                          <a:latin typeface="Century Gothic" pitchFamily="34" charset="0"/>
                        </a:rPr>
                        <a:t>&gt;,</a:t>
                      </a:r>
                      <a:r>
                        <a:rPr kumimoji="0" lang="en-US" sz="1600" b="1" i="0" u="none" strike="noStrike" cap="none" normalizeH="0" baseline="0" dirty="0">
                          <a:ln>
                            <a:noFill/>
                          </a:ln>
                          <a:solidFill>
                            <a:srgbClr val="FF0000"/>
                          </a:solidFill>
                          <a:effectLst/>
                          <a:latin typeface="Century Gothic" pitchFamily="34" charset="0"/>
                        </a:rPr>
                        <a:t>&lt;I1:2&gt;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a:t>
                      </a:r>
                      <a:r>
                        <a:rPr kumimoji="0" lang="en-US" sz="1600" b="0" i="0" u="none" strike="noStrike" cap="none" normalizeH="0" baseline="0" dirty="0">
                          <a:ln>
                            <a:noFill/>
                          </a:ln>
                          <a:solidFill>
                            <a:srgbClr val="CC0066"/>
                          </a:solidFill>
                          <a:effectLst/>
                          <a:latin typeface="Century Gothic" pitchFamily="34" charset="0"/>
                        </a:rPr>
                        <a:t>4</a:t>
                      </a:r>
                      <a:r>
                        <a:rPr kumimoji="0" lang="en-US" sz="1600" b="0" i="0" u="none" strike="noStrike" cap="none" normalizeH="0" baseline="0" dirty="0">
                          <a:ln>
                            <a:noFill/>
                          </a:ln>
                          <a:solidFill>
                            <a:schemeClr val="tx1"/>
                          </a:solidFill>
                          <a:effectLst/>
                          <a:latin typeface="Century Gothic"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&lt;I2:</a:t>
                      </a:r>
                      <a:r>
                        <a:rPr kumimoji="0" lang="en-US" sz="1600" b="0" i="0" u="none" strike="noStrike" cap="none" normalizeH="0" baseline="0" dirty="0">
                          <a:ln>
                            <a:noFill/>
                          </a:ln>
                          <a:solidFill>
                            <a:srgbClr val="000066"/>
                          </a:solidFill>
                          <a:effectLst/>
                          <a:latin typeface="Century Gothic" pitchFamily="34" charset="0"/>
                        </a:rPr>
                        <a:t>4</a:t>
                      </a:r>
                      <a:r>
                        <a:rPr kumimoji="0" lang="en-US" sz="1600" b="0" i="0" u="none" strike="noStrike" cap="none" normalizeH="0" baseline="0" dirty="0">
                          <a:ln>
                            <a:noFill/>
                          </a:ln>
                          <a:solidFill>
                            <a:schemeClr val="tx1"/>
                          </a:solidFill>
                          <a:effectLst/>
                          <a:latin typeface="Century Gothic" pitchFamily="34" charset="0"/>
                        </a:rPr>
                        <a:t>&gt;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62" name="Straight Connector 61"/>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idx="4294967295"/>
          </p:nvPr>
        </p:nvSpPr>
        <p:spPr>
          <a:xfrm>
            <a:off x="303213" y="188913"/>
            <a:ext cx="8229600" cy="468312"/>
          </a:xfrm>
        </p:spPr>
        <p:txBody>
          <a:bodyPr/>
          <a:lstStyle/>
          <a:p>
            <a:pPr algn="ctr"/>
            <a:r>
              <a:rPr lang="en-US" sz="2900" b="1">
                <a:solidFill>
                  <a:schemeClr val="tx1"/>
                </a:solidFill>
              </a:rPr>
              <a:t>Construct the FP-Tree</a:t>
            </a:r>
          </a:p>
        </p:txBody>
      </p:sp>
      <p:grpSp>
        <p:nvGrpSpPr>
          <p:cNvPr id="2" name="Group 3"/>
          <p:cNvGrpSpPr>
            <a:grpSpLocks/>
          </p:cNvGrpSpPr>
          <p:nvPr/>
        </p:nvGrpSpPr>
        <p:grpSpPr bwMode="auto">
          <a:xfrm>
            <a:off x="179388" y="701675"/>
            <a:ext cx="8550275" cy="3344863"/>
            <a:chOff x="113" y="442"/>
            <a:chExt cx="5391" cy="2495"/>
          </a:xfrm>
        </p:grpSpPr>
        <p:sp>
          <p:nvSpPr>
            <p:cNvPr id="49181" name="Oval 4"/>
            <p:cNvSpPr>
              <a:spLocks noChangeArrowheads="1"/>
            </p:cNvSpPr>
            <p:nvPr/>
          </p:nvSpPr>
          <p:spPr bwMode="auto">
            <a:xfrm>
              <a:off x="1706" y="2748"/>
              <a:ext cx="317" cy="182"/>
            </a:xfrm>
            <a:prstGeom prst="ellipse">
              <a:avLst/>
            </a:prstGeom>
            <a:solidFill>
              <a:schemeClr val="accent1"/>
            </a:solidFill>
            <a:ln w="9525">
              <a:solidFill>
                <a:schemeClr val="tx1"/>
              </a:solidFill>
              <a:round/>
              <a:headEnd/>
              <a:tailEnd/>
            </a:ln>
          </p:spPr>
          <p:txBody>
            <a:bodyPr wrap="none" anchor="ctr"/>
            <a:lstStyle/>
            <a:p>
              <a:endParaRPr lang="en-US"/>
            </a:p>
          </p:txBody>
        </p:sp>
        <p:grpSp>
          <p:nvGrpSpPr>
            <p:cNvPr id="3" name="Group 5"/>
            <p:cNvGrpSpPr>
              <a:grpSpLocks/>
            </p:cNvGrpSpPr>
            <p:nvPr/>
          </p:nvGrpSpPr>
          <p:grpSpPr bwMode="auto">
            <a:xfrm>
              <a:off x="113" y="442"/>
              <a:ext cx="5391" cy="2495"/>
              <a:chOff x="113" y="442"/>
              <a:chExt cx="5391" cy="2495"/>
            </a:xfrm>
          </p:grpSpPr>
          <p:sp>
            <p:nvSpPr>
              <p:cNvPr id="49183" name="Content Placeholder 2"/>
              <p:cNvSpPr>
                <a:spLocks/>
              </p:cNvSpPr>
              <p:nvPr/>
            </p:nvSpPr>
            <p:spPr bwMode="auto">
              <a:xfrm>
                <a:off x="204" y="2121"/>
                <a:ext cx="2721" cy="68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a:latin typeface="Century Gothic" pitchFamily="34" charset="0"/>
                </a:endParaRPr>
              </a:p>
            </p:txBody>
          </p:sp>
          <p:grpSp>
            <p:nvGrpSpPr>
              <p:cNvPr id="4" name="Group 7"/>
              <p:cNvGrpSpPr>
                <a:grpSpLocks/>
              </p:cNvGrpSpPr>
              <p:nvPr/>
            </p:nvGrpSpPr>
            <p:grpSpPr bwMode="auto">
              <a:xfrm>
                <a:off x="113" y="805"/>
                <a:ext cx="1179" cy="1381"/>
                <a:chOff x="113" y="805"/>
                <a:chExt cx="1179" cy="1381"/>
              </a:xfrm>
            </p:grpSpPr>
            <p:sp>
              <p:nvSpPr>
                <p:cNvPr id="49216" name="Rectangle 8"/>
                <p:cNvSpPr>
                  <a:spLocks noChangeArrowheads="1"/>
                </p:cNvSpPr>
                <p:nvPr/>
              </p:nvSpPr>
              <p:spPr bwMode="auto">
                <a:xfrm>
                  <a:off x="113" y="805"/>
                  <a:ext cx="569" cy="325"/>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b="1">
                      <a:solidFill>
                        <a:srgbClr val="000066"/>
                      </a:solidFill>
                      <a:latin typeface="Century Gothic" pitchFamily="34" charset="0"/>
                    </a:rPr>
                    <a:t>Item ID</a:t>
                  </a:r>
                </a:p>
              </p:txBody>
            </p:sp>
            <p:sp>
              <p:nvSpPr>
                <p:cNvPr id="49217" name="Rectangle 9"/>
                <p:cNvSpPr>
                  <a:spLocks noChangeArrowheads="1"/>
                </p:cNvSpPr>
                <p:nvPr/>
              </p:nvSpPr>
              <p:spPr bwMode="auto">
                <a:xfrm>
                  <a:off x="682" y="805"/>
                  <a:ext cx="610" cy="325"/>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400" b="1">
                      <a:solidFill>
                        <a:srgbClr val="000066"/>
                      </a:solidFill>
                      <a:latin typeface="Century Gothic" pitchFamily="34" charset="0"/>
                    </a:rPr>
                    <a:t>Support count</a:t>
                  </a:r>
                </a:p>
              </p:txBody>
            </p:sp>
            <p:sp>
              <p:nvSpPr>
                <p:cNvPr id="49218" name="Rectangle 10"/>
                <p:cNvSpPr>
                  <a:spLocks noChangeArrowheads="1"/>
                </p:cNvSpPr>
                <p:nvPr/>
              </p:nvSpPr>
              <p:spPr bwMode="auto">
                <a:xfrm>
                  <a:off x="113" y="1130"/>
                  <a:ext cx="569"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I2</a:t>
                  </a:r>
                </a:p>
              </p:txBody>
            </p:sp>
            <p:sp>
              <p:nvSpPr>
                <p:cNvPr id="49219" name="Rectangle 11"/>
                <p:cNvSpPr>
                  <a:spLocks noChangeArrowheads="1"/>
                </p:cNvSpPr>
                <p:nvPr/>
              </p:nvSpPr>
              <p:spPr bwMode="auto">
                <a:xfrm>
                  <a:off x="682" y="1130"/>
                  <a:ext cx="610"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7</a:t>
                  </a:r>
                </a:p>
              </p:txBody>
            </p:sp>
            <p:sp>
              <p:nvSpPr>
                <p:cNvPr id="49220" name="Rectangle 12"/>
                <p:cNvSpPr>
                  <a:spLocks noChangeArrowheads="1"/>
                </p:cNvSpPr>
                <p:nvPr/>
              </p:nvSpPr>
              <p:spPr bwMode="auto">
                <a:xfrm>
                  <a:off x="113" y="1341"/>
                  <a:ext cx="569" cy="212"/>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I1</a:t>
                  </a:r>
                </a:p>
              </p:txBody>
            </p:sp>
            <p:sp>
              <p:nvSpPr>
                <p:cNvPr id="49221" name="Rectangle 13"/>
                <p:cNvSpPr>
                  <a:spLocks noChangeArrowheads="1"/>
                </p:cNvSpPr>
                <p:nvPr/>
              </p:nvSpPr>
              <p:spPr bwMode="auto">
                <a:xfrm>
                  <a:off x="682" y="1341"/>
                  <a:ext cx="610" cy="212"/>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6</a:t>
                  </a:r>
                </a:p>
              </p:txBody>
            </p:sp>
            <p:sp>
              <p:nvSpPr>
                <p:cNvPr id="49222" name="Rectangle 14"/>
                <p:cNvSpPr>
                  <a:spLocks noChangeArrowheads="1"/>
                </p:cNvSpPr>
                <p:nvPr/>
              </p:nvSpPr>
              <p:spPr bwMode="auto">
                <a:xfrm>
                  <a:off x="113" y="1553"/>
                  <a:ext cx="569"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I3</a:t>
                  </a:r>
                </a:p>
              </p:txBody>
            </p:sp>
            <p:sp>
              <p:nvSpPr>
                <p:cNvPr id="49223" name="Rectangle 15"/>
                <p:cNvSpPr>
                  <a:spLocks noChangeArrowheads="1"/>
                </p:cNvSpPr>
                <p:nvPr/>
              </p:nvSpPr>
              <p:spPr bwMode="auto">
                <a:xfrm>
                  <a:off x="682" y="1553"/>
                  <a:ext cx="610"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6</a:t>
                  </a:r>
                </a:p>
              </p:txBody>
            </p:sp>
            <p:sp>
              <p:nvSpPr>
                <p:cNvPr id="49224" name="Rectangle 16"/>
                <p:cNvSpPr>
                  <a:spLocks noChangeArrowheads="1"/>
                </p:cNvSpPr>
                <p:nvPr/>
              </p:nvSpPr>
              <p:spPr bwMode="auto">
                <a:xfrm>
                  <a:off x="113" y="1764"/>
                  <a:ext cx="569"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I4</a:t>
                  </a:r>
                </a:p>
              </p:txBody>
            </p:sp>
            <p:sp>
              <p:nvSpPr>
                <p:cNvPr id="49225" name="Rectangle 17"/>
                <p:cNvSpPr>
                  <a:spLocks noChangeArrowheads="1"/>
                </p:cNvSpPr>
                <p:nvPr/>
              </p:nvSpPr>
              <p:spPr bwMode="auto">
                <a:xfrm>
                  <a:off x="682" y="1764"/>
                  <a:ext cx="610"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2</a:t>
                  </a:r>
                </a:p>
              </p:txBody>
            </p:sp>
            <p:sp>
              <p:nvSpPr>
                <p:cNvPr id="49226" name="Rectangle 18"/>
                <p:cNvSpPr>
                  <a:spLocks noChangeArrowheads="1"/>
                </p:cNvSpPr>
                <p:nvPr/>
              </p:nvSpPr>
              <p:spPr bwMode="auto">
                <a:xfrm>
                  <a:off x="113" y="1975"/>
                  <a:ext cx="569"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I5</a:t>
                  </a:r>
                </a:p>
              </p:txBody>
            </p:sp>
            <p:sp>
              <p:nvSpPr>
                <p:cNvPr id="49227" name="Rectangle 19"/>
                <p:cNvSpPr>
                  <a:spLocks noChangeArrowheads="1"/>
                </p:cNvSpPr>
                <p:nvPr/>
              </p:nvSpPr>
              <p:spPr bwMode="auto">
                <a:xfrm>
                  <a:off x="682" y="1975"/>
                  <a:ext cx="610" cy="211"/>
                </a:xfrm>
                <a:prstGeom prst="rect">
                  <a:avLst/>
                </a:prstGeom>
                <a:noFill/>
                <a:ln w="9525">
                  <a:noFill/>
                  <a:miter lim="800000"/>
                  <a:headEnd/>
                  <a:tailEnd/>
                </a:ln>
              </p:spPr>
              <p:txBody>
                <a:bodyPr/>
                <a:lstStyle/>
                <a:p>
                  <a:pPr eaLnBrk="0" hangingPunct="0">
                    <a:spcBef>
                      <a:spcPts val="600"/>
                    </a:spcBef>
                    <a:buClr>
                      <a:schemeClr val="accent1"/>
                    </a:buClr>
                    <a:buSzPct val="76000"/>
                    <a:buFont typeface="Wingdings 3" pitchFamily="18" charset="2"/>
                    <a:buNone/>
                  </a:pPr>
                  <a:r>
                    <a:rPr lang="en-US" sz="1600">
                      <a:solidFill>
                        <a:srgbClr val="000066"/>
                      </a:solidFill>
                      <a:latin typeface="Century Gothic" pitchFamily="34" charset="0"/>
                    </a:rPr>
                    <a:t>2</a:t>
                  </a:r>
                </a:p>
              </p:txBody>
            </p:sp>
            <p:sp>
              <p:nvSpPr>
                <p:cNvPr id="49228" name="Line 20"/>
                <p:cNvSpPr>
                  <a:spLocks noChangeShapeType="1"/>
                </p:cNvSpPr>
                <p:nvPr/>
              </p:nvSpPr>
              <p:spPr bwMode="auto">
                <a:xfrm>
                  <a:off x="682" y="805"/>
                  <a:ext cx="0" cy="1381"/>
                </a:xfrm>
                <a:prstGeom prst="line">
                  <a:avLst/>
                </a:prstGeom>
                <a:noFill/>
                <a:ln w="12700" algn="ctr">
                  <a:solidFill>
                    <a:schemeClr val="tx1"/>
                  </a:solidFill>
                  <a:round/>
                  <a:headEnd/>
                  <a:tailEnd/>
                </a:ln>
              </p:spPr>
              <p:txBody>
                <a:bodyPr/>
                <a:lstStyle/>
                <a:p>
                  <a:endParaRPr lang="en-US"/>
                </a:p>
              </p:txBody>
            </p:sp>
            <p:sp>
              <p:nvSpPr>
                <p:cNvPr id="49229" name="Line 21"/>
                <p:cNvSpPr>
                  <a:spLocks noChangeShapeType="1"/>
                </p:cNvSpPr>
                <p:nvPr/>
              </p:nvSpPr>
              <p:spPr bwMode="auto">
                <a:xfrm>
                  <a:off x="113" y="1130"/>
                  <a:ext cx="1179" cy="0"/>
                </a:xfrm>
                <a:prstGeom prst="line">
                  <a:avLst/>
                </a:prstGeom>
                <a:noFill/>
                <a:ln w="12700" algn="ctr">
                  <a:solidFill>
                    <a:schemeClr val="tx1"/>
                  </a:solidFill>
                  <a:round/>
                  <a:headEnd/>
                  <a:tailEnd/>
                </a:ln>
              </p:spPr>
              <p:txBody>
                <a:bodyPr/>
                <a:lstStyle/>
                <a:p>
                  <a:endParaRPr lang="en-US"/>
                </a:p>
              </p:txBody>
            </p:sp>
            <p:sp>
              <p:nvSpPr>
                <p:cNvPr id="49230" name="Line 22"/>
                <p:cNvSpPr>
                  <a:spLocks noChangeShapeType="1"/>
                </p:cNvSpPr>
                <p:nvPr/>
              </p:nvSpPr>
              <p:spPr bwMode="auto">
                <a:xfrm>
                  <a:off x="113" y="1341"/>
                  <a:ext cx="1179" cy="0"/>
                </a:xfrm>
                <a:prstGeom prst="line">
                  <a:avLst/>
                </a:prstGeom>
                <a:noFill/>
                <a:ln w="12700" algn="ctr">
                  <a:solidFill>
                    <a:schemeClr val="tx1"/>
                  </a:solidFill>
                  <a:round/>
                  <a:headEnd/>
                  <a:tailEnd/>
                </a:ln>
              </p:spPr>
              <p:txBody>
                <a:bodyPr/>
                <a:lstStyle/>
                <a:p>
                  <a:endParaRPr lang="en-US"/>
                </a:p>
              </p:txBody>
            </p:sp>
            <p:sp>
              <p:nvSpPr>
                <p:cNvPr id="49231" name="Line 23"/>
                <p:cNvSpPr>
                  <a:spLocks noChangeShapeType="1"/>
                </p:cNvSpPr>
                <p:nvPr/>
              </p:nvSpPr>
              <p:spPr bwMode="auto">
                <a:xfrm>
                  <a:off x="113" y="1553"/>
                  <a:ext cx="1179" cy="0"/>
                </a:xfrm>
                <a:prstGeom prst="line">
                  <a:avLst/>
                </a:prstGeom>
                <a:noFill/>
                <a:ln w="12700" algn="ctr">
                  <a:solidFill>
                    <a:schemeClr val="tx1"/>
                  </a:solidFill>
                  <a:round/>
                  <a:headEnd/>
                  <a:tailEnd/>
                </a:ln>
              </p:spPr>
              <p:txBody>
                <a:bodyPr/>
                <a:lstStyle/>
                <a:p>
                  <a:endParaRPr lang="en-US"/>
                </a:p>
              </p:txBody>
            </p:sp>
            <p:sp>
              <p:nvSpPr>
                <p:cNvPr id="49232" name="Line 24"/>
                <p:cNvSpPr>
                  <a:spLocks noChangeShapeType="1"/>
                </p:cNvSpPr>
                <p:nvPr/>
              </p:nvSpPr>
              <p:spPr bwMode="auto">
                <a:xfrm>
                  <a:off x="113" y="1764"/>
                  <a:ext cx="1179" cy="0"/>
                </a:xfrm>
                <a:prstGeom prst="line">
                  <a:avLst/>
                </a:prstGeom>
                <a:noFill/>
                <a:ln w="12700" algn="ctr">
                  <a:solidFill>
                    <a:schemeClr val="tx1"/>
                  </a:solidFill>
                  <a:round/>
                  <a:headEnd/>
                  <a:tailEnd/>
                </a:ln>
              </p:spPr>
              <p:txBody>
                <a:bodyPr/>
                <a:lstStyle/>
                <a:p>
                  <a:endParaRPr lang="en-US"/>
                </a:p>
              </p:txBody>
            </p:sp>
            <p:sp>
              <p:nvSpPr>
                <p:cNvPr id="49233" name="Line 25"/>
                <p:cNvSpPr>
                  <a:spLocks noChangeShapeType="1"/>
                </p:cNvSpPr>
                <p:nvPr/>
              </p:nvSpPr>
              <p:spPr bwMode="auto">
                <a:xfrm>
                  <a:off x="113" y="1975"/>
                  <a:ext cx="1179" cy="0"/>
                </a:xfrm>
                <a:prstGeom prst="line">
                  <a:avLst/>
                </a:prstGeom>
                <a:noFill/>
                <a:ln w="12700" algn="ctr">
                  <a:solidFill>
                    <a:schemeClr val="tx1"/>
                  </a:solidFill>
                  <a:round/>
                  <a:headEnd/>
                  <a:tailEnd/>
                </a:ln>
              </p:spPr>
              <p:txBody>
                <a:bodyPr/>
                <a:lstStyle/>
                <a:p>
                  <a:endParaRPr lang="en-US"/>
                </a:p>
              </p:txBody>
            </p:sp>
            <p:sp>
              <p:nvSpPr>
                <p:cNvPr id="49234" name="Line 26"/>
                <p:cNvSpPr>
                  <a:spLocks noChangeShapeType="1"/>
                </p:cNvSpPr>
                <p:nvPr/>
              </p:nvSpPr>
              <p:spPr bwMode="auto">
                <a:xfrm>
                  <a:off x="113" y="805"/>
                  <a:ext cx="0" cy="1381"/>
                </a:xfrm>
                <a:prstGeom prst="line">
                  <a:avLst/>
                </a:prstGeom>
                <a:noFill/>
                <a:ln w="28575" algn="ctr">
                  <a:solidFill>
                    <a:schemeClr val="tx1"/>
                  </a:solidFill>
                  <a:round/>
                  <a:headEnd/>
                  <a:tailEnd/>
                </a:ln>
              </p:spPr>
              <p:txBody>
                <a:bodyPr/>
                <a:lstStyle/>
                <a:p>
                  <a:endParaRPr lang="en-US"/>
                </a:p>
              </p:txBody>
            </p:sp>
            <p:sp>
              <p:nvSpPr>
                <p:cNvPr id="49235" name="Line 27"/>
                <p:cNvSpPr>
                  <a:spLocks noChangeShapeType="1"/>
                </p:cNvSpPr>
                <p:nvPr/>
              </p:nvSpPr>
              <p:spPr bwMode="auto">
                <a:xfrm>
                  <a:off x="1292" y="805"/>
                  <a:ext cx="0" cy="1381"/>
                </a:xfrm>
                <a:prstGeom prst="line">
                  <a:avLst/>
                </a:prstGeom>
                <a:noFill/>
                <a:ln w="28575" algn="ctr">
                  <a:solidFill>
                    <a:schemeClr val="tx1"/>
                  </a:solidFill>
                  <a:round/>
                  <a:headEnd/>
                  <a:tailEnd/>
                </a:ln>
              </p:spPr>
              <p:txBody>
                <a:bodyPr/>
                <a:lstStyle/>
                <a:p>
                  <a:endParaRPr lang="en-US"/>
                </a:p>
              </p:txBody>
            </p:sp>
            <p:sp>
              <p:nvSpPr>
                <p:cNvPr id="49236" name="Line 28"/>
                <p:cNvSpPr>
                  <a:spLocks noChangeShapeType="1"/>
                </p:cNvSpPr>
                <p:nvPr/>
              </p:nvSpPr>
              <p:spPr bwMode="auto">
                <a:xfrm>
                  <a:off x="113" y="805"/>
                  <a:ext cx="1179" cy="0"/>
                </a:xfrm>
                <a:prstGeom prst="line">
                  <a:avLst/>
                </a:prstGeom>
                <a:noFill/>
                <a:ln w="28575" algn="ctr">
                  <a:solidFill>
                    <a:schemeClr val="tx1"/>
                  </a:solidFill>
                  <a:round/>
                  <a:headEnd/>
                  <a:tailEnd/>
                </a:ln>
              </p:spPr>
              <p:txBody>
                <a:bodyPr/>
                <a:lstStyle/>
                <a:p>
                  <a:endParaRPr lang="en-US"/>
                </a:p>
              </p:txBody>
            </p:sp>
            <p:sp>
              <p:nvSpPr>
                <p:cNvPr id="49237" name="Line 29"/>
                <p:cNvSpPr>
                  <a:spLocks noChangeShapeType="1"/>
                </p:cNvSpPr>
                <p:nvPr/>
              </p:nvSpPr>
              <p:spPr bwMode="auto">
                <a:xfrm>
                  <a:off x="113" y="2186"/>
                  <a:ext cx="1179" cy="0"/>
                </a:xfrm>
                <a:prstGeom prst="line">
                  <a:avLst/>
                </a:prstGeom>
                <a:noFill/>
                <a:ln w="28575" algn="ctr">
                  <a:solidFill>
                    <a:schemeClr val="tx1"/>
                  </a:solidFill>
                  <a:round/>
                  <a:headEnd/>
                  <a:tailEnd/>
                </a:ln>
              </p:spPr>
              <p:txBody>
                <a:bodyPr/>
                <a:lstStyle/>
                <a:p>
                  <a:endParaRPr lang="en-US"/>
                </a:p>
              </p:txBody>
            </p:sp>
          </p:grpSp>
          <p:sp>
            <p:nvSpPr>
              <p:cNvPr id="49185" name="Oval 30"/>
              <p:cNvSpPr>
                <a:spLocks noChangeArrowheads="1"/>
              </p:cNvSpPr>
              <p:nvPr/>
            </p:nvSpPr>
            <p:spPr bwMode="auto">
              <a:xfrm>
                <a:off x="3574" y="474"/>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86" name="Text Box 31"/>
              <p:cNvSpPr txBox="1">
                <a:spLocks noChangeArrowheads="1"/>
              </p:cNvSpPr>
              <p:nvPr/>
            </p:nvSpPr>
            <p:spPr bwMode="auto">
              <a:xfrm>
                <a:off x="3924" y="442"/>
                <a:ext cx="340" cy="274"/>
              </a:xfrm>
              <a:prstGeom prst="rect">
                <a:avLst/>
              </a:prstGeom>
              <a:noFill/>
              <a:ln w="9525">
                <a:noFill/>
                <a:miter lim="800000"/>
                <a:headEnd/>
                <a:tailEnd/>
              </a:ln>
            </p:spPr>
            <p:txBody>
              <a:bodyPr wrap="none">
                <a:spAutoFit/>
              </a:bodyPr>
              <a:lstStyle/>
              <a:p>
                <a:r>
                  <a:rPr lang="en-US"/>
                  <a:t>null</a:t>
                </a:r>
              </a:p>
            </p:txBody>
          </p:sp>
          <p:sp>
            <p:nvSpPr>
              <p:cNvPr id="49187" name="Oval 32"/>
              <p:cNvSpPr>
                <a:spLocks noChangeArrowheads="1"/>
              </p:cNvSpPr>
              <p:nvPr/>
            </p:nvSpPr>
            <p:spPr bwMode="auto">
              <a:xfrm>
                <a:off x="3016" y="805"/>
                <a:ext cx="317" cy="182"/>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49188" name="AutoShape 33"/>
              <p:cNvCxnSpPr>
                <a:cxnSpLocks noChangeShapeType="1"/>
                <a:stCxn id="49185" idx="3"/>
                <a:endCxn id="49187" idx="7"/>
              </p:cNvCxnSpPr>
              <p:nvPr/>
            </p:nvCxnSpPr>
            <p:spPr bwMode="auto">
              <a:xfrm flipH="1">
                <a:off x="3287" y="629"/>
                <a:ext cx="333" cy="203"/>
              </a:xfrm>
              <a:prstGeom prst="straightConnector1">
                <a:avLst/>
              </a:prstGeom>
              <a:noFill/>
              <a:ln w="9525">
                <a:solidFill>
                  <a:schemeClr val="tx1"/>
                </a:solidFill>
                <a:round/>
                <a:headEnd/>
                <a:tailEnd type="triangle" w="med" len="med"/>
              </a:ln>
            </p:spPr>
          </p:cxnSp>
          <p:sp>
            <p:nvSpPr>
              <p:cNvPr id="49189" name="Oval 34"/>
              <p:cNvSpPr>
                <a:spLocks noChangeArrowheads="1"/>
              </p:cNvSpPr>
              <p:nvPr/>
            </p:nvSpPr>
            <p:spPr bwMode="auto">
              <a:xfrm>
                <a:off x="2517" y="1259"/>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90" name="Text Box 35"/>
              <p:cNvSpPr txBox="1">
                <a:spLocks noChangeArrowheads="1"/>
              </p:cNvSpPr>
              <p:nvPr/>
            </p:nvSpPr>
            <p:spPr bwMode="auto">
              <a:xfrm>
                <a:off x="2289" y="1070"/>
                <a:ext cx="356" cy="273"/>
              </a:xfrm>
              <a:prstGeom prst="rect">
                <a:avLst/>
              </a:prstGeom>
              <a:noFill/>
              <a:ln w="9525">
                <a:noFill/>
                <a:miter lim="800000"/>
                <a:headEnd/>
                <a:tailEnd/>
              </a:ln>
            </p:spPr>
            <p:txBody>
              <a:bodyPr wrap="none">
                <a:spAutoFit/>
              </a:bodyPr>
              <a:lstStyle/>
              <a:p>
                <a:r>
                  <a:rPr lang="en-US"/>
                  <a:t>I1:4</a:t>
                </a:r>
              </a:p>
            </p:txBody>
          </p:sp>
          <p:cxnSp>
            <p:nvCxnSpPr>
              <p:cNvPr id="49191" name="AutoShape 36"/>
              <p:cNvCxnSpPr>
                <a:cxnSpLocks noChangeShapeType="1"/>
                <a:stCxn id="49187" idx="3"/>
              </p:cNvCxnSpPr>
              <p:nvPr/>
            </p:nvCxnSpPr>
            <p:spPr bwMode="auto">
              <a:xfrm flipH="1">
                <a:off x="2744" y="960"/>
                <a:ext cx="318" cy="307"/>
              </a:xfrm>
              <a:prstGeom prst="straightConnector1">
                <a:avLst/>
              </a:prstGeom>
              <a:noFill/>
              <a:ln w="9525">
                <a:solidFill>
                  <a:schemeClr val="tx1"/>
                </a:solidFill>
                <a:round/>
                <a:headEnd/>
                <a:tailEnd type="triangle" w="med" len="med"/>
              </a:ln>
            </p:spPr>
          </p:cxnSp>
          <p:sp>
            <p:nvSpPr>
              <p:cNvPr id="49192" name="Oval 37"/>
              <p:cNvSpPr>
                <a:spLocks noChangeArrowheads="1"/>
              </p:cNvSpPr>
              <p:nvPr/>
            </p:nvSpPr>
            <p:spPr bwMode="auto">
              <a:xfrm>
                <a:off x="2064" y="1713"/>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93" name="Text Box 38"/>
              <p:cNvSpPr txBox="1">
                <a:spLocks noChangeArrowheads="1"/>
              </p:cNvSpPr>
              <p:nvPr/>
            </p:nvSpPr>
            <p:spPr bwMode="auto">
              <a:xfrm>
                <a:off x="1791" y="1576"/>
                <a:ext cx="356" cy="274"/>
              </a:xfrm>
              <a:prstGeom prst="rect">
                <a:avLst/>
              </a:prstGeom>
              <a:noFill/>
              <a:ln w="9525">
                <a:noFill/>
                <a:miter lim="800000"/>
                <a:headEnd/>
                <a:tailEnd/>
              </a:ln>
            </p:spPr>
            <p:txBody>
              <a:bodyPr wrap="none">
                <a:spAutoFit/>
              </a:bodyPr>
              <a:lstStyle/>
              <a:p>
                <a:r>
                  <a:rPr lang="en-US"/>
                  <a:t>I5:1</a:t>
                </a:r>
              </a:p>
            </p:txBody>
          </p:sp>
          <p:cxnSp>
            <p:nvCxnSpPr>
              <p:cNvPr id="49194" name="AutoShape 39"/>
              <p:cNvCxnSpPr>
                <a:cxnSpLocks noChangeShapeType="1"/>
                <a:stCxn id="49189" idx="3"/>
                <a:endCxn id="49192" idx="0"/>
              </p:cNvCxnSpPr>
              <p:nvPr/>
            </p:nvCxnSpPr>
            <p:spPr bwMode="auto">
              <a:xfrm flipH="1">
                <a:off x="2223" y="1414"/>
                <a:ext cx="340" cy="299"/>
              </a:xfrm>
              <a:prstGeom prst="straightConnector1">
                <a:avLst/>
              </a:prstGeom>
              <a:noFill/>
              <a:ln w="9525">
                <a:solidFill>
                  <a:schemeClr val="tx1"/>
                </a:solidFill>
                <a:round/>
                <a:headEnd/>
                <a:tailEnd type="triangle" w="med" len="med"/>
              </a:ln>
            </p:spPr>
          </p:cxnSp>
          <p:sp>
            <p:nvSpPr>
              <p:cNvPr id="49195" name="Oval 40"/>
              <p:cNvSpPr>
                <a:spLocks noChangeArrowheads="1"/>
              </p:cNvSpPr>
              <p:nvPr/>
            </p:nvSpPr>
            <p:spPr bwMode="auto">
              <a:xfrm>
                <a:off x="4026" y="1258"/>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96" name="Text Box 41"/>
              <p:cNvSpPr txBox="1">
                <a:spLocks noChangeArrowheads="1"/>
              </p:cNvSpPr>
              <p:nvPr/>
            </p:nvSpPr>
            <p:spPr bwMode="auto">
              <a:xfrm>
                <a:off x="4293" y="1130"/>
                <a:ext cx="356" cy="274"/>
              </a:xfrm>
              <a:prstGeom prst="rect">
                <a:avLst/>
              </a:prstGeom>
              <a:noFill/>
              <a:ln w="9525">
                <a:noFill/>
                <a:miter lim="800000"/>
                <a:headEnd/>
                <a:tailEnd/>
              </a:ln>
            </p:spPr>
            <p:txBody>
              <a:bodyPr wrap="none">
                <a:spAutoFit/>
              </a:bodyPr>
              <a:lstStyle/>
              <a:p>
                <a:r>
                  <a:rPr lang="en-US"/>
                  <a:t>I4:1</a:t>
                </a:r>
              </a:p>
            </p:txBody>
          </p:sp>
          <p:cxnSp>
            <p:nvCxnSpPr>
              <p:cNvPr id="49197" name="AutoShape 42"/>
              <p:cNvCxnSpPr>
                <a:cxnSpLocks noChangeShapeType="1"/>
                <a:stCxn id="49187" idx="5"/>
                <a:endCxn id="49195" idx="1"/>
              </p:cNvCxnSpPr>
              <p:nvPr/>
            </p:nvCxnSpPr>
            <p:spPr bwMode="auto">
              <a:xfrm>
                <a:off x="3287" y="960"/>
                <a:ext cx="785" cy="325"/>
              </a:xfrm>
              <a:prstGeom prst="straightConnector1">
                <a:avLst/>
              </a:prstGeom>
              <a:noFill/>
              <a:ln w="9525">
                <a:solidFill>
                  <a:schemeClr val="tx1"/>
                </a:solidFill>
                <a:round/>
                <a:headEnd/>
                <a:tailEnd type="triangle" w="med" len="med"/>
              </a:ln>
            </p:spPr>
          </p:cxnSp>
          <p:sp>
            <p:nvSpPr>
              <p:cNvPr id="49198" name="Oval 43"/>
              <p:cNvSpPr>
                <a:spLocks noChangeArrowheads="1"/>
              </p:cNvSpPr>
              <p:nvPr/>
            </p:nvSpPr>
            <p:spPr bwMode="auto">
              <a:xfrm>
                <a:off x="3158" y="1432"/>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99" name="Text Box 44"/>
              <p:cNvSpPr txBox="1">
                <a:spLocks noChangeArrowheads="1"/>
              </p:cNvSpPr>
              <p:nvPr/>
            </p:nvSpPr>
            <p:spPr bwMode="auto">
              <a:xfrm>
                <a:off x="3425" y="1304"/>
                <a:ext cx="356" cy="274"/>
              </a:xfrm>
              <a:prstGeom prst="rect">
                <a:avLst/>
              </a:prstGeom>
              <a:noFill/>
              <a:ln w="9525">
                <a:noFill/>
                <a:miter lim="800000"/>
                <a:headEnd/>
                <a:tailEnd/>
              </a:ln>
            </p:spPr>
            <p:txBody>
              <a:bodyPr wrap="none">
                <a:spAutoFit/>
              </a:bodyPr>
              <a:lstStyle/>
              <a:p>
                <a:r>
                  <a:rPr lang="en-US"/>
                  <a:t>I3:2</a:t>
                </a:r>
              </a:p>
            </p:txBody>
          </p:sp>
          <p:cxnSp>
            <p:nvCxnSpPr>
              <p:cNvPr id="49200" name="AutoShape 45"/>
              <p:cNvCxnSpPr>
                <a:cxnSpLocks noChangeShapeType="1"/>
                <a:stCxn id="49187" idx="4"/>
                <a:endCxn id="49198" idx="0"/>
              </p:cNvCxnSpPr>
              <p:nvPr/>
            </p:nvCxnSpPr>
            <p:spPr bwMode="auto">
              <a:xfrm>
                <a:off x="3175" y="987"/>
                <a:ext cx="142" cy="445"/>
              </a:xfrm>
              <a:prstGeom prst="straightConnector1">
                <a:avLst/>
              </a:prstGeom>
              <a:noFill/>
              <a:ln w="9525">
                <a:solidFill>
                  <a:schemeClr val="tx1"/>
                </a:solidFill>
                <a:round/>
                <a:headEnd/>
                <a:tailEnd type="triangle" w="med" len="med"/>
              </a:ln>
            </p:spPr>
          </p:cxnSp>
          <p:sp>
            <p:nvSpPr>
              <p:cNvPr id="49201" name="Text Box 46"/>
              <p:cNvSpPr txBox="1">
                <a:spLocks noChangeArrowheads="1"/>
              </p:cNvSpPr>
              <p:nvPr/>
            </p:nvSpPr>
            <p:spPr bwMode="auto">
              <a:xfrm>
                <a:off x="2608" y="617"/>
                <a:ext cx="357" cy="274"/>
              </a:xfrm>
              <a:prstGeom prst="rect">
                <a:avLst/>
              </a:prstGeom>
              <a:noFill/>
              <a:ln w="9525">
                <a:noFill/>
                <a:miter lim="800000"/>
                <a:headEnd/>
                <a:tailEnd/>
              </a:ln>
            </p:spPr>
            <p:txBody>
              <a:bodyPr wrap="none">
                <a:spAutoFit/>
              </a:bodyPr>
              <a:lstStyle/>
              <a:p>
                <a:r>
                  <a:rPr lang="en-US"/>
                  <a:t>I2:7</a:t>
                </a:r>
              </a:p>
            </p:txBody>
          </p:sp>
          <p:sp>
            <p:nvSpPr>
              <p:cNvPr id="49202" name="Oval 47"/>
              <p:cNvSpPr>
                <a:spLocks noChangeArrowheads="1"/>
              </p:cNvSpPr>
              <p:nvPr/>
            </p:nvSpPr>
            <p:spPr bwMode="auto">
              <a:xfrm>
                <a:off x="2749" y="1795"/>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203" name="Text Box 48"/>
              <p:cNvSpPr txBox="1">
                <a:spLocks noChangeArrowheads="1"/>
              </p:cNvSpPr>
              <p:nvPr/>
            </p:nvSpPr>
            <p:spPr bwMode="auto">
              <a:xfrm>
                <a:off x="3023" y="1837"/>
                <a:ext cx="356" cy="273"/>
              </a:xfrm>
              <a:prstGeom prst="rect">
                <a:avLst/>
              </a:prstGeom>
              <a:noFill/>
              <a:ln w="9525">
                <a:noFill/>
                <a:miter lim="800000"/>
                <a:headEnd/>
                <a:tailEnd/>
              </a:ln>
            </p:spPr>
            <p:txBody>
              <a:bodyPr wrap="none">
                <a:spAutoFit/>
              </a:bodyPr>
              <a:lstStyle/>
              <a:p>
                <a:r>
                  <a:rPr lang="en-US"/>
                  <a:t>I4:1</a:t>
                </a:r>
              </a:p>
            </p:txBody>
          </p:sp>
          <p:cxnSp>
            <p:nvCxnSpPr>
              <p:cNvPr id="49204" name="AutoShape 49"/>
              <p:cNvCxnSpPr>
                <a:cxnSpLocks noChangeShapeType="1"/>
                <a:stCxn id="49189" idx="5"/>
                <a:endCxn id="49202" idx="0"/>
              </p:cNvCxnSpPr>
              <p:nvPr/>
            </p:nvCxnSpPr>
            <p:spPr bwMode="auto">
              <a:xfrm>
                <a:off x="2788" y="1414"/>
                <a:ext cx="120" cy="381"/>
              </a:xfrm>
              <a:prstGeom prst="straightConnector1">
                <a:avLst/>
              </a:prstGeom>
              <a:noFill/>
              <a:ln w="9525">
                <a:solidFill>
                  <a:schemeClr val="tx1"/>
                </a:solidFill>
                <a:round/>
                <a:headEnd/>
                <a:tailEnd type="triangle" w="med" len="med"/>
              </a:ln>
            </p:spPr>
          </p:cxnSp>
          <p:sp>
            <p:nvSpPr>
              <p:cNvPr id="49205" name="Oval 50"/>
              <p:cNvSpPr>
                <a:spLocks noChangeArrowheads="1"/>
              </p:cNvSpPr>
              <p:nvPr/>
            </p:nvSpPr>
            <p:spPr bwMode="auto">
              <a:xfrm>
                <a:off x="4655" y="797"/>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206" name="Text Box 51"/>
              <p:cNvSpPr txBox="1">
                <a:spLocks noChangeArrowheads="1"/>
              </p:cNvSpPr>
              <p:nvPr/>
            </p:nvSpPr>
            <p:spPr bwMode="auto">
              <a:xfrm>
                <a:off x="4922" y="668"/>
                <a:ext cx="357" cy="274"/>
              </a:xfrm>
              <a:prstGeom prst="rect">
                <a:avLst/>
              </a:prstGeom>
              <a:noFill/>
              <a:ln w="9525">
                <a:noFill/>
                <a:miter lim="800000"/>
                <a:headEnd/>
                <a:tailEnd/>
              </a:ln>
            </p:spPr>
            <p:txBody>
              <a:bodyPr wrap="none">
                <a:spAutoFit/>
              </a:bodyPr>
              <a:lstStyle/>
              <a:p>
                <a:r>
                  <a:rPr lang="en-US"/>
                  <a:t>I1:2</a:t>
                </a:r>
              </a:p>
            </p:txBody>
          </p:sp>
          <p:sp>
            <p:nvSpPr>
              <p:cNvPr id="49207" name="Oval 52"/>
              <p:cNvSpPr>
                <a:spLocks noChangeArrowheads="1"/>
              </p:cNvSpPr>
              <p:nvPr/>
            </p:nvSpPr>
            <p:spPr bwMode="auto">
              <a:xfrm>
                <a:off x="4881" y="1478"/>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208" name="Text Box 53"/>
              <p:cNvSpPr txBox="1">
                <a:spLocks noChangeArrowheads="1"/>
              </p:cNvSpPr>
              <p:nvPr/>
            </p:nvSpPr>
            <p:spPr bwMode="auto">
              <a:xfrm>
                <a:off x="5148" y="1350"/>
                <a:ext cx="356" cy="274"/>
              </a:xfrm>
              <a:prstGeom prst="rect">
                <a:avLst/>
              </a:prstGeom>
              <a:noFill/>
              <a:ln w="9525">
                <a:noFill/>
                <a:miter lim="800000"/>
                <a:headEnd/>
                <a:tailEnd/>
              </a:ln>
            </p:spPr>
            <p:txBody>
              <a:bodyPr wrap="none">
                <a:spAutoFit/>
              </a:bodyPr>
              <a:lstStyle/>
              <a:p>
                <a:r>
                  <a:rPr lang="en-US"/>
                  <a:t>I3:2</a:t>
                </a:r>
              </a:p>
            </p:txBody>
          </p:sp>
          <p:cxnSp>
            <p:nvCxnSpPr>
              <p:cNvPr id="49209" name="AutoShape 54"/>
              <p:cNvCxnSpPr>
                <a:cxnSpLocks noChangeShapeType="1"/>
                <a:stCxn id="49185" idx="5"/>
                <a:endCxn id="49205" idx="1"/>
              </p:cNvCxnSpPr>
              <p:nvPr/>
            </p:nvCxnSpPr>
            <p:spPr bwMode="auto">
              <a:xfrm>
                <a:off x="3845" y="629"/>
                <a:ext cx="856" cy="195"/>
              </a:xfrm>
              <a:prstGeom prst="straightConnector1">
                <a:avLst/>
              </a:prstGeom>
              <a:noFill/>
              <a:ln w="9525">
                <a:solidFill>
                  <a:schemeClr val="tx1"/>
                </a:solidFill>
                <a:round/>
                <a:headEnd/>
                <a:tailEnd type="triangle" w="med" len="med"/>
              </a:ln>
            </p:spPr>
          </p:cxnSp>
          <p:cxnSp>
            <p:nvCxnSpPr>
              <p:cNvPr id="49210" name="AutoShape 55"/>
              <p:cNvCxnSpPr>
                <a:cxnSpLocks noChangeShapeType="1"/>
                <a:stCxn id="49205" idx="5"/>
                <a:endCxn id="49207" idx="0"/>
              </p:cNvCxnSpPr>
              <p:nvPr/>
            </p:nvCxnSpPr>
            <p:spPr bwMode="auto">
              <a:xfrm>
                <a:off x="4926" y="952"/>
                <a:ext cx="114" cy="526"/>
              </a:xfrm>
              <a:prstGeom prst="straightConnector1">
                <a:avLst/>
              </a:prstGeom>
              <a:noFill/>
              <a:ln w="9525">
                <a:solidFill>
                  <a:schemeClr val="tx1"/>
                </a:solidFill>
                <a:round/>
                <a:headEnd/>
                <a:tailEnd type="triangle" w="med" len="med"/>
              </a:ln>
            </p:spPr>
          </p:cxnSp>
          <p:sp>
            <p:nvSpPr>
              <p:cNvPr id="49211" name="Oval 56"/>
              <p:cNvSpPr>
                <a:spLocks noChangeArrowheads="1"/>
              </p:cNvSpPr>
              <p:nvPr/>
            </p:nvSpPr>
            <p:spPr bwMode="auto">
              <a:xfrm>
                <a:off x="2205" y="2249"/>
                <a:ext cx="317" cy="182"/>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212" name="Text Box 57"/>
              <p:cNvSpPr txBox="1">
                <a:spLocks noChangeArrowheads="1"/>
              </p:cNvSpPr>
              <p:nvPr/>
            </p:nvSpPr>
            <p:spPr bwMode="auto">
              <a:xfrm>
                <a:off x="2472" y="2121"/>
                <a:ext cx="357" cy="274"/>
              </a:xfrm>
              <a:prstGeom prst="rect">
                <a:avLst/>
              </a:prstGeom>
              <a:noFill/>
              <a:ln w="9525">
                <a:noFill/>
                <a:miter lim="800000"/>
                <a:headEnd/>
                <a:tailEnd/>
              </a:ln>
            </p:spPr>
            <p:txBody>
              <a:bodyPr wrap="none">
                <a:spAutoFit/>
              </a:bodyPr>
              <a:lstStyle/>
              <a:p>
                <a:r>
                  <a:rPr lang="en-US"/>
                  <a:t>I3:2</a:t>
                </a:r>
              </a:p>
            </p:txBody>
          </p:sp>
          <p:sp>
            <p:nvSpPr>
              <p:cNvPr id="49213" name="Text Box 58"/>
              <p:cNvSpPr txBox="1">
                <a:spLocks noChangeArrowheads="1"/>
              </p:cNvSpPr>
              <p:nvPr/>
            </p:nvSpPr>
            <p:spPr bwMode="auto">
              <a:xfrm>
                <a:off x="2018" y="2663"/>
                <a:ext cx="356" cy="274"/>
              </a:xfrm>
              <a:prstGeom prst="rect">
                <a:avLst/>
              </a:prstGeom>
              <a:noFill/>
              <a:ln w="9525">
                <a:noFill/>
                <a:miter lim="800000"/>
                <a:headEnd/>
                <a:tailEnd/>
              </a:ln>
            </p:spPr>
            <p:txBody>
              <a:bodyPr wrap="none">
                <a:spAutoFit/>
              </a:bodyPr>
              <a:lstStyle/>
              <a:p>
                <a:r>
                  <a:rPr lang="en-US"/>
                  <a:t>I5:1</a:t>
                </a:r>
              </a:p>
            </p:txBody>
          </p:sp>
          <p:cxnSp>
            <p:nvCxnSpPr>
              <p:cNvPr id="49214" name="AutoShape 59"/>
              <p:cNvCxnSpPr>
                <a:cxnSpLocks noChangeShapeType="1"/>
                <a:stCxn id="49189" idx="4"/>
                <a:endCxn id="49211" idx="0"/>
              </p:cNvCxnSpPr>
              <p:nvPr/>
            </p:nvCxnSpPr>
            <p:spPr bwMode="auto">
              <a:xfrm flipH="1">
                <a:off x="2364" y="1441"/>
                <a:ext cx="312" cy="808"/>
              </a:xfrm>
              <a:prstGeom prst="straightConnector1">
                <a:avLst/>
              </a:prstGeom>
              <a:noFill/>
              <a:ln w="9525">
                <a:solidFill>
                  <a:schemeClr val="tx1"/>
                </a:solidFill>
                <a:round/>
                <a:headEnd/>
                <a:tailEnd type="triangle" w="med" len="med"/>
              </a:ln>
            </p:spPr>
          </p:cxnSp>
          <p:cxnSp>
            <p:nvCxnSpPr>
              <p:cNvPr id="49215" name="AutoShape 60"/>
              <p:cNvCxnSpPr>
                <a:cxnSpLocks noChangeShapeType="1"/>
                <a:stCxn id="49211" idx="3"/>
                <a:endCxn id="49181" idx="0"/>
              </p:cNvCxnSpPr>
              <p:nvPr/>
            </p:nvCxnSpPr>
            <p:spPr bwMode="auto">
              <a:xfrm flipH="1">
                <a:off x="1865" y="2404"/>
                <a:ext cx="386" cy="344"/>
              </a:xfrm>
              <a:prstGeom prst="straightConnector1">
                <a:avLst/>
              </a:prstGeom>
              <a:noFill/>
              <a:ln w="9525">
                <a:solidFill>
                  <a:schemeClr val="tx1"/>
                </a:solidFill>
                <a:round/>
                <a:headEnd/>
                <a:tailEnd type="triangle" w="med" len="med"/>
              </a:ln>
            </p:spPr>
          </p:cxnSp>
        </p:grpSp>
      </p:grpSp>
      <p:graphicFrame>
        <p:nvGraphicFramePr>
          <p:cNvPr id="62577" name="Group 113"/>
          <p:cNvGraphicFramePr>
            <a:graphicFrameLocks noGrp="1"/>
          </p:cNvGraphicFramePr>
          <p:nvPr/>
        </p:nvGraphicFramePr>
        <p:xfrm>
          <a:off x="252413" y="4365625"/>
          <a:ext cx="8496300" cy="1677670"/>
        </p:xfrm>
        <a:graphic>
          <a:graphicData uri="http://schemas.openxmlformats.org/drawingml/2006/table">
            <a:tbl>
              <a:tblPr/>
              <a:tblGrid>
                <a:gridCol w="1131887">
                  <a:extLst>
                    <a:ext uri="{9D8B030D-6E8A-4147-A177-3AD203B41FA5}">
                      <a16:colId xmlns:a16="http://schemas.microsoft.com/office/drawing/2014/main" val="20000"/>
                    </a:ext>
                  </a:extLst>
                </a:gridCol>
                <a:gridCol w="2755900">
                  <a:extLst>
                    <a:ext uri="{9D8B030D-6E8A-4147-A177-3AD203B41FA5}">
                      <a16:colId xmlns:a16="http://schemas.microsoft.com/office/drawing/2014/main" val="20001"/>
                    </a:ext>
                  </a:extLst>
                </a:gridCol>
                <a:gridCol w="4608513">
                  <a:extLst>
                    <a:ext uri="{9D8B030D-6E8A-4147-A177-3AD203B41FA5}">
                      <a16:colId xmlns:a16="http://schemas.microsoft.com/office/drawing/2014/main" val="20002"/>
                    </a:ext>
                  </a:extLst>
                </a:gridCol>
              </a:tblGrid>
              <a:tr h="2889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Conditional FP-tree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rgbClr val="000066"/>
                          </a:solidFill>
                          <a:effectLst/>
                          <a:latin typeface="Century Gothic" pitchFamily="34" charset="0"/>
                        </a:rPr>
                        <a:t>Frequent Patterns Generated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3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&lt;I2:</a:t>
                      </a:r>
                      <a:r>
                        <a:rPr kumimoji="0" lang="en-US" sz="1600" b="0" i="0" u="none" strike="noStrike" cap="none" normalizeH="0" baseline="0">
                          <a:ln>
                            <a:noFill/>
                          </a:ln>
                          <a:solidFill>
                            <a:srgbClr val="000066"/>
                          </a:solidFill>
                          <a:effectLst/>
                          <a:latin typeface="Century Gothic" pitchFamily="34" charset="0"/>
                        </a:rPr>
                        <a:t>2</a:t>
                      </a:r>
                      <a:r>
                        <a:rPr kumimoji="0" lang="en-US" sz="1600" b="0" i="0" u="none" strike="noStrike" cap="none" normalizeH="0" baseline="0">
                          <a:ln>
                            <a:noFill/>
                          </a:ln>
                          <a:solidFill>
                            <a:schemeClr val="tx1"/>
                          </a:solidFill>
                          <a:effectLst/>
                          <a:latin typeface="Century Gothic" pitchFamily="34" charset="0"/>
                        </a:rPr>
                        <a:t>,I1:</a:t>
                      </a:r>
                      <a:r>
                        <a:rPr kumimoji="0" lang="en-US" sz="1600" b="0" i="0" u="none" strike="noStrike" cap="none" normalizeH="0" baseline="0">
                          <a:ln>
                            <a:noFill/>
                          </a:ln>
                          <a:solidFill>
                            <a:srgbClr val="000066"/>
                          </a:solidFill>
                          <a:effectLst/>
                          <a:latin typeface="Century Gothic" pitchFamily="34" charset="0"/>
                        </a:rPr>
                        <a:t>2</a:t>
                      </a:r>
                      <a:r>
                        <a:rPr kumimoji="0" lang="en-US" sz="1600" b="0" i="0" u="none" strike="noStrike" cap="none" normalizeH="0" baseline="0">
                          <a:ln>
                            <a:noFill/>
                          </a:ln>
                          <a:solidFill>
                            <a:schemeClr val="tx1"/>
                          </a:solidFill>
                          <a:effectLst/>
                          <a:latin typeface="Century Gothic" pitchFamily="34" charset="0"/>
                        </a:rPr>
                        <a: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{I2,I5:2}, {I1,I5:2},{I2,I1,I5:2}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&lt;I2:</a:t>
                      </a:r>
                      <a:r>
                        <a:rPr kumimoji="0" lang="en-US" sz="1600" b="0" i="0" u="none" strike="noStrike" cap="none" normalizeH="0" baseline="0">
                          <a:ln>
                            <a:noFill/>
                          </a:ln>
                          <a:solidFill>
                            <a:srgbClr val="000066"/>
                          </a:solidFill>
                          <a:effectLst/>
                          <a:latin typeface="Century Gothic" pitchFamily="34" charset="0"/>
                        </a:rPr>
                        <a:t>2</a:t>
                      </a:r>
                      <a:r>
                        <a:rPr kumimoji="0" lang="en-US" sz="1600" b="0" i="0" u="none" strike="noStrike" cap="none" normalizeH="0" baseline="0">
                          <a:ln>
                            <a:noFill/>
                          </a:ln>
                          <a:solidFill>
                            <a:schemeClr val="tx1"/>
                          </a:solidFill>
                          <a:effectLst/>
                          <a:latin typeface="Century Gothic" pitchFamily="34" charset="0"/>
                        </a:rPr>
                        <a: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{I2,I4:2}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96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&lt;I2:</a:t>
                      </a:r>
                      <a:r>
                        <a:rPr kumimoji="0" lang="en-US" sz="1600" b="0" i="0" u="none" strike="noStrike" cap="none" normalizeH="0" baseline="0" dirty="0">
                          <a:ln>
                            <a:noFill/>
                          </a:ln>
                          <a:solidFill>
                            <a:srgbClr val="000066"/>
                          </a:solidFill>
                          <a:effectLst/>
                          <a:latin typeface="Century Gothic" pitchFamily="34" charset="0"/>
                        </a:rPr>
                        <a:t>4</a:t>
                      </a:r>
                      <a:r>
                        <a:rPr kumimoji="0" lang="en-US" sz="1600" b="0" i="0" u="none" strike="noStrike" cap="none" normalizeH="0" baseline="0" dirty="0">
                          <a:ln>
                            <a:noFill/>
                          </a:ln>
                          <a:solidFill>
                            <a:schemeClr val="tx1"/>
                          </a:solidFill>
                          <a:effectLst/>
                          <a:latin typeface="Century Gothic" pitchFamily="34" charset="0"/>
                        </a:rPr>
                        <a:t>,I1:</a:t>
                      </a:r>
                      <a:r>
                        <a:rPr kumimoji="0" lang="en-US" sz="1600" b="0" i="0" u="none" strike="noStrike" cap="none" normalizeH="0" baseline="0" dirty="0">
                          <a:ln>
                            <a:noFill/>
                          </a:ln>
                          <a:solidFill>
                            <a:srgbClr val="000066"/>
                          </a:solidFill>
                          <a:effectLst/>
                          <a:latin typeface="Century Gothic" pitchFamily="34" charset="0"/>
                        </a:rPr>
                        <a:t>2</a:t>
                      </a:r>
                      <a:r>
                        <a:rPr kumimoji="0" lang="en-US" sz="1600" b="0" i="0" u="none" strike="noStrike" cap="none" normalizeH="0" baseline="0" dirty="0">
                          <a:ln>
                            <a:noFill/>
                          </a:ln>
                          <a:solidFill>
                            <a:schemeClr val="tx1"/>
                          </a:solidFill>
                          <a:effectLst/>
                          <a:latin typeface="Century Gothic" pitchFamily="34" charset="0"/>
                        </a:rPr>
                        <a:t>&gt;,</a:t>
                      </a:r>
                      <a:r>
                        <a:rPr kumimoji="0" lang="en-US" sz="1600" b="1" i="0" u="none" strike="noStrike" cap="none" normalizeH="0" baseline="0" dirty="0">
                          <a:ln>
                            <a:noFill/>
                          </a:ln>
                          <a:solidFill>
                            <a:srgbClr val="FF0000"/>
                          </a:solidFill>
                          <a:effectLst/>
                          <a:latin typeface="Century Gothic" pitchFamily="34" charset="0"/>
                        </a:rPr>
                        <a:t>&lt;I1:2&gt;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{I2,I3:4},{I1,I3:4},</a:t>
                      </a:r>
                      <a:r>
                        <a:rPr kumimoji="0" lang="en-US" sz="1600" b="1" i="0" u="none" strike="noStrike" cap="none" normalizeH="0" baseline="0" dirty="0">
                          <a:ln>
                            <a:noFill/>
                          </a:ln>
                          <a:solidFill>
                            <a:srgbClr val="FF0000"/>
                          </a:solidFill>
                          <a:effectLst/>
                          <a:latin typeface="Century Gothic" pitchFamily="34" charset="0"/>
                        </a:rPr>
                        <a:t>{I2,I1,I3:2}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213">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&lt;I2:</a:t>
                      </a:r>
                      <a:r>
                        <a:rPr kumimoji="0" lang="en-US" sz="1600" b="0" i="0" u="none" strike="noStrike" cap="none" normalizeH="0" baseline="0">
                          <a:ln>
                            <a:noFill/>
                          </a:ln>
                          <a:solidFill>
                            <a:srgbClr val="000066"/>
                          </a:solidFill>
                          <a:effectLst/>
                          <a:latin typeface="Century Gothic" pitchFamily="34" charset="0"/>
                        </a:rPr>
                        <a:t>4</a:t>
                      </a:r>
                      <a:r>
                        <a:rPr kumimoji="0" lang="en-US" sz="1600" b="0" i="0" u="none" strike="noStrike" cap="none" normalizeH="0" baseline="0">
                          <a:ln>
                            <a:noFill/>
                          </a:ln>
                          <a:solidFill>
                            <a:schemeClr val="tx1"/>
                          </a:solidFill>
                          <a:effectLst/>
                          <a:latin typeface="Century Gothic" pitchFamily="34" charset="0"/>
                        </a:rPr>
                        <a: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{I2,I1:4}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62" name="Straight Connector 61"/>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p:cNvSpPr>
          <p:nvPr>
            <p:ph type="title" idx="4294967295"/>
          </p:nvPr>
        </p:nvSpPr>
        <p:spPr>
          <a:xfrm>
            <a:off x="457200" y="152400"/>
            <a:ext cx="8229600" cy="468313"/>
          </a:xfrm>
        </p:spPr>
        <p:txBody>
          <a:bodyPr/>
          <a:lstStyle/>
          <a:p>
            <a:pPr algn="ctr"/>
            <a:r>
              <a:rPr lang="en-US" sz="2900" b="1">
                <a:solidFill>
                  <a:schemeClr val="tx1"/>
                </a:solidFill>
              </a:rPr>
              <a:t>FP-growth properties</a:t>
            </a:r>
          </a:p>
        </p:txBody>
      </p:sp>
      <p:sp>
        <p:nvSpPr>
          <p:cNvPr id="50178" name="Content Placeholder 2"/>
          <p:cNvSpPr>
            <a:spLocks/>
          </p:cNvSpPr>
          <p:nvPr/>
        </p:nvSpPr>
        <p:spPr bwMode="auto">
          <a:xfrm>
            <a:off x="323850" y="642938"/>
            <a:ext cx="8769350" cy="5810250"/>
          </a:xfrm>
          <a:prstGeom prst="rect">
            <a:avLst/>
          </a:prstGeom>
          <a:noFill/>
          <a:ln w="9525">
            <a:noFill/>
            <a:miter lim="800000"/>
            <a:headEnd/>
            <a:tailEnd/>
          </a:ln>
        </p:spPr>
        <p:txBody>
          <a:bodyPr/>
          <a:lstStyle/>
          <a:p>
            <a:pPr marL="381000" indent="-381000" eaLnBrk="0" hangingPunct="0">
              <a:spcBef>
                <a:spcPts val="600"/>
              </a:spcBef>
              <a:buClr>
                <a:srgbClr val="0070C0"/>
              </a:buClr>
              <a:buSzPct val="76000"/>
              <a:buFont typeface="Wingdings 3" pitchFamily="18" charset="2"/>
              <a:buNone/>
            </a:pPr>
            <a:endParaRPr lang="en-US" sz="2000" dirty="0">
              <a:latin typeface="Century Gothic" pitchFamily="34" charset="0"/>
            </a:endParaRPr>
          </a:p>
          <a:p>
            <a:pPr marL="381000" indent="-381000" eaLnBrk="0" hangingPunct="0">
              <a:spcBef>
                <a:spcPts val="600"/>
              </a:spcBef>
              <a:buClr>
                <a:srgbClr val="0070C0"/>
              </a:buClr>
              <a:buSzPct val="76000"/>
              <a:buFont typeface="Wingdings 3" pitchFamily="18" charset="2"/>
              <a:buChar char=""/>
            </a:pPr>
            <a:r>
              <a:rPr lang="en-US" sz="2000" dirty="0">
                <a:latin typeface="Century Gothic" pitchFamily="34" charset="0"/>
              </a:rPr>
              <a:t>FP-growth transforms the problem of finding long frequent patterns to searching for shorter once recursively  and  concatenating the suffix</a:t>
            </a:r>
          </a:p>
          <a:p>
            <a:pPr marL="381000" indent="-381000" eaLnBrk="0" hangingPunct="0">
              <a:spcBef>
                <a:spcPts val="600"/>
              </a:spcBef>
              <a:buClr>
                <a:srgbClr val="0070C0"/>
              </a:buClr>
              <a:buSzPct val="76000"/>
              <a:buFont typeface="Wingdings 3" pitchFamily="18" charset="2"/>
              <a:buChar char=""/>
            </a:pPr>
            <a:endParaRPr lang="en-US" sz="2000" dirty="0">
              <a:latin typeface="Century Gothic" pitchFamily="34" charset="0"/>
            </a:endParaRPr>
          </a:p>
          <a:p>
            <a:pPr marL="381000" indent="-381000" eaLnBrk="0" hangingPunct="0">
              <a:spcBef>
                <a:spcPts val="600"/>
              </a:spcBef>
              <a:buClr>
                <a:srgbClr val="0070C0"/>
              </a:buClr>
              <a:buSzPct val="76000"/>
              <a:buFont typeface="Wingdings 3" pitchFamily="18" charset="2"/>
              <a:buChar char=""/>
            </a:pPr>
            <a:r>
              <a:rPr lang="en-US" sz="2000" dirty="0">
                <a:latin typeface="Century Gothic" pitchFamily="34" charset="0"/>
              </a:rPr>
              <a:t>It uses the least frequent suffix offering a good selectivity</a:t>
            </a:r>
          </a:p>
          <a:p>
            <a:pPr marL="381000" indent="-381000" eaLnBrk="0" hangingPunct="0">
              <a:spcBef>
                <a:spcPts val="600"/>
              </a:spcBef>
              <a:buClr>
                <a:srgbClr val="0070C0"/>
              </a:buClr>
              <a:buSzPct val="76000"/>
              <a:buFont typeface="Wingdings 3" pitchFamily="18" charset="2"/>
              <a:buChar char=""/>
            </a:pPr>
            <a:endParaRPr lang="en-US" sz="2000" dirty="0">
              <a:latin typeface="Century Gothic" pitchFamily="34" charset="0"/>
            </a:endParaRPr>
          </a:p>
          <a:p>
            <a:pPr marL="381000" indent="-381000" eaLnBrk="0" hangingPunct="0">
              <a:spcBef>
                <a:spcPts val="600"/>
              </a:spcBef>
              <a:buClr>
                <a:srgbClr val="0070C0"/>
              </a:buClr>
              <a:buSzPct val="76000"/>
              <a:buFont typeface="Wingdings 3" pitchFamily="18" charset="2"/>
              <a:buChar char=""/>
            </a:pPr>
            <a:r>
              <a:rPr lang="en-US" sz="2000" dirty="0">
                <a:latin typeface="Century Gothic" pitchFamily="34" charset="0"/>
              </a:rPr>
              <a:t>It reduces the search cost</a:t>
            </a:r>
          </a:p>
          <a:p>
            <a:pPr marL="381000" indent="-381000" eaLnBrk="0" hangingPunct="0">
              <a:spcBef>
                <a:spcPts val="600"/>
              </a:spcBef>
              <a:buClr>
                <a:srgbClr val="0070C0"/>
              </a:buClr>
              <a:buSzPct val="76000"/>
              <a:buFont typeface="Wingdings 3" pitchFamily="18" charset="2"/>
              <a:buChar char=""/>
            </a:pPr>
            <a:endParaRPr lang="en-US" sz="2000" dirty="0">
              <a:latin typeface="Century Gothic" pitchFamily="34" charset="0"/>
            </a:endParaRPr>
          </a:p>
          <a:p>
            <a:pPr marL="381000" indent="-381000" eaLnBrk="0" hangingPunct="0">
              <a:spcBef>
                <a:spcPts val="600"/>
              </a:spcBef>
              <a:buClr>
                <a:srgbClr val="0070C0"/>
              </a:buClr>
              <a:buSzPct val="76000"/>
              <a:buFont typeface="Wingdings 3" pitchFamily="18" charset="2"/>
              <a:buChar char=""/>
            </a:pPr>
            <a:r>
              <a:rPr lang="en-US" sz="2000" b="1" dirty="0">
                <a:solidFill>
                  <a:srgbClr val="FF0000"/>
                </a:solidFill>
                <a:latin typeface="Century Gothic" pitchFamily="34" charset="0"/>
              </a:rPr>
              <a:t>If the tree does not fit into main memory, partition the database</a:t>
            </a:r>
          </a:p>
          <a:p>
            <a:pPr marL="381000" indent="-381000" eaLnBrk="0" hangingPunct="0">
              <a:spcBef>
                <a:spcPts val="600"/>
              </a:spcBef>
              <a:buClr>
                <a:srgbClr val="0070C0"/>
              </a:buClr>
              <a:buSzPct val="76000"/>
              <a:buFont typeface="Wingdings 3" pitchFamily="18" charset="2"/>
              <a:buChar char=""/>
            </a:pPr>
            <a:endParaRPr lang="en-US" sz="2000" dirty="0">
              <a:latin typeface="Century Gothic" pitchFamily="34" charset="0"/>
            </a:endParaRPr>
          </a:p>
          <a:p>
            <a:pPr marL="381000" indent="-381000" eaLnBrk="0" hangingPunct="0">
              <a:spcBef>
                <a:spcPts val="600"/>
              </a:spcBef>
              <a:buClr>
                <a:srgbClr val="0070C0"/>
              </a:buClr>
              <a:buSzPct val="76000"/>
              <a:buFont typeface="Wingdings 3" pitchFamily="18" charset="2"/>
              <a:buChar char=""/>
            </a:pPr>
            <a:r>
              <a:rPr lang="en-US" sz="2000" dirty="0">
                <a:latin typeface="Century Gothic" pitchFamily="34" charset="0"/>
              </a:rPr>
              <a:t>Efficient and scalable for mining both long and short frequent patterns</a:t>
            </a:r>
          </a:p>
        </p:txBody>
      </p:sp>
      <p:cxnSp>
        <p:nvCxnSpPr>
          <p:cNvPr id="4" name="Straight Connector 3"/>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28600" y="63992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98425" y="152400"/>
            <a:ext cx="8577263" cy="500063"/>
          </a:xfrm>
        </p:spPr>
        <p:txBody>
          <a:bodyPr/>
          <a:lstStyle/>
          <a:p>
            <a:r>
              <a:rPr lang="en-US" sz="2700" dirty="0"/>
              <a:t>FP Mining with Vertical Data Format</a:t>
            </a:r>
          </a:p>
        </p:txBody>
      </p:sp>
      <p:sp>
        <p:nvSpPr>
          <p:cNvPr id="52226" name="Content Placeholder 2"/>
          <p:cNvSpPr>
            <a:spLocks noGrp="1"/>
          </p:cNvSpPr>
          <p:nvPr>
            <p:ph sz="quarter" idx="1"/>
          </p:nvPr>
        </p:nvSpPr>
        <p:spPr>
          <a:xfrm>
            <a:off x="320675" y="920750"/>
            <a:ext cx="8537575" cy="4718050"/>
          </a:xfrm>
        </p:spPr>
        <p:txBody>
          <a:bodyPr/>
          <a:lstStyle/>
          <a:p>
            <a:r>
              <a:rPr lang="en-US" dirty="0"/>
              <a:t>Both </a:t>
            </a:r>
            <a:r>
              <a:rPr lang="en-US" b="1" dirty="0" err="1">
                <a:solidFill>
                  <a:srgbClr val="0070C0"/>
                </a:solidFill>
              </a:rPr>
              <a:t>Apriori</a:t>
            </a:r>
            <a:r>
              <a:rPr lang="en-US" dirty="0"/>
              <a:t> and </a:t>
            </a:r>
            <a:r>
              <a:rPr lang="en-US" b="1" dirty="0">
                <a:solidFill>
                  <a:srgbClr val="0070C0"/>
                </a:solidFill>
              </a:rPr>
              <a:t>FP-growth</a:t>
            </a:r>
            <a:r>
              <a:rPr lang="en-US" dirty="0"/>
              <a:t> use </a:t>
            </a:r>
            <a:r>
              <a:rPr lang="en-US" b="1" dirty="0">
                <a:solidFill>
                  <a:srgbClr val="FF0000"/>
                </a:solidFill>
              </a:rPr>
              <a:t>horizontal data format</a:t>
            </a:r>
          </a:p>
          <a:p>
            <a:endParaRPr lang="en-US" dirty="0"/>
          </a:p>
          <a:p>
            <a:endParaRPr lang="en-US" dirty="0"/>
          </a:p>
          <a:p>
            <a:endParaRPr lang="en-US" dirty="0"/>
          </a:p>
          <a:p>
            <a:endParaRPr lang="en-US" dirty="0"/>
          </a:p>
          <a:p>
            <a:endParaRPr lang="en-US" dirty="0"/>
          </a:p>
          <a:p>
            <a:endParaRPr lang="en-US" dirty="0"/>
          </a:p>
          <a:p>
            <a:pPr>
              <a:buFont typeface="Wingdings 3" pitchFamily="18" charset="2"/>
              <a:buNone/>
            </a:pPr>
            <a:endParaRPr lang="en-US" dirty="0"/>
          </a:p>
          <a:p>
            <a:r>
              <a:rPr lang="en-US" dirty="0"/>
              <a:t>Alternatively data can also be</a:t>
            </a:r>
          </a:p>
          <a:p>
            <a:pPr>
              <a:buNone/>
            </a:pPr>
            <a:r>
              <a:rPr lang="en-US" dirty="0"/>
              <a:t>    represented in </a:t>
            </a:r>
            <a:r>
              <a:rPr lang="en-US" b="1" dirty="0">
                <a:solidFill>
                  <a:srgbClr val="FF0000"/>
                </a:solidFill>
              </a:rPr>
              <a:t>vertical format</a:t>
            </a:r>
          </a:p>
        </p:txBody>
      </p:sp>
      <p:graphicFrame>
        <p:nvGraphicFramePr>
          <p:cNvPr id="4" name="Group 62"/>
          <p:cNvGraphicFramePr>
            <a:graphicFrameLocks noGrp="1"/>
          </p:cNvGraphicFramePr>
          <p:nvPr/>
        </p:nvGraphicFramePr>
        <p:xfrm>
          <a:off x="4788024" y="1340768"/>
          <a:ext cx="3071834" cy="3352800"/>
        </p:xfrm>
        <a:graphic>
          <a:graphicData uri="http://schemas.openxmlformats.org/drawingml/2006/table">
            <a:tbl>
              <a:tblPr/>
              <a:tblGrid>
                <a:gridCol w="825606">
                  <a:extLst>
                    <a:ext uri="{9D8B030D-6E8A-4147-A177-3AD203B41FA5}">
                      <a16:colId xmlns:a16="http://schemas.microsoft.com/office/drawing/2014/main" val="20000"/>
                    </a:ext>
                  </a:extLst>
                </a:gridCol>
                <a:gridCol w="2246228">
                  <a:extLst>
                    <a:ext uri="{9D8B030D-6E8A-4147-A177-3AD203B41FA5}">
                      <a16:colId xmlns:a16="http://schemas.microsoft.com/office/drawing/2014/main" val="20001"/>
                    </a:ext>
                  </a:extLst>
                </a:gridCol>
              </a:tblGrid>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chemeClr val="tx1"/>
                          </a:solidFill>
                          <a:effectLst/>
                          <a:latin typeface="Century Gothic" pitchFamily="34" charset="0"/>
                        </a:rPr>
                        <a:t>List of item IDS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79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T400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T500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T600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079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T700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T800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T900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52286" name="Group 62"/>
          <p:cNvGraphicFramePr>
            <a:graphicFrameLocks noGrp="1"/>
          </p:cNvGraphicFramePr>
          <p:nvPr/>
        </p:nvGraphicFramePr>
        <p:xfrm>
          <a:off x="2098674" y="4797152"/>
          <a:ext cx="6001717" cy="2011680"/>
        </p:xfrm>
        <a:graphic>
          <a:graphicData uri="http://schemas.openxmlformats.org/drawingml/2006/table">
            <a:tbl>
              <a:tblPr/>
              <a:tblGrid>
                <a:gridCol w="1613795">
                  <a:extLst>
                    <a:ext uri="{9D8B030D-6E8A-4147-A177-3AD203B41FA5}">
                      <a16:colId xmlns:a16="http://schemas.microsoft.com/office/drawing/2014/main" val="20000"/>
                    </a:ext>
                  </a:extLst>
                </a:gridCol>
                <a:gridCol w="4387922">
                  <a:extLst>
                    <a:ext uri="{9D8B030D-6E8A-4147-A177-3AD203B41FA5}">
                      <a16:colId xmlns:a16="http://schemas.microsoft.com/office/drawing/2014/main" val="20001"/>
                    </a:ext>
                  </a:extLst>
                </a:gridCol>
              </a:tblGrid>
              <a:tr h="249238">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err="1">
                          <a:ln>
                            <a:noFill/>
                          </a:ln>
                          <a:solidFill>
                            <a:schemeClr val="tx1"/>
                          </a:solidFill>
                          <a:effectLst/>
                          <a:latin typeface="Century Gothic" pitchFamily="34" charset="0"/>
                        </a:rPr>
                        <a:t>itemset</a:t>
                      </a:r>
                      <a:endParaRPr kumimoji="0" lang="en-US" sz="1600" b="1" i="0" u="none" strike="noStrike" cap="none" normalizeH="0" baseline="0" dirty="0">
                        <a:ln>
                          <a:noFill/>
                        </a:ln>
                        <a:solidFill>
                          <a:schemeClr val="tx1"/>
                        </a:solidFill>
                        <a:effectLst/>
                        <a:latin typeface="Century Gothic"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a:ln>
                            <a:noFill/>
                          </a:ln>
                          <a:solidFill>
                            <a:schemeClr val="tx1"/>
                          </a:solidFill>
                          <a:effectLst/>
                          <a:latin typeface="Century Gothic" pitchFamily="34" charset="0"/>
                        </a:rPr>
                        <a:t>TID_set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238">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{T100,T400,T500,T700,T800,T900}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825">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{T100,T200,T300,T400,T600,T800,T900}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238">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{T300,T500,T600,T700,T800,T900}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9238">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{T200,T400}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238">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{T100,T800}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cxnSp>
        <p:nvCxnSpPr>
          <p:cNvPr id="6" name="Straight Connector 5"/>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2226">
                                            <p:txEl>
                                              <p:pRg st="8" end="8"/>
                                            </p:txEl>
                                          </p:spTgt>
                                        </p:tgtEl>
                                        <p:attrNameLst>
                                          <p:attrName>style.visibility</p:attrName>
                                        </p:attrNameLst>
                                      </p:cBhvr>
                                      <p:to>
                                        <p:strVal val="visible"/>
                                      </p:to>
                                    </p:set>
                                    <p:animEffect transition="in" filter="blinds(horizontal)">
                                      <p:cBhvr>
                                        <p:cTn id="7" dur="500"/>
                                        <p:tgtEl>
                                          <p:spTgt spid="52226">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226">
                                            <p:txEl>
                                              <p:pRg st="9" end="9"/>
                                            </p:txEl>
                                          </p:spTgt>
                                        </p:tgtEl>
                                        <p:attrNameLst>
                                          <p:attrName>style.visibility</p:attrName>
                                        </p:attrNameLst>
                                      </p:cBhvr>
                                      <p:to>
                                        <p:strVal val="visible"/>
                                      </p:to>
                                    </p:set>
                                    <p:animEffect transition="in" filter="blinds(horizontal)">
                                      <p:cBhvr>
                                        <p:cTn id="12" dur="500"/>
                                        <p:tgtEl>
                                          <p:spTgt spid="52226">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2286"/>
                                        </p:tgtEl>
                                        <p:attrNameLst>
                                          <p:attrName>style.visibility</p:attrName>
                                        </p:attrNameLst>
                                      </p:cBhvr>
                                      <p:to>
                                        <p:strVal val="visible"/>
                                      </p:to>
                                    </p:set>
                                    <p:animEffect transition="in" filter="blinds(horizontal)">
                                      <p:cBhvr>
                                        <p:cTn id="17" dur="500"/>
                                        <p:tgtEl>
                                          <p:spTgt spid="52286"/>
                                        </p:tgtEl>
                                      </p:cBhvr>
                                    </p:animEffect>
                                  </p:childTnLst>
                                </p:cTn>
                              </p:par>
                            </p:childTnLst>
                          </p:cTn>
                        </p:par>
                        <p:par>
                          <p:cTn id="18" fill="hold">
                            <p:stCondLst>
                              <p:cond delay="500"/>
                            </p:stCondLst>
                            <p:childTnLst>
                              <p:par>
                                <p:cTn id="19" presetID="9" presetClass="exit" presetSubtype="0" fill="hold" nodeType="afterEffect">
                                  <p:stCondLst>
                                    <p:cond delay="0"/>
                                  </p:stCondLst>
                                  <p:childTnLst>
                                    <p:animEffect transition="out" filter="dissolve">
                                      <p:cBhvr>
                                        <p:cTn id="20" dur="500"/>
                                        <p:tgtEl>
                                          <p:spTgt spid="52226">
                                            <p:txEl>
                                              <p:pRg st="8" end="8"/>
                                            </p:txEl>
                                          </p:spTgt>
                                        </p:tgtEl>
                                      </p:cBhvr>
                                    </p:animEffect>
                                    <p:set>
                                      <p:cBhvr>
                                        <p:cTn id="21" dur="1" fill="hold">
                                          <p:stCondLst>
                                            <p:cond delay="499"/>
                                          </p:stCondLst>
                                        </p:cTn>
                                        <p:tgtEl>
                                          <p:spTgt spid="52226">
                                            <p:txEl>
                                              <p:pRg st="8" end="8"/>
                                            </p:txEl>
                                          </p:spTgt>
                                        </p:tgtEl>
                                        <p:attrNameLst>
                                          <p:attrName>style.visibility</p:attrName>
                                        </p:attrNameLst>
                                      </p:cBhvr>
                                      <p:to>
                                        <p:strVal val="hidden"/>
                                      </p:to>
                                    </p:set>
                                  </p:childTnLst>
                                </p:cTn>
                              </p:par>
                            </p:childTnLst>
                          </p:cTn>
                        </p:par>
                        <p:par>
                          <p:cTn id="22" fill="hold">
                            <p:stCondLst>
                              <p:cond delay="1000"/>
                            </p:stCondLst>
                            <p:childTnLst>
                              <p:par>
                                <p:cTn id="23" presetID="9" presetClass="exit" presetSubtype="0" fill="hold" nodeType="afterEffect">
                                  <p:stCondLst>
                                    <p:cond delay="0"/>
                                  </p:stCondLst>
                                  <p:childTnLst>
                                    <p:animEffect transition="out" filter="dissolve">
                                      <p:cBhvr>
                                        <p:cTn id="24" dur="500"/>
                                        <p:tgtEl>
                                          <p:spTgt spid="52226">
                                            <p:txEl>
                                              <p:pRg st="9" end="9"/>
                                            </p:txEl>
                                          </p:spTgt>
                                        </p:tgtEl>
                                      </p:cBhvr>
                                    </p:animEffect>
                                    <p:set>
                                      <p:cBhvr>
                                        <p:cTn id="25" dur="1" fill="hold">
                                          <p:stCondLst>
                                            <p:cond delay="499"/>
                                          </p:stCondLst>
                                        </p:cTn>
                                        <p:tgtEl>
                                          <p:spTgt spid="52226">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357188" y="152400"/>
            <a:ext cx="8229600" cy="500063"/>
          </a:xfrm>
        </p:spPr>
        <p:txBody>
          <a:bodyPr/>
          <a:lstStyle/>
          <a:p>
            <a:r>
              <a:rPr lang="en-US" sz="2900" dirty="0"/>
              <a:t>Example</a:t>
            </a:r>
          </a:p>
        </p:txBody>
      </p:sp>
      <p:sp>
        <p:nvSpPr>
          <p:cNvPr id="53250" name="Content Placeholder 2"/>
          <p:cNvSpPr>
            <a:spLocks noGrp="1"/>
          </p:cNvSpPr>
          <p:nvPr>
            <p:ph sz="quarter" idx="1"/>
          </p:nvPr>
        </p:nvSpPr>
        <p:spPr>
          <a:xfrm>
            <a:off x="320675" y="920750"/>
            <a:ext cx="8537575" cy="5937250"/>
          </a:xfrm>
        </p:spPr>
        <p:txBody>
          <a:bodyPr/>
          <a:lstStyle/>
          <a:p>
            <a:r>
              <a:rPr lang="en-US" dirty="0"/>
              <a:t>Transform the horizontally formatted data to the vertical format by scanning the database once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support count of an </a:t>
            </a:r>
            <a:r>
              <a:rPr lang="en-US" dirty="0" err="1"/>
              <a:t>itemset</a:t>
            </a:r>
            <a:r>
              <a:rPr lang="en-US" dirty="0"/>
              <a:t> is simply </a:t>
            </a:r>
            <a:r>
              <a:rPr lang="en-US" b="1" dirty="0">
                <a:solidFill>
                  <a:srgbClr val="FF0000"/>
                </a:solidFill>
              </a:rPr>
              <a:t>the length of the </a:t>
            </a:r>
            <a:r>
              <a:rPr lang="en-US" b="1" dirty="0" err="1">
                <a:solidFill>
                  <a:srgbClr val="FF0000"/>
                </a:solidFill>
              </a:rPr>
              <a:t>TID</a:t>
            </a:r>
            <a:r>
              <a:rPr lang="en-US" dirty="0" err="1"/>
              <a:t>_set</a:t>
            </a:r>
            <a:r>
              <a:rPr lang="en-US" dirty="0"/>
              <a:t> of the </a:t>
            </a:r>
            <a:r>
              <a:rPr lang="en-US" dirty="0" err="1"/>
              <a:t>itemset</a:t>
            </a:r>
            <a:endParaRPr lang="en-US" dirty="0"/>
          </a:p>
        </p:txBody>
      </p:sp>
      <p:graphicFrame>
        <p:nvGraphicFramePr>
          <p:cNvPr id="4" name="Group 62"/>
          <p:cNvGraphicFramePr>
            <a:graphicFrameLocks noGrp="1"/>
          </p:cNvGraphicFramePr>
          <p:nvPr/>
        </p:nvGraphicFramePr>
        <p:xfrm>
          <a:off x="395536" y="1844824"/>
          <a:ext cx="3071834" cy="3352800"/>
        </p:xfrm>
        <a:graphic>
          <a:graphicData uri="http://schemas.openxmlformats.org/drawingml/2006/table">
            <a:tbl>
              <a:tblPr/>
              <a:tblGrid>
                <a:gridCol w="825606">
                  <a:extLst>
                    <a:ext uri="{9D8B030D-6E8A-4147-A177-3AD203B41FA5}">
                      <a16:colId xmlns:a16="http://schemas.microsoft.com/office/drawing/2014/main" val="20000"/>
                    </a:ext>
                  </a:extLst>
                </a:gridCol>
                <a:gridCol w="2246228">
                  <a:extLst>
                    <a:ext uri="{9D8B030D-6E8A-4147-A177-3AD203B41FA5}">
                      <a16:colId xmlns:a16="http://schemas.microsoft.com/office/drawing/2014/main" val="20001"/>
                    </a:ext>
                  </a:extLst>
                </a:gridCol>
              </a:tblGrid>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chemeClr val="tx1"/>
                          </a:solidFill>
                          <a:effectLst/>
                          <a:latin typeface="Century Gothic" pitchFamily="34" charset="0"/>
                        </a:rPr>
                        <a:t>TID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a:ln>
                            <a:noFill/>
                          </a:ln>
                          <a:solidFill>
                            <a:schemeClr val="tx1"/>
                          </a:solidFill>
                          <a:effectLst/>
                          <a:latin typeface="Century Gothic" pitchFamily="34" charset="0"/>
                        </a:rPr>
                        <a:t>List of item IDS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I1,I2,I5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79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I2,I4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T300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T400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I1,I2,I4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T500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T600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079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T700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T800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I1,I2,I3,I5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a:ln>
                            <a:noFill/>
                          </a:ln>
                          <a:solidFill>
                            <a:schemeClr val="tx1"/>
                          </a:solidFill>
                          <a:effectLst/>
                          <a:latin typeface="Century Gothic" pitchFamily="34" charset="0"/>
                        </a:rPr>
                        <a:t>T900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I1,I2,I3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cxnSp>
        <p:nvCxnSpPr>
          <p:cNvPr id="7" name="Straight Arrow Connector 6"/>
          <p:cNvCxnSpPr/>
          <p:nvPr/>
        </p:nvCxnSpPr>
        <p:spPr>
          <a:xfrm>
            <a:off x="3500438" y="3429000"/>
            <a:ext cx="71152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9" name="Group 62"/>
          <p:cNvGraphicFramePr>
            <a:graphicFrameLocks noGrp="1"/>
          </p:cNvGraphicFramePr>
          <p:nvPr/>
        </p:nvGraphicFramePr>
        <p:xfrm>
          <a:off x="4355976" y="2563813"/>
          <a:ext cx="4589462" cy="2255520"/>
        </p:xfrm>
        <a:graphic>
          <a:graphicData uri="http://schemas.openxmlformats.org/drawingml/2006/table">
            <a:tbl>
              <a:tblPr/>
              <a:tblGrid>
                <a:gridCol w="866812">
                  <a:extLst>
                    <a:ext uri="{9D8B030D-6E8A-4147-A177-3AD203B41FA5}">
                      <a16:colId xmlns:a16="http://schemas.microsoft.com/office/drawing/2014/main" val="20000"/>
                    </a:ext>
                  </a:extLst>
                </a:gridCol>
                <a:gridCol w="3722650">
                  <a:extLst>
                    <a:ext uri="{9D8B030D-6E8A-4147-A177-3AD203B41FA5}">
                      <a16:colId xmlns:a16="http://schemas.microsoft.com/office/drawing/2014/main" val="20001"/>
                    </a:ext>
                  </a:extLst>
                </a:gridCol>
              </a:tblGrid>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err="1">
                          <a:ln>
                            <a:noFill/>
                          </a:ln>
                          <a:solidFill>
                            <a:schemeClr val="tx1"/>
                          </a:solidFill>
                          <a:effectLst/>
                          <a:latin typeface="Century Gothic" pitchFamily="34" charset="0"/>
                        </a:rPr>
                        <a:t>itemset</a:t>
                      </a:r>
                      <a:endParaRPr kumimoji="0" lang="en-US" sz="1600" b="1" i="0" u="none" strike="noStrike" cap="none" normalizeH="0" baseline="0" dirty="0">
                        <a:ln>
                          <a:noFill/>
                        </a:ln>
                        <a:solidFill>
                          <a:schemeClr val="tx1"/>
                        </a:solidFill>
                        <a:effectLst/>
                        <a:latin typeface="Century Gothic"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1" i="0" u="none" strike="noStrike" cap="none" normalizeH="0" baseline="0" dirty="0" err="1">
                          <a:ln>
                            <a:noFill/>
                          </a:ln>
                          <a:solidFill>
                            <a:schemeClr val="tx1"/>
                          </a:solidFill>
                          <a:effectLst/>
                          <a:latin typeface="Century Gothic" pitchFamily="34" charset="0"/>
                        </a:rPr>
                        <a:t>TID_set</a:t>
                      </a:r>
                      <a:endParaRPr kumimoji="0" lang="en-US" sz="1600" b="1" i="0" u="none" strike="noStrike" cap="none" normalizeH="0" baseline="0" dirty="0">
                        <a:ln>
                          <a:noFill/>
                        </a:ln>
                        <a:solidFill>
                          <a:schemeClr val="tx1"/>
                        </a:solidFill>
                        <a:effectLst/>
                        <a:latin typeface="Century Gothic"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{T100,T400,T500,T700,T800,T900}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79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{T100,T200,T300,T400,T600,T800,T900}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{T300,T500,T600,T700,T800,T900}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{T200,T400}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600" b="0" i="0" u="none" strike="noStrike" cap="none" normalizeH="0" baseline="0" dirty="0">
                          <a:ln>
                            <a:noFill/>
                          </a:ln>
                          <a:solidFill>
                            <a:schemeClr val="tx1"/>
                          </a:solidFill>
                          <a:effectLst/>
                          <a:latin typeface="Century Gothic" pitchFamily="34" charset="0"/>
                        </a:rPr>
                        <a:t>{T100,T800}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cxnSp>
        <p:nvCxnSpPr>
          <p:cNvPr id="8" name="Straight Connector 7"/>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8600" y="64754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250">
                                            <p:txEl>
                                              <p:pRg st="9" end="9"/>
                                            </p:txEl>
                                          </p:spTgt>
                                        </p:tgtEl>
                                        <p:attrNameLst>
                                          <p:attrName>style.visibility</p:attrName>
                                        </p:attrNameLst>
                                      </p:cBhvr>
                                      <p:to>
                                        <p:strVal val="visible"/>
                                      </p:to>
                                    </p:set>
                                    <p:animEffect transition="in" filter="blinds(horizontal)">
                                      <p:cBhvr>
                                        <p:cTn id="7" dur="500"/>
                                        <p:tgtEl>
                                          <p:spTgt spid="5325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357188" y="152400"/>
            <a:ext cx="8229600" cy="500063"/>
          </a:xfrm>
        </p:spPr>
        <p:txBody>
          <a:bodyPr/>
          <a:lstStyle/>
          <a:p>
            <a:r>
              <a:rPr lang="en-US" sz="2900" dirty="0"/>
              <a:t>Example …</a:t>
            </a:r>
          </a:p>
        </p:txBody>
      </p:sp>
      <p:sp>
        <p:nvSpPr>
          <p:cNvPr id="54274" name="Content Placeholder 2"/>
          <p:cNvSpPr>
            <a:spLocks noGrp="1"/>
          </p:cNvSpPr>
          <p:nvPr>
            <p:ph sz="quarter" idx="1"/>
          </p:nvPr>
        </p:nvSpPr>
        <p:spPr>
          <a:xfrm>
            <a:off x="214313" y="2428875"/>
            <a:ext cx="8537575" cy="1214438"/>
          </a:xfrm>
        </p:spPr>
        <p:txBody>
          <a:bodyPr/>
          <a:lstStyle/>
          <a:p>
            <a:endParaRPr lang="en-US"/>
          </a:p>
          <a:p>
            <a:r>
              <a:rPr lang="en-US"/>
              <a:t>The frequent k-itemsets can be used to construct the candidate (k+1)-itemsets based on the Apriori property</a:t>
            </a:r>
          </a:p>
          <a:p>
            <a:endParaRPr lang="en-US"/>
          </a:p>
          <a:p>
            <a:pPr lvl="1"/>
            <a:endParaRPr lang="en-US"/>
          </a:p>
          <a:p>
            <a:endParaRPr lang="en-US"/>
          </a:p>
        </p:txBody>
      </p:sp>
      <p:graphicFrame>
        <p:nvGraphicFramePr>
          <p:cNvPr id="9" name="Group 62"/>
          <p:cNvGraphicFramePr>
            <a:graphicFrameLocks noGrp="1"/>
          </p:cNvGraphicFramePr>
          <p:nvPr/>
        </p:nvGraphicFramePr>
        <p:xfrm>
          <a:off x="2214563" y="1071563"/>
          <a:ext cx="4286280" cy="1676400"/>
        </p:xfrm>
        <a:graphic>
          <a:graphicData uri="http://schemas.openxmlformats.org/drawingml/2006/table">
            <a:tbl>
              <a:tblPr/>
              <a:tblGrid>
                <a:gridCol w="1152008">
                  <a:extLst>
                    <a:ext uri="{9D8B030D-6E8A-4147-A177-3AD203B41FA5}">
                      <a16:colId xmlns:a16="http://schemas.microsoft.com/office/drawing/2014/main" val="20000"/>
                    </a:ext>
                  </a:extLst>
                </a:gridCol>
                <a:gridCol w="3134272">
                  <a:extLst>
                    <a:ext uri="{9D8B030D-6E8A-4147-A177-3AD203B41FA5}">
                      <a16:colId xmlns:a16="http://schemas.microsoft.com/office/drawing/2014/main" val="20001"/>
                    </a:ext>
                  </a:extLst>
                </a:gridCol>
              </a:tblGrid>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dirty="0" err="1">
                          <a:ln>
                            <a:noFill/>
                          </a:ln>
                          <a:solidFill>
                            <a:schemeClr val="tx1"/>
                          </a:solidFill>
                          <a:effectLst/>
                          <a:latin typeface="Century Gothic" pitchFamily="34" charset="0"/>
                        </a:rPr>
                        <a:t>itemset</a:t>
                      </a:r>
                      <a:endParaRPr kumimoji="0" lang="en-US" sz="1400" b="1" i="0" u="none" strike="noStrike" cap="none" normalizeH="0" baseline="0" dirty="0">
                        <a:ln>
                          <a:noFill/>
                        </a:ln>
                        <a:solidFill>
                          <a:schemeClr val="tx1"/>
                        </a:solidFill>
                        <a:effectLst/>
                        <a:latin typeface="Century Gothic"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dirty="0" err="1">
                          <a:ln>
                            <a:noFill/>
                          </a:ln>
                          <a:solidFill>
                            <a:schemeClr val="tx1"/>
                          </a:solidFill>
                          <a:effectLst/>
                          <a:latin typeface="Century Gothic" pitchFamily="34" charset="0"/>
                        </a:rPr>
                        <a:t>TID_set</a:t>
                      </a:r>
                      <a:endParaRPr kumimoji="0" lang="en-US" sz="1400" b="1" i="0" u="none" strike="noStrike" cap="none" normalizeH="0" baseline="0" dirty="0">
                        <a:ln>
                          <a:noFill/>
                        </a:ln>
                        <a:solidFill>
                          <a:schemeClr val="tx1"/>
                        </a:solidFill>
                        <a:effectLst/>
                        <a:latin typeface="Century Gothic"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{T100,T400,T500,T700,T800,T900}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79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{T100,T200,T300,T400,T600,T800,T900}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{T300,T500,T600,T700,T800,T900}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{T200,T400}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{T100,T800}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4298" name="TextBox 7"/>
          <p:cNvSpPr txBox="1">
            <a:spLocks noChangeArrowheads="1"/>
          </p:cNvSpPr>
          <p:nvPr/>
        </p:nvSpPr>
        <p:spPr bwMode="auto">
          <a:xfrm>
            <a:off x="2393950" y="714375"/>
            <a:ext cx="3851275" cy="338138"/>
          </a:xfrm>
          <a:prstGeom prst="rect">
            <a:avLst/>
          </a:prstGeom>
          <a:noFill/>
          <a:ln w="9525">
            <a:noFill/>
            <a:miter lim="800000"/>
            <a:headEnd/>
            <a:tailEnd/>
          </a:ln>
        </p:spPr>
        <p:txBody>
          <a:bodyPr wrap="none">
            <a:spAutoFit/>
          </a:bodyPr>
          <a:lstStyle/>
          <a:p>
            <a:r>
              <a:rPr lang="en-US" sz="1600" b="1">
                <a:solidFill>
                  <a:srgbClr val="7030A0"/>
                </a:solidFill>
              </a:rPr>
              <a:t>Frequent 1-itemsets in vertical format</a:t>
            </a:r>
          </a:p>
        </p:txBody>
      </p:sp>
      <p:sp>
        <p:nvSpPr>
          <p:cNvPr id="54299" name="TextBox 9"/>
          <p:cNvSpPr txBox="1">
            <a:spLocks noChangeArrowheads="1"/>
          </p:cNvSpPr>
          <p:nvPr/>
        </p:nvSpPr>
        <p:spPr bwMode="auto">
          <a:xfrm>
            <a:off x="357188" y="1357313"/>
            <a:ext cx="1262062" cy="338137"/>
          </a:xfrm>
          <a:prstGeom prst="rect">
            <a:avLst/>
          </a:prstGeom>
          <a:noFill/>
          <a:ln w="9525">
            <a:noFill/>
            <a:miter lim="800000"/>
            <a:headEnd/>
            <a:tailEnd/>
          </a:ln>
        </p:spPr>
        <p:txBody>
          <a:bodyPr wrap="none">
            <a:spAutoFit/>
          </a:bodyPr>
          <a:lstStyle/>
          <a:p>
            <a:r>
              <a:rPr lang="en-US" sz="1600" b="1">
                <a:solidFill>
                  <a:srgbClr val="7030A0"/>
                </a:solidFill>
              </a:rPr>
              <a:t>min_sup=2</a:t>
            </a:r>
          </a:p>
        </p:txBody>
      </p:sp>
      <p:sp>
        <p:nvSpPr>
          <p:cNvPr id="54300" name="TextBox 11"/>
          <p:cNvSpPr txBox="1">
            <a:spLocks noChangeArrowheads="1"/>
          </p:cNvSpPr>
          <p:nvPr/>
        </p:nvSpPr>
        <p:spPr bwMode="auto">
          <a:xfrm>
            <a:off x="2286000" y="3714750"/>
            <a:ext cx="3851275" cy="338138"/>
          </a:xfrm>
          <a:prstGeom prst="rect">
            <a:avLst/>
          </a:prstGeom>
          <a:noFill/>
          <a:ln w="9525">
            <a:noFill/>
            <a:miter lim="800000"/>
            <a:headEnd/>
            <a:tailEnd/>
          </a:ln>
        </p:spPr>
        <p:txBody>
          <a:bodyPr wrap="none">
            <a:spAutoFit/>
          </a:bodyPr>
          <a:lstStyle/>
          <a:p>
            <a:r>
              <a:rPr lang="en-US" sz="1600" b="1">
                <a:solidFill>
                  <a:srgbClr val="7030A0"/>
                </a:solidFill>
              </a:rPr>
              <a:t>Frequent 2-itemsets in vertical format</a:t>
            </a:r>
          </a:p>
        </p:txBody>
      </p:sp>
      <p:sp>
        <p:nvSpPr>
          <p:cNvPr id="54301" name="Rectangle 32"/>
          <p:cNvSpPr>
            <a:spLocks noChangeArrowheads="1"/>
          </p:cNvSpPr>
          <p:nvPr/>
        </p:nvSpPr>
        <p:spPr bwMode="auto">
          <a:xfrm>
            <a:off x="2133600" y="5000625"/>
            <a:ext cx="4286250" cy="285750"/>
          </a:xfrm>
          <a:prstGeom prst="rect">
            <a:avLst/>
          </a:prstGeom>
          <a:solidFill>
            <a:srgbClr val="CC99FF"/>
          </a:solidFill>
          <a:ln w="9525">
            <a:solidFill>
              <a:schemeClr val="tx1"/>
            </a:solidFill>
            <a:miter lim="800000"/>
            <a:headEnd/>
            <a:tailEnd/>
          </a:ln>
        </p:spPr>
        <p:txBody>
          <a:bodyPr wrap="none" anchor="ctr"/>
          <a:lstStyle/>
          <a:p>
            <a:endParaRPr lang="en-US"/>
          </a:p>
        </p:txBody>
      </p:sp>
      <p:sp>
        <p:nvSpPr>
          <p:cNvPr id="54302" name="Rectangle 32"/>
          <p:cNvSpPr>
            <a:spLocks noChangeArrowheads="1"/>
          </p:cNvSpPr>
          <p:nvPr/>
        </p:nvSpPr>
        <p:spPr bwMode="auto">
          <a:xfrm>
            <a:off x="2133600" y="6357938"/>
            <a:ext cx="4295775" cy="293687"/>
          </a:xfrm>
          <a:prstGeom prst="rect">
            <a:avLst/>
          </a:prstGeom>
          <a:solidFill>
            <a:srgbClr val="CC99FF"/>
          </a:solidFill>
          <a:ln w="9525">
            <a:solidFill>
              <a:schemeClr val="tx1"/>
            </a:solidFill>
            <a:miter lim="800000"/>
            <a:headEnd/>
            <a:tailEnd/>
          </a:ln>
        </p:spPr>
        <p:txBody>
          <a:bodyPr wrap="none" anchor="ctr"/>
          <a:lstStyle/>
          <a:p>
            <a:endParaRPr lang="en-US"/>
          </a:p>
        </p:txBody>
      </p:sp>
      <p:graphicFrame>
        <p:nvGraphicFramePr>
          <p:cNvPr id="15" name="Group 62"/>
          <p:cNvGraphicFramePr>
            <a:graphicFrameLocks noGrp="1"/>
          </p:cNvGraphicFramePr>
          <p:nvPr/>
        </p:nvGraphicFramePr>
        <p:xfrm>
          <a:off x="2143125" y="4144963"/>
          <a:ext cx="4286280" cy="2499360"/>
        </p:xfrm>
        <a:graphic>
          <a:graphicData uri="http://schemas.openxmlformats.org/drawingml/2006/table">
            <a:tbl>
              <a:tblPr/>
              <a:tblGrid>
                <a:gridCol w="1152008">
                  <a:extLst>
                    <a:ext uri="{9D8B030D-6E8A-4147-A177-3AD203B41FA5}">
                      <a16:colId xmlns:a16="http://schemas.microsoft.com/office/drawing/2014/main" val="20000"/>
                    </a:ext>
                  </a:extLst>
                </a:gridCol>
                <a:gridCol w="3134272">
                  <a:extLst>
                    <a:ext uri="{9D8B030D-6E8A-4147-A177-3AD203B41FA5}">
                      <a16:colId xmlns:a16="http://schemas.microsoft.com/office/drawing/2014/main" val="20001"/>
                    </a:ext>
                  </a:extLst>
                </a:gridCol>
              </a:tblGrid>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dirty="0" err="1">
                          <a:ln>
                            <a:noFill/>
                          </a:ln>
                          <a:solidFill>
                            <a:schemeClr val="tx1"/>
                          </a:solidFill>
                          <a:effectLst/>
                          <a:latin typeface="Century Gothic" pitchFamily="34" charset="0"/>
                        </a:rPr>
                        <a:t>itemset</a:t>
                      </a:r>
                      <a:endParaRPr kumimoji="0" lang="en-US" sz="1400" b="1" i="0" u="none" strike="noStrike" cap="none" normalizeH="0" baseline="0" dirty="0">
                        <a:ln>
                          <a:noFill/>
                        </a:ln>
                        <a:solidFill>
                          <a:schemeClr val="tx1"/>
                        </a:solidFill>
                        <a:effectLst/>
                        <a:latin typeface="Century Gothic"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dirty="0" err="1">
                          <a:ln>
                            <a:noFill/>
                          </a:ln>
                          <a:solidFill>
                            <a:schemeClr val="tx1"/>
                          </a:solidFill>
                          <a:effectLst/>
                          <a:latin typeface="Century Gothic" pitchFamily="34" charset="0"/>
                        </a:rPr>
                        <a:t>TID_set</a:t>
                      </a:r>
                      <a:endParaRPr kumimoji="0" lang="en-US" sz="1400" b="1" i="0" u="none" strike="noStrike" cap="none" normalizeH="0" baseline="0" dirty="0">
                        <a:ln>
                          <a:noFill/>
                        </a:ln>
                        <a:solidFill>
                          <a:schemeClr val="tx1"/>
                        </a:solidFill>
                        <a:effectLst/>
                        <a:latin typeface="Century Gothic"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{I1,I2}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{T100,T400,T800,T900}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79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{I1,I3}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{T500,T700,T800,T900}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{I1,I4}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{I1,I5}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{T100,T800}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{I2,I3}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{T300,T600,T800,T900}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{I2,I4}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{T200,T400}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{I2,I5}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{T100,T800}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{I3,I5}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{T800}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cxnSp>
        <p:nvCxnSpPr>
          <p:cNvPr id="11" name="Straight Connector 10"/>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274">
                                            <p:txEl>
                                              <p:pRg st="1" end="1"/>
                                            </p:txEl>
                                          </p:spTgt>
                                        </p:tgtEl>
                                        <p:attrNameLst>
                                          <p:attrName>style.visibility</p:attrName>
                                        </p:attrNameLst>
                                      </p:cBhvr>
                                      <p:to>
                                        <p:strVal val="visible"/>
                                      </p:to>
                                    </p:set>
                                    <p:animEffect transition="in" filter="blinds(horizontal)">
                                      <p:cBhvr>
                                        <p:cTn id="7" dur="500"/>
                                        <p:tgtEl>
                                          <p:spTgt spid="5427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300"/>
                                        </p:tgtEl>
                                        <p:attrNameLst>
                                          <p:attrName>style.visibility</p:attrName>
                                        </p:attrNameLst>
                                      </p:cBhvr>
                                      <p:to>
                                        <p:strVal val="visible"/>
                                      </p:to>
                                    </p:set>
                                    <p:animEffect transition="in" filter="blinds(horizontal)">
                                      <p:cBhvr>
                                        <p:cTn id="12" dur="500"/>
                                        <p:tgtEl>
                                          <p:spTgt spid="54300"/>
                                        </p:tgtEl>
                                      </p:cBhvr>
                                    </p:animEffect>
                                  </p:childTnLst>
                                </p:cTn>
                              </p:par>
                              <p:par>
                                <p:cTn id="13" presetID="3" presetClass="entr" presetSubtype="1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4301"/>
                                        </p:tgtEl>
                                        <p:attrNameLst>
                                          <p:attrName>style.visibility</p:attrName>
                                        </p:attrNameLst>
                                      </p:cBhvr>
                                      <p:to>
                                        <p:strVal val="visible"/>
                                      </p:to>
                                    </p:set>
                                    <p:animEffect transition="in" filter="blinds(horizontal)">
                                      <p:cBhvr>
                                        <p:cTn id="20" dur="500"/>
                                        <p:tgtEl>
                                          <p:spTgt spid="5430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4302"/>
                                        </p:tgtEl>
                                        <p:attrNameLst>
                                          <p:attrName>style.visibility</p:attrName>
                                        </p:attrNameLst>
                                      </p:cBhvr>
                                      <p:to>
                                        <p:strVal val="visible"/>
                                      </p:to>
                                    </p:set>
                                    <p:animEffect transition="in" filter="blinds(horizontal)">
                                      <p:cBhvr>
                                        <p:cTn id="23" dur="500"/>
                                        <p:tgtEl>
                                          <p:spTgt spid="54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00" grpId="0"/>
      <p:bldP spid="54301" grpId="0" animBg="1"/>
      <p:bldP spid="5430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357188" y="152400"/>
            <a:ext cx="8229600" cy="500063"/>
          </a:xfrm>
        </p:spPr>
        <p:txBody>
          <a:bodyPr/>
          <a:lstStyle/>
          <a:p>
            <a:r>
              <a:rPr lang="en-US" sz="2900" dirty="0"/>
              <a:t>Example …</a:t>
            </a:r>
          </a:p>
        </p:txBody>
      </p:sp>
      <p:sp>
        <p:nvSpPr>
          <p:cNvPr id="3" name="Content Placeholder 2"/>
          <p:cNvSpPr>
            <a:spLocks noGrp="1"/>
          </p:cNvSpPr>
          <p:nvPr>
            <p:ph sz="quarter" idx="1"/>
          </p:nvPr>
        </p:nvSpPr>
        <p:spPr>
          <a:xfrm>
            <a:off x="214313" y="2057400"/>
            <a:ext cx="8537575" cy="4562475"/>
          </a:xfrm>
        </p:spPr>
        <p:txBody>
          <a:bodyPr/>
          <a:lstStyle/>
          <a:p>
            <a:r>
              <a:rPr lang="en-US" dirty="0"/>
              <a:t>This process repeats, with k incremented by 1 each time, until no frequent items or no candidate </a:t>
            </a:r>
            <a:r>
              <a:rPr lang="en-US" dirty="0" err="1"/>
              <a:t>itemsets</a:t>
            </a:r>
            <a:r>
              <a:rPr lang="en-US" dirty="0"/>
              <a:t> can be  found</a:t>
            </a:r>
          </a:p>
          <a:p>
            <a:r>
              <a:rPr lang="en-US" b="1" dirty="0">
                <a:solidFill>
                  <a:srgbClr val="0070C0"/>
                </a:solidFill>
              </a:rPr>
              <a:t>Properties of mining with vertical data format</a:t>
            </a:r>
            <a:endParaRPr lang="en-US" dirty="0"/>
          </a:p>
          <a:p>
            <a:pPr lvl="1"/>
            <a:r>
              <a:rPr lang="en-US" dirty="0"/>
              <a:t>Take the advantage of the </a:t>
            </a:r>
            <a:r>
              <a:rPr lang="en-US" dirty="0" err="1"/>
              <a:t>Apriori</a:t>
            </a:r>
            <a:r>
              <a:rPr lang="en-US" dirty="0"/>
              <a:t> property in the generation of candidate (k+1)-</a:t>
            </a:r>
            <a:r>
              <a:rPr lang="en-US" dirty="0" err="1"/>
              <a:t>itemset</a:t>
            </a:r>
            <a:r>
              <a:rPr lang="en-US" dirty="0"/>
              <a:t> from k-</a:t>
            </a:r>
            <a:r>
              <a:rPr lang="en-US" dirty="0" err="1"/>
              <a:t>itemsets</a:t>
            </a:r>
            <a:endParaRPr lang="en-US" dirty="0"/>
          </a:p>
          <a:p>
            <a:pPr lvl="1"/>
            <a:r>
              <a:rPr lang="en-US" dirty="0"/>
              <a:t>No need to scan the database to find the support of (k+1) </a:t>
            </a:r>
            <a:r>
              <a:rPr lang="en-US" dirty="0" err="1"/>
              <a:t>itemsets</a:t>
            </a:r>
            <a:r>
              <a:rPr lang="en-US" dirty="0"/>
              <a:t>, for k&gt;=1</a:t>
            </a:r>
          </a:p>
          <a:p>
            <a:pPr lvl="1"/>
            <a:r>
              <a:rPr lang="en-US" dirty="0"/>
              <a:t>The </a:t>
            </a:r>
            <a:r>
              <a:rPr lang="en-US" dirty="0" err="1"/>
              <a:t>TID_set</a:t>
            </a:r>
            <a:r>
              <a:rPr lang="en-US" dirty="0"/>
              <a:t> of each k-</a:t>
            </a:r>
            <a:r>
              <a:rPr lang="en-US" dirty="0" err="1"/>
              <a:t>itemset</a:t>
            </a:r>
            <a:r>
              <a:rPr lang="en-US" dirty="0"/>
              <a:t> carries the complete information required for counting such support</a:t>
            </a:r>
          </a:p>
          <a:p>
            <a:pPr lvl="1"/>
            <a:r>
              <a:rPr lang="en-US" dirty="0"/>
              <a:t>The TID-sets can be quite long, hence expensive to manipulate</a:t>
            </a:r>
          </a:p>
          <a:p>
            <a:pPr lvl="1"/>
            <a:r>
              <a:rPr lang="en-US" dirty="0"/>
              <a:t>Use </a:t>
            </a:r>
            <a:r>
              <a:rPr lang="en-US" b="1" i="1" dirty="0" err="1">
                <a:solidFill>
                  <a:srgbClr val="660066"/>
                </a:solidFill>
              </a:rPr>
              <a:t>diffset</a:t>
            </a:r>
            <a:r>
              <a:rPr lang="en-US" i="1" dirty="0">
                <a:solidFill>
                  <a:srgbClr val="660066"/>
                </a:solidFill>
              </a:rPr>
              <a:t> </a:t>
            </a:r>
            <a:r>
              <a:rPr lang="en-US" dirty="0"/>
              <a:t>technique to optimize the support count computation</a:t>
            </a:r>
          </a:p>
          <a:p>
            <a:endParaRPr lang="en-US" dirty="0"/>
          </a:p>
        </p:txBody>
      </p:sp>
      <p:graphicFrame>
        <p:nvGraphicFramePr>
          <p:cNvPr id="9" name="Group 62"/>
          <p:cNvGraphicFramePr>
            <a:graphicFrameLocks noGrp="1"/>
          </p:cNvGraphicFramePr>
          <p:nvPr/>
        </p:nvGraphicFramePr>
        <p:xfrm>
          <a:off x="2214563" y="1071563"/>
          <a:ext cx="4286280" cy="853440"/>
        </p:xfrm>
        <a:graphic>
          <a:graphicData uri="http://schemas.openxmlformats.org/drawingml/2006/table">
            <a:tbl>
              <a:tblPr/>
              <a:tblGrid>
                <a:gridCol w="1152008">
                  <a:extLst>
                    <a:ext uri="{9D8B030D-6E8A-4147-A177-3AD203B41FA5}">
                      <a16:colId xmlns:a16="http://schemas.microsoft.com/office/drawing/2014/main" val="20000"/>
                    </a:ext>
                  </a:extLst>
                </a:gridCol>
                <a:gridCol w="3134272">
                  <a:extLst>
                    <a:ext uri="{9D8B030D-6E8A-4147-A177-3AD203B41FA5}">
                      <a16:colId xmlns:a16="http://schemas.microsoft.com/office/drawing/2014/main" val="20001"/>
                    </a:ext>
                  </a:extLst>
                </a:gridCol>
              </a:tblGrid>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dirty="0" err="1">
                          <a:ln>
                            <a:noFill/>
                          </a:ln>
                          <a:solidFill>
                            <a:schemeClr val="tx1"/>
                          </a:solidFill>
                          <a:effectLst/>
                          <a:latin typeface="Century Gothic" pitchFamily="34" charset="0"/>
                        </a:rPr>
                        <a:t>itemset</a:t>
                      </a:r>
                      <a:endParaRPr kumimoji="0" lang="en-US" sz="1400" b="1" i="0" u="none" strike="noStrike" cap="none" normalizeH="0" baseline="0" dirty="0">
                        <a:ln>
                          <a:noFill/>
                        </a:ln>
                        <a:solidFill>
                          <a:schemeClr val="tx1"/>
                        </a:solidFill>
                        <a:effectLst/>
                        <a:latin typeface="Century Gothic"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400" b="1" i="0" u="none" strike="noStrike" cap="none" normalizeH="0" baseline="0" dirty="0" err="1">
                          <a:ln>
                            <a:noFill/>
                          </a:ln>
                          <a:solidFill>
                            <a:schemeClr val="tx1"/>
                          </a:solidFill>
                          <a:effectLst/>
                          <a:latin typeface="Century Gothic" pitchFamily="34" charset="0"/>
                        </a:rPr>
                        <a:t>TID_set</a:t>
                      </a:r>
                      <a:endParaRPr kumimoji="0" lang="en-US" sz="1400" b="1" i="0" u="none" strike="noStrike" cap="none" normalizeH="0" baseline="0" dirty="0">
                        <a:ln>
                          <a:noFill/>
                        </a:ln>
                        <a:solidFill>
                          <a:schemeClr val="tx1"/>
                        </a:solidFill>
                        <a:effectLst/>
                        <a:latin typeface="Century Gothic"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844">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{I1,I2,I3}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{T800,T900}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790">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{I1,I2,I5}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ts val="600"/>
                        </a:spcBef>
                        <a:spcAft>
                          <a:spcPct val="0"/>
                        </a:spcAft>
                        <a:buClr>
                          <a:schemeClr val="accent1"/>
                        </a:buClr>
                        <a:buSzPct val="76000"/>
                        <a:buFont typeface="Wingdings 3" pitchFamily="18" charset="2"/>
                        <a:buNone/>
                        <a:tabLst/>
                      </a:pPr>
                      <a:r>
                        <a:rPr kumimoji="0" lang="en-US" sz="1200" b="0" i="0" u="none" strike="noStrike" cap="none" normalizeH="0" baseline="0" dirty="0">
                          <a:ln>
                            <a:noFill/>
                          </a:ln>
                          <a:solidFill>
                            <a:schemeClr val="tx1"/>
                          </a:solidFill>
                          <a:effectLst/>
                          <a:latin typeface="Century Gothic" pitchFamily="34" charset="0"/>
                        </a:rPr>
                        <a:t>{T100,T800}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5313" name="TextBox 7"/>
          <p:cNvSpPr txBox="1">
            <a:spLocks noChangeArrowheads="1"/>
          </p:cNvSpPr>
          <p:nvPr/>
        </p:nvSpPr>
        <p:spPr bwMode="auto">
          <a:xfrm>
            <a:off x="2393950" y="714375"/>
            <a:ext cx="3851275" cy="338138"/>
          </a:xfrm>
          <a:prstGeom prst="rect">
            <a:avLst/>
          </a:prstGeom>
          <a:noFill/>
          <a:ln w="9525">
            <a:noFill/>
            <a:miter lim="800000"/>
            <a:headEnd/>
            <a:tailEnd/>
          </a:ln>
        </p:spPr>
        <p:txBody>
          <a:bodyPr wrap="none">
            <a:spAutoFit/>
          </a:bodyPr>
          <a:lstStyle/>
          <a:p>
            <a:r>
              <a:rPr lang="en-US" sz="1600" b="1">
                <a:solidFill>
                  <a:srgbClr val="7030A0"/>
                </a:solidFill>
              </a:rPr>
              <a:t>Frequent 3-itemsets in vertical format</a:t>
            </a:r>
          </a:p>
        </p:txBody>
      </p:sp>
      <p:sp>
        <p:nvSpPr>
          <p:cNvPr id="55314" name="TextBox 9"/>
          <p:cNvSpPr txBox="1">
            <a:spLocks noChangeArrowheads="1"/>
          </p:cNvSpPr>
          <p:nvPr/>
        </p:nvSpPr>
        <p:spPr bwMode="auto">
          <a:xfrm>
            <a:off x="357188" y="1357313"/>
            <a:ext cx="1262062" cy="338137"/>
          </a:xfrm>
          <a:prstGeom prst="rect">
            <a:avLst/>
          </a:prstGeom>
          <a:noFill/>
          <a:ln w="9525">
            <a:noFill/>
            <a:miter lim="800000"/>
            <a:headEnd/>
            <a:tailEnd/>
          </a:ln>
        </p:spPr>
        <p:txBody>
          <a:bodyPr wrap="none">
            <a:spAutoFit/>
          </a:bodyPr>
          <a:lstStyle/>
          <a:p>
            <a:r>
              <a:rPr lang="en-US" sz="1600" b="1">
                <a:solidFill>
                  <a:srgbClr val="7030A0"/>
                </a:solidFill>
              </a:rPr>
              <a:t>min_sup=2</a:t>
            </a:r>
          </a:p>
        </p:txBody>
      </p:sp>
      <p:cxnSp>
        <p:nvCxnSpPr>
          <p:cNvPr id="7" name="Straight Connector 6"/>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357188" y="152400"/>
            <a:ext cx="8429625" cy="500063"/>
          </a:xfrm>
        </p:spPr>
        <p:txBody>
          <a:bodyPr/>
          <a:lstStyle/>
          <a:p>
            <a:r>
              <a:rPr lang="en-US" sz="2900"/>
              <a:t>Strong Rules Are Not Necessarily Interesting </a:t>
            </a:r>
          </a:p>
        </p:txBody>
      </p:sp>
      <p:sp>
        <p:nvSpPr>
          <p:cNvPr id="57346" name="Content Placeholder 2"/>
          <p:cNvSpPr>
            <a:spLocks noGrp="1"/>
          </p:cNvSpPr>
          <p:nvPr>
            <p:ph sz="quarter" idx="1"/>
          </p:nvPr>
        </p:nvSpPr>
        <p:spPr>
          <a:xfrm>
            <a:off x="320675" y="920750"/>
            <a:ext cx="8537575" cy="5937250"/>
          </a:xfrm>
        </p:spPr>
        <p:txBody>
          <a:bodyPr/>
          <a:lstStyle/>
          <a:p>
            <a:r>
              <a:rPr lang="en-US" dirty="0"/>
              <a:t>Whether a rule is interesting or not can be assessed either subjectively or objectively </a:t>
            </a:r>
          </a:p>
          <a:p>
            <a:r>
              <a:rPr lang="en-US" dirty="0"/>
              <a:t>Objective interestingness measures can be used as one step toward the goal of finding interesting rules for the user </a:t>
            </a:r>
          </a:p>
          <a:p>
            <a:r>
              <a:rPr lang="en-US" b="1" dirty="0">
                <a:solidFill>
                  <a:srgbClr val="0070C0"/>
                </a:solidFill>
              </a:rPr>
              <a:t>Example of a misleading “strong” association rule</a:t>
            </a:r>
          </a:p>
          <a:p>
            <a:pPr lvl="1"/>
            <a:r>
              <a:rPr lang="en-US" dirty="0"/>
              <a:t>Analyze transactions of </a:t>
            </a:r>
            <a:r>
              <a:rPr lang="en-US" dirty="0" err="1"/>
              <a:t>AllElectronics</a:t>
            </a:r>
            <a:r>
              <a:rPr lang="en-US" dirty="0"/>
              <a:t> data about computer games and videos</a:t>
            </a:r>
          </a:p>
          <a:p>
            <a:pPr lvl="1"/>
            <a:r>
              <a:rPr lang="en-US" dirty="0"/>
              <a:t>Of the </a:t>
            </a:r>
            <a:r>
              <a:rPr lang="en-US" b="1" dirty="0">
                <a:solidFill>
                  <a:srgbClr val="660066"/>
                </a:solidFill>
              </a:rPr>
              <a:t>10,000 </a:t>
            </a:r>
            <a:r>
              <a:rPr lang="en-US" dirty="0"/>
              <a:t>transactions analyzed</a:t>
            </a:r>
          </a:p>
          <a:p>
            <a:pPr lvl="2"/>
            <a:r>
              <a:rPr lang="en-US" b="1" dirty="0">
                <a:solidFill>
                  <a:srgbClr val="660066"/>
                </a:solidFill>
              </a:rPr>
              <a:t>6,000 </a:t>
            </a:r>
            <a:r>
              <a:rPr lang="en-US" dirty="0"/>
              <a:t>of the transactions include </a:t>
            </a:r>
            <a:r>
              <a:rPr lang="en-US" b="1" dirty="0">
                <a:solidFill>
                  <a:srgbClr val="660066"/>
                </a:solidFill>
              </a:rPr>
              <a:t>computer games</a:t>
            </a:r>
          </a:p>
          <a:p>
            <a:pPr lvl="2"/>
            <a:r>
              <a:rPr lang="en-US" b="1" dirty="0">
                <a:solidFill>
                  <a:srgbClr val="660066"/>
                </a:solidFill>
              </a:rPr>
              <a:t>7,500 </a:t>
            </a:r>
            <a:r>
              <a:rPr lang="en-US" dirty="0"/>
              <a:t>of the transactions include </a:t>
            </a:r>
            <a:r>
              <a:rPr lang="en-US" b="1" dirty="0">
                <a:solidFill>
                  <a:srgbClr val="660066"/>
                </a:solidFill>
              </a:rPr>
              <a:t>videos</a:t>
            </a:r>
          </a:p>
          <a:p>
            <a:pPr lvl="2"/>
            <a:r>
              <a:rPr lang="en-US" b="1" dirty="0">
                <a:solidFill>
                  <a:srgbClr val="660066"/>
                </a:solidFill>
              </a:rPr>
              <a:t>4,000 </a:t>
            </a:r>
            <a:r>
              <a:rPr lang="en-US" dirty="0"/>
              <a:t>of the transactions include </a:t>
            </a:r>
            <a:r>
              <a:rPr lang="en-US" b="1" dirty="0">
                <a:solidFill>
                  <a:srgbClr val="660066"/>
                </a:solidFill>
              </a:rPr>
              <a:t>both</a:t>
            </a:r>
          </a:p>
          <a:p>
            <a:pPr lvl="1"/>
            <a:r>
              <a:rPr lang="en-US" dirty="0"/>
              <a:t>Suppose that </a:t>
            </a:r>
            <a:r>
              <a:rPr lang="en-US" dirty="0" err="1"/>
              <a:t>min_sup</a:t>
            </a:r>
            <a:r>
              <a:rPr lang="en-US" dirty="0"/>
              <a:t>=30% and </a:t>
            </a:r>
            <a:r>
              <a:rPr lang="en-US" dirty="0" err="1"/>
              <a:t>min_confidence</a:t>
            </a:r>
            <a:r>
              <a:rPr lang="en-US" dirty="0"/>
              <a:t>=60%</a:t>
            </a:r>
          </a:p>
          <a:p>
            <a:pPr lvl="1"/>
            <a:r>
              <a:rPr lang="en-US" dirty="0"/>
              <a:t>The following association rule is discovered:</a:t>
            </a:r>
          </a:p>
          <a:p>
            <a:pPr lvl="1">
              <a:buFont typeface="Wingdings 3" pitchFamily="18" charset="2"/>
              <a:buNone/>
            </a:pPr>
            <a:r>
              <a:rPr lang="en-US" sz="1600" b="1" dirty="0">
                <a:solidFill>
                  <a:srgbClr val="000066"/>
                </a:solidFill>
              </a:rPr>
              <a:t>Buys(X, “computer games”) </a:t>
            </a:r>
            <a:r>
              <a:rPr lang="en-US" sz="1600" b="1" dirty="0">
                <a:solidFill>
                  <a:srgbClr val="000066"/>
                </a:solidFill>
                <a:sym typeface="Symbol" pitchFamily="18" charset="2"/>
              </a:rPr>
              <a:t> buys(X,</a:t>
            </a:r>
            <a:r>
              <a:rPr lang="en-US" sz="1600" b="1" dirty="0">
                <a:solidFill>
                  <a:srgbClr val="000066"/>
                </a:solidFill>
              </a:rPr>
              <a:t> “videos”</a:t>
            </a:r>
            <a:r>
              <a:rPr lang="en-US" sz="1600" b="1" dirty="0">
                <a:solidFill>
                  <a:srgbClr val="000066"/>
                </a:solidFill>
                <a:sym typeface="Symbol" pitchFamily="18" charset="2"/>
              </a:rPr>
              <a:t>)[support =40%, confidence=66%]</a:t>
            </a:r>
            <a:endParaRPr lang="en-US" sz="1600" b="1" dirty="0">
              <a:solidFill>
                <a:srgbClr val="000066"/>
              </a:solidFill>
            </a:endParaRPr>
          </a:p>
        </p:txBody>
      </p:sp>
      <p:cxnSp>
        <p:nvCxnSpPr>
          <p:cNvPr id="4" name="Straight Connector 3"/>
          <p:cNvCxnSpPr/>
          <p:nvPr/>
        </p:nvCxnSpPr>
        <p:spPr>
          <a:xfrm>
            <a:off x="163513" y="6842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animEffect transition="in" filter="blinds(horizontal)">
                                      <p:cBhvr>
                                        <p:cTn id="7" dur="500"/>
                                        <p:tgtEl>
                                          <p:spTgt spid="57346">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7346">
                                            <p:txEl>
                                              <p:pRg st="3" end="3"/>
                                            </p:txEl>
                                          </p:spTgt>
                                        </p:tgtEl>
                                        <p:attrNameLst>
                                          <p:attrName>style.visibility</p:attrName>
                                        </p:attrNameLst>
                                      </p:cBhvr>
                                      <p:to>
                                        <p:strVal val="visible"/>
                                      </p:to>
                                    </p:set>
                                    <p:animEffect transition="in" filter="blinds(horizontal)">
                                      <p:cBhvr>
                                        <p:cTn id="10" dur="500"/>
                                        <p:tgtEl>
                                          <p:spTgt spid="57346">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7346">
                                            <p:txEl>
                                              <p:pRg st="4" end="4"/>
                                            </p:txEl>
                                          </p:spTgt>
                                        </p:tgtEl>
                                        <p:attrNameLst>
                                          <p:attrName>style.visibility</p:attrName>
                                        </p:attrNameLst>
                                      </p:cBhvr>
                                      <p:to>
                                        <p:strVal val="visible"/>
                                      </p:to>
                                    </p:set>
                                    <p:animEffect transition="in" filter="blinds(horizontal)">
                                      <p:cBhvr>
                                        <p:cTn id="13" dur="500"/>
                                        <p:tgtEl>
                                          <p:spTgt spid="57346">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7346">
                                            <p:txEl>
                                              <p:pRg st="5" end="5"/>
                                            </p:txEl>
                                          </p:spTgt>
                                        </p:tgtEl>
                                        <p:attrNameLst>
                                          <p:attrName>style.visibility</p:attrName>
                                        </p:attrNameLst>
                                      </p:cBhvr>
                                      <p:to>
                                        <p:strVal val="visible"/>
                                      </p:to>
                                    </p:set>
                                    <p:animEffect transition="in" filter="blinds(horizontal)">
                                      <p:cBhvr>
                                        <p:cTn id="16" dur="500"/>
                                        <p:tgtEl>
                                          <p:spTgt spid="57346">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7346">
                                            <p:txEl>
                                              <p:pRg st="6" end="6"/>
                                            </p:txEl>
                                          </p:spTgt>
                                        </p:tgtEl>
                                        <p:attrNameLst>
                                          <p:attrName>style.visibility</p:attrName>
                                        </p:attrNameLst>
                                      </p:cBhvr>
                                      <p:to>
                                        <p:strVal val="visible"/>
                                      </p:to>
                                    </p:set>
                                    <p:animEffect transition="in" filter="blinds(horizontal)">
                                      <p:cBhvr>
                                        <p:cTn id="19" dur="500"/>
                                        <p:tgtEl>
                                          <p:spTgt spid="57346">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7346">
                                            <p:txEl>
                                              <p:pRg st="7" end="7"/>
                                            </p:txEl>
                                          </p:spTgt>
                                        </p:tgtEl>
                                        <p:attrNameLst>
                                          <p:attrName>style.visibility</p:attrName>
                                        </p:attrNameLst>
                                      </p:cBhvr>
                                      <p:to>
                                        <p:strVal val="visible"/>
                                      </p:to>
                                    </p:set>
                                    <p:animEffect transition="in" filter="blinds(horizontal)">
                                      <p:cBhvr>
                                        <p:cTn id="22" dur="500"/>
                                        <p:tgtEl>
                                          <p:spTgt spid="5734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7346">
                                            <p:txEl>
                                              <p:pRg st="8" end="8"/>
                                            </p:txEl>
                                          </p:spTgt>
                                        </p:tgtEl>
                                        <p:attrNameLst>
                                          <p:attrName>style.visibility</p:attrName>
                                        </p:attrNameLst>
                                      </p:cBhvr>
                                      <p:to>
                                        <p:strVal val="visible"/>
                                      </p:to>
                                    </p:set>
                                    <p:animEffect transition="in" filter="blinds(horizontal)">
                                      <p:cBhvr>
                                        <p:cTn id="27" dur="500"/>
                                        <p:tgtEl>
                                          <p:spTgt spid="57346">
                                            <p:txEl>
                                              <p:pRg st="8" end="8"/>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7346">
                                            <p:txEl>
                                              <p:pRg st="9" end="9"/>
                                            </p:txEl>
                                          </p:spTgt>
                                        </p:tgtEl>
                                        <p:attrNameLst>
                                          <p:attrName>style.visibility</p:attrName>
                                        </p:attrNameLst>
                                      </p:cBhvr>
                                      <p:to>
                                        <p:strVal val="visible"/>
                                      </p:to>
                                    </p:set>
                                    <p:animEffect transition="in" filter="blinds(horizontal)">
                                      <p:cBhvr>
                                        <p:cTn id="30" dur="500"/>
                                        <p:tgtEl>
                                          <p:spTgt spid="57346">
                                            <p:txEl>
                                              <p:pRg st="9" end="9"/>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57346">
                                            <p:txEl>
                                              <p:pRg st="10" end="10"/>
                                            </p:txEl>
                                          </p:spTgt>
                                        </p:tgtEl>
                                        <p:attrNameLst>
                                          <p:attrName>style.visibility</p:attrName>
                                        </p:attrNameLst>
                                      </p:cBhvr>
                                      <p:to>
                                        <p:strVal val="visible"/>
                                      </p:to>
                                    </p:set>
                                    <p:animEffect transition="in" filter="blinds(horizontal)">
                                      <p:cBhvr>
                                        <p:cTn id="33" dur="500"/>
                                        <p:tgtEl>
                                          <p:spTgt spid="5734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357188" y="152400"/>
            <a:ext cx="8429625" cy="500063"/>
          </a:xfrm>
        </p:spPr>
        <p:txBody>
          <a:bodyPr/>
          <a:lstStyle/>
          <a:p>
            <a:r>
              <a:rPr lang="en-US" sz="2900"/>
              <a:t>Strong Rules Are Not Necessarily Interesting </a:t>
            </a:r>
          </a:p>
        </p:txBody>
      </p:sp>
      <p:sp>
        <p:nvSpPr>
          <p:cNvPr id="3" name="Content Placeholder 2"/>
          <p:cNvSpPr>
            <a:spLocks noGrp="1"/>
          </p:cNvSpPr>
          <p:nvPr>
            <p:ph sz="quarter" idx="1"/>
          </p:nvPr>
        </p:nvSpPr>
        <p:spPr>
          <a:xfrm>
            <a:off x="320675" y="920750"/>
            <a:ext cx="8537575" cy="5937250"/>
          </a:xfrm>
        </p:spPr>
        <p:txBody>
          <a:bodyPr/>
          <a:lstStyle/>
          <a:p>
            <a:pPr marL="273050" lvl="1">
              <a:spcBef>
                <a:spcPts val="600"/>
              </a:spcBef>
              <a:buFont typeface="Wingdings 3" pitchFamily="18" charset="2"/>
              <a:buNone/>
            </a:pPr>
            <a:endParaRPr lang="en-US" sz="1600" b="1" dirty="0">
              <a:solidFill>
                <a:srgbClr val="000066"/>
              </a:solidFill>
            </a:endParaRPr>
          </a:p>
          <a:p>
            <a:pPr marL="273050" lvl="1">
              <a:spcBef>
                <a:spcPts val="600"/>
              </a:spcBef>
              <a:buFont typeface="Wingdings 3" pitchFamily="18" charset="2"/>
              <a:buNone/>
            </a:pPr>
            <a:r>
              <a:rPr lang="en-US" sz="1600" b="1" dirty="0">
                <a:solidFill>
                  <a:srgbClr val="000066"/>
                </a:solidFill>
              </a:rPr>
              <a:t>  Buys(X, “computer games”) </a:t>
            </a:r>
            <a:r>
              <a:rPr lang="en-US" sz="1600" b="1" dirty="0">
                <a:solidFill>
                  <a:srgbClr val="000066"/>
                </a:solidFill>
                <a:sym typeface="Symbol" pitchFamily="18" charset="2"/>
              </a:rPr>
              <a:t> buys(X,</a:t>
            </a:r>
            <a:r>
              <a:rPr lang="en-US" sz="1600" b="1" dirty="0">
                <a:solidFill>
                  <a:srgbClr val="000066"/>
                </a:solidFill>
              </a:rPr>
              <a:t> “videos”</a:t>
            </a:r>
            <a:r>
              <a:rPr lang="en-US" sz="1600" b="1" dirty="0">
                <a:solidFill>
                  <a:srgbClr val="000066"/>
                </a:solidFill>
                <a:sym typeface="Symbol" pitchFamily="18" charset="2"/>
              </a:rPr>
              <a:t>)[support 40%, confidence=66%]</a:t>
            </a:r>
            <a:endParaRPr lang="en-US" sz="1600" b="1" dirty="0">
              <a:solidFill>
                <a:srgbClr val="000066"/>
              </a:solidFill>
            </a:endParaRPr>
          </a:p>
          <a:p>
            <a:pPr>
              <a:buFont typeface="Wingdings 3" pitchFamily="18" charset="2"/>
              <a:buNone/>
            </a:pPr>
            <a:endParaRPr lang="en-US" dirty="0"/>
          </a:p>
          <a:p>
            <a:r>
              <a:rPr lang="en-US" dirty="0"/>
              <a:t>This rule is strong but it is misleading</a:t>
            </a:r>
          </a:p>
          <a:p>
            <a:r>
              <a:rPr lang="en-US" dirty="0"/>
              <a:t>The probability of </a:t>
            </a:r>
            <a:r>
              <a:rPr lang="en-US" dirty="0" err="1"/>
              <a:t>purshasing</a:t>
            </a:r>
            <a:r>
              <a:rPr lang="en-US" dirty="0"/>
              <a:t> videos is </a:t>
            </a:r>
            <a:r>
              <a:rPr lang="en-US" sz="1800" b="1" dirty="0">
                <a:solidFill>
                  <a:srgbClr val="660066"/>
                </a:solidFill>
              </a:rPr>
              <a:t>75%</a:t>
            </a:r>
            <a:r>
              <a:rPr lang="en-US" dirty="0"/>
              <a:t> which is even larger than </a:t>
            </a:r>
            <a:r>
              <a:rPr lang="en-US" sz="1800" b="1" dirty="0">
                <a:solidFill>
                  <a:srgbClr val="660066"/>
                </a:solidFill>
              </a:rPr>
              <a:t>66% </a:t>
            </a:r>
          </a:p>
          <a:p>
            <a:r>
              <a:rPr lang="en-US" dirty="0"/>
              <a:t>In fact computer games and videos are negatively associated because the purchase of one of these items actually decreases the likelihood of purchasing the other</a:t>
            </a:r>
          </a:p>
          <a:p>
            <a:r>
              <a:rPr lang="en-US" dirty="0"/>
              <a:t>The confidence of a rule </a:t>
            </a:r>
            <a:r>
              <a:rPr lang="en-US" sz="1800" b="1" dirty="0">
                <a:solidFill>
                  <a:srgbClr val="660066"/>
                </a:solidFill>
              </a:rPr>
              <a:t>A </a:t>
            </a:r>
            <a:r>
              <a:rPr lang="en-US" sz="1800" b="1" dirty="0">
                <a:solidFill>
                  <a:srgbClr val="660066"/>
                </a:solidFill>
                <a:sym typeface="Symbol" pitchFamily="18" charset="2"/>
              </a:rPr>
              <a:t> B </a:t>
            </a:r>
            <a:r>
              <a:rPr lang="en-US" dirty="0">
                <a:sym typeface="Symbol" pitchFamily="18" charset="2"/>
              </a:rPr>
              <a:t>can be deceiving</a:t>
            </a:r>
          </a:p>
          <a:p>
            <a:pPr>
              <a:buFont typeface="Wingdings 3" pitchFamily="18" charset="2"/>
              <a:buChar char="&quot;"/>
            </a:pPr>
            <a:r>
              <a:rPr lang="en-US" sz="2100" dirty="0">
                <a:sym typeface="Symbol" pitchFamily="18" charset="2"/>
              </a:rPr>
              <a:t>It is only an estimate of the conditional probability of </a:t>
            </a:r>
            <a:r>
              <a:rPr lang="en-US" sz="2100" dirty="0" err="1">
                <a:sym typeface="Symbol" pitchFamily="18" charset="2"/>
              </a:rPr>
              <a:t>itemset</a:t>
            </a:r>
            <a:r>
              <a:rPr lang="en-US" sz="2100" dirty="0">
                <a:sym typeface="Symbol" pitchFamily="18" charset="2"/>
              </a:rPr>
              <a:t> </a:t>
            </a:r>
            <a:r>
              <a:rPr lang="en-US" sz="1800" b="1" dirty="0">
                <a:solidFill>
                  <a:srgbClr val="660066"/>
                </a:solidFill>
                <a:sym typeface="Symbol" pitchFamily="18" charset="2"/>
              </a:rPr>
              <a:t>B </a:t>
            </a:r>
            <a:r>
              <a:rPr lang="en-US" sz="2100" dirty="0">
                <a:sym typeface="Symbol" pitchFamily="18" charset="2"/>
              </a:rPr>
              <a:t>given </a:t>
            </a:r>
            <a:r>
              <a:rPr lang="en-US" sz="2100" dirty="0" err="1">
                <a:sym typeface="Symbol" pitchFamily="18" charset="2"/>
              </a:rPr>
              <a:t>itemset</a:t>
            </a:r>
            <a:r>
              <a:rPr lang="en-US" sz="2100" dirty="0">
                <a:sym typeface="Symbol" pitchFamily="18" charset="2"/>
              </a:rPr>
              <a:t> </a:t>
            </a:r>
            <a:r>
              <a:rPr lang="en-US" sz="1800" b="1" dirty="0">
                <a:solidFill>
                  <a:srgbClr val="660066"/>
                </a:solidFill>
                <a:sym typeface="Symbol" pitchFamily="18" charset="2"/>
              </a:rPr>
              <a:t>A</a:t>
            </a:r>
            <a:r>
              <a:rPr lang="en-US" sz="2100" dirty="0">
                <a:sym typeface="Symbol" pitchFamily="18" charset="2"/>
              </a:rPr>
              <a:t>.</a:t>
            </a:r>
          </a:p>
          <a:p>
            <a:pPr marL="273050" lvl="1"/>
            <a:r>
              <a:rPr lang="en-US" dirty="0">
                <a:sym typeface="Symbol" pitchFamily="18" charset="2"/>
              </a:rPr>
              <a:t>It does not measure the real strength of the correlation implication between </a:t>
            </a:r>
            <a:r>
              <a:rPr lang="en-US" sz="1800" b="1" dirty="0">
                <a:solidFill>
                  <a:srgbClr val="660066"/>
                </a:solidFill>
                <a:sym typeface="Symbol" pitchFamily="18" charset="2"/>
              </a:rPr>
              <a:t>A </a:t>
            </a:r>
            <a:r>
              <a:rPr lang="en-US" dirty="0">
                <a:sym typeface="Symbol" pitchFamily="18" charset="2"/>
              </a:rPr>
              <a:t>and </a:t>
            </a:r>
            <a:r>
              <a:rPr lang="en-US" sz="1800" b="1" dirty="0">
                <a:solidFill>
                  <a:srgbClr val="660066"/>
                </a:solidFill>
                <a:sym typeface="Symbol" pitchFamily="18" charset="2"/>
              </a:rPr>
              <a:t>B</a:t>
            </a:r>
          </a:p>
          <a:p>
            <a:r>
              <a:rPr lang="en-US" dirty="0">
                <a:sym typeface="Symbol" pitchFamily="18" charset="2"/>
              </a:rPr>
              <a:t>Need to use </a:t>
            </a:r>
            <a:r>
              <a:rPr lang="en-US" b="1" dirty="0">
                <a:solidFill>
                  <a:srgbClr val="0070C0"/>
                </a:solidFill>
                <a:sym typeface="Symbol" pitchFamily="18" charset="2"/>
              </a:rPr>
              <a:t>Correlation Analysis</a:t>
            </a:r>
            <a:endParaRPr lang="en-US" b="1" dirty="0">
              <a:solidFill>
                <a:srgbClr val="0070C0"/>
              </a:solidFill>
            </a:endParaRPr>
          </a:p>
        </p:txBody>
      </p:sp>
      <p:cxnSp>
        <p:nvCxnSpPr>
          <p:cNvPr id="4" name="Straight Connector 3"/>
          <p:cNvCxnSpPr/>
          <p:nvPr/>
        </p:nvCxnSpPr>
        <p:spPr>
          <a:xfrm>
            <a:off x="163513" y="760412"/>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linds(horizontal)">
                                      <p:cBhvr>
                                        <p:cTn id="20" dur="500"/>
                                        <p:tgtEl>
                                          <p:spTgt spid="3">
                                            <p:txEl>
                                              <p:pRg st="7" end="7"/>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blinds(horizontal)">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blinds(horizontal)">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DD432BBD-5F29-4A3D-9AE5-F88AA9A44395}" type="slidenum">
              <a:rPr lang="en-US" smtClean="0"/>
              <a:pPr/>
              <a:t>8</a:t>
            </a:fld>
            <a:endParaRPr lang="en-US"/>
          </a:p>
        </p:txBody>
      </p:sp>
      <p:sp>
        <p:nvSpPr>
          <p:cNvPr id="16387" name="Rectangle 2"/>
          <p:cNvSpPr>
            <a:spLocks noGrp="1" noChangeArrowheads="1"/>
          </p:cNvSpPr>
          <p:nvPr>
            <p:ph type="title"/>
          </p:nvPr>
        </p:nvSpPr>
        <p:spPr>
          <a:xfrm>
            <a:off x="1295400" y="76200"/>
            <a:ext cx="7391400" cy="838200"/>
          </a:xfrm>
          <a:noFill/>
        </p:spPr>
        <p:txBody>
          <a:bodyPr lIns="92075" tIns="46038" rIns="92075" bIns="46038" anchor="ctr"/>
          <a:lstStyle/>
          <a:p>
            <a:pPr algn="ctr" eaLnBrk="1" hangingPunct="1"/>
            <a:r>
              <a:rPr lang="en-US" sz="3200" b="1" dirty="0">
                <a:solidFill>
                  <a:srgbClr val="3333FF"/>
                </a:solidFill>
                <a:latin typeface="+mn-lt"/>
                <a:cs typeface="Times New Roman" pitchFamily="18" charset="0"/>
              </a:rPr>
              <a:t>Partitioning Algorithms</a:t>
            </a:r>
            <a:endParaRPr lang="en-US" sz="2800" b="1" dirty="0">
              <a:solidFill>
                <a:srgbClr val="3333FF"/>
              </a:solidFill>
              <a:latin typeface="+mn-lt"/>
              <a:cs typeface="Times New Roman" pitchFamily="18" charset="0"/>
            </a:endParaRPr>
          </a:p>
        </p:txBody>
      </p:sp>
      <p:sp>
        <p:nvSpPr>
          <p:cNvPr id="16388" name="Rectangle 3"/>
          <p:cNvSpPr>
            <a:spLocks noGrp="1" noChangeArrowheads="1"/>
          </p:cNvSpPr>
          <p:nvPr>
            <p:ph type="body" idx="1"/>
          </p:nvPr>
        </p:nvSpPr>
        <p:spPr>
          <a:xfrm>
            <a:off x="381000" y="1524000"/>
            <a:ext cx="8458200" cy="4800600"/>
          </a:xfrm>
          <a:noFill/>
        </p:spPr>
        <p:txBody>
          <a:bodyPr lIns="92075" tIns="46038" rIns="92075" bIns="46038"/>
          <a:lstStyle/>
          <a:p>
            <a:pPr algn="just" eaLnBrk="1" hangingPunct="1">
              <a:lnSpc>
                <a:spcPct val="110000"/>
              </a:lnSpc>
            </a:pPr>
            <a:r>
              <a:rPr lang="en-US" sz="2400" u="sng" dirty="0">
                <a:cs typeface="Times New Roman" pitchFamily="18" charset="0"/>
              </a:rPr>
              <a:t>Partitioning method:</a:t>
            </a:r>
            <a:r>
              <a:rPr lang="en-US" sz="2400" dirty="0">
                <a:cs typeface="Times New Roman" pitchFamily="18" charset="0"/>
              </a:rPr>
              <a:t> Construct a partition of a database </a:t>
            </a:r>
            <a:r>
              <a:rPr lang="en-US" sz="2400" b="1" i="1" dirty="0">
                <a:cs typeface="Times New Roman" pitchFamily="18" charset="0"/>
              </a:rPr>
              <a:t>D</a:t>
            </a:r>
            <a:r>
              <a:rPr lang="en-US" sz="2400" dirty="0">
                <a:cs typeface="Times New Roman" pitchFamily="18" charset="0"/>
              </a:rPr>
              <a:t> of </a:t>
            </a:r>
            <a:r>
              <a:rPr lang="en-US" sz="2400" b="1" i="1" dirty="0">
                <a:cs typeface="Times New Roman" pitchFamily="18" charset="0"/>
              </a:rPr>
              <a:t>n</a:t>
            </a:r>
            <a:r>
              <a:rPr lang="en-US" sz="2400" dirty="0">
                <a:cs typeface="Times New Roman" pitchFamily="18" charset="0"/>
              </a:rPr>
              <a:t> objects into a set of </a:t>
            </a:r>
            <a:r>
              <a:rPr lang="en-US" sz="2400" b="1" i="1" dirty="0">
                <a:cs typeface="Times New Roman" pitchFamily="18" charset="0"/>
              </a:rPr>
              <a:t>k</a:t>
            </a:r>
            <a:r>
              <a:rPr lang="en-US" sz="2400" dirty="0">
                <a:cs typeface="Times New Roman" pitchFamily="18" charset="0"/>
              </a:rPr>
              <a:t> clusters</a:t>
            </a:r>
          </a:p>
          <a:p>
            <a:pPr algn="just" eaLnBrk="1" hangingPunct="1">
              <a:lnSpc>
                <a:spcPct val="110000"/>
              </a:lnSpc>
            </a:pPr>
            <a:r>
              <a:rPr lang="en-US" sz="2400" dirty="0">
                <a:cs typeface="Times New Roman" pitchFamily="18" charset="0"/>
              </a:rPr>
              <a:t>Given a </a:t>
            </a:r>
            <a:r>
              <a:rPr lang="en-US" sz="2400" i="1" dirty="0">
                <a:cs typeface="Times New Roman" pitchFamily="18" charset="0"/>
              </a:rPr>
              <a:t>k</a:t>
            </a:r>
            <a:r>
              <a:rPr lang="en-US" sz="2400" dirty="0">
                <a:cs typeface="Times New Roman" pitchFamily="18" charset="0"/>
              </a:rPr>
              <a:t>, find a partition of </a:t>
            </a:r>
            <a:r>
              <a:rPr lang="en-US" sz="2400" i="1" dirty="0">
                <a:cs typeface="Times New Roman" pitchFamily="18" charset="0"/>
              </a:rPr>
              <a:t>k clusters </a:t>
            </a:r>
            <a:r>
              <a:rPr lang="en-US" sz="2400" dirty="0">
                <a:cs typeface="Times New Roman" pitchFamily="18" charset="0"/>
              </a:rPr>
              <a:t>that optimizes the chosen partitioning criterion</a:t>
            </a:r>
          </a:p>
          <a:p>
            <a:pPr lvl="1" algn="just" eaLnBrk="1" hangingPunct="1">
              <a:lnSpc>
                <a:spcPct val="110000"/>
              </a:lnSpc>
            </a:pPr>
            <a:r>
              <a:rPr lang="en-US" sz="2400" b="1" i="1" u="sng" dirty="0">
                <a:solidFill>
                  <a:srgbClr val="FF0000"/>
                </a:solidFill>
                <a:cs typeface="Times New Roman" pitchFamily="18" charset="0"/>
              </a:rPr>
              <a:t>k-means</a:t>
            </a:r>
            <a:r>
              <a:rPr lang="en-US" sz="2400" dirty="0">
                <a:cs typeface="Times New Roman" pitchFamily="18" charset="0"/>
              </a:rPr>
              <a:t> (</a:t>
            </a:r>
            <a:r>
              <a:rPr lang="en-US" sz="2400" dirty="0" err="1">
                <a:cs typeface="Times New Roman" pitchFamily="18" charset="0"/>
              </a:rPr>
              <a:t>MacQueen</a:t>
            </a:r>
            <a:r>
              <a:rPr lang="en-US" sz="2400" dirty="0">
                <a:cs typeface="Times New Roman" pitchFamily="18" charset="0"/>
              </a:rPr>
              <a:t>, 1967): Each cluster is represented by the center of the cluster</a:t>
            </a:r>
          </a:p>
          <a:p>
            <a:pPr lvl="1" algn="just" eaLnBrk="1" hangingPunct="1">
              <a:lnSpc>
                <a:spcPct val="110000"/>
              </a:lnSpc>
            </a:pPr>
            <a:r>
              <a:rPr lang="en-US" sz="2400" b="1" i="1" u="sng" dirty="0">
                <a:solidFill>
                  <a:srgbClr val="FF0000"/>
                </a:solidFill>
                <a:cs typeface="Times New Roman" pitchFamily="18" charset="0"/>
              </a:rPr>
              <a:t>k-</a:t>
            </a:r>
            <a:r>
              <a:rPr lang="en-US" sz="2400" b="1" i="1" u="sng" dirty="0" err="1">
                <a:solidFill>
                  <a:srgbClr val="FF0000"/>
                </a:solidFill>
                <a:cs typeface="Times New Roman" pitchFamily="18" charset="0"/>
              </a:rPr>
              <a:t>medoids</a:t>
            </a:r>
            <a:r>
              <a:rPr lang="en-US" sz="2400" dirty="0">
                <a:cs typeface="Times New Roman" pitchFamily="18" charset="0"/>
              </a:rPr>
              <a:t> or PAM (Partition around </a:t>
            </a:r>
            <a:r>
              <a:rPr lang="en-US" sz="2400" dirty="0" err="1">
                <a:cs typeface="Times New Roman" pitchFamily="18" charset="0"/>
              </a:rPr>
              <a:t>medoids</a:t>
            </a:r>
            <a:r>
              <a:rPr lang="en-US" sz="2400" dirty="0">
                <a:cs typeface="Times New Roman" pitchFamily="18" charset="0"/>
              </a:rPr>
              <a:t>) (Kaufman &amp; </a:t>
            </a:r>
            <a:r>
              <a:rPr lang="en-US" sz="2400" dirty="0" err="1">
                <a:cs typeface="Times New Roman" pitchFamily="18" charset="0"/>
              </a:rPr>
              <a:t>Rousseeuw</a:t>
            </a:r>
            <a:r>
              <a:rPr lang="en-US" sz="2400" dirty="0">
                <a:cs typeface="Times New Roman" pitchFamily="18" charset="0"/>
              </a:rPr>
              <a:t>, 1987): Each cluster is represented by one of the objects in the cluster  </a:t>
            </a:r>
          </a:p>
        </p:txBody>
      </p:sp>
      <p:cxnSp>
        <p:nvCxnSpPr>
          <p:cNvPr id="5" name="Straight Connector 4"/>
          <p:cNvCxnSpPr/>
          <p:nvPr/>
        </p:nvCxnSpPr>
        <p:spPr>
          <a:xfrm>
            <a:off x="163513" y="9144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357188" y="152400"/>
            <a:ext cx="8429625" cy="500063"/>
          </a:xfrm>
        </p:spPr>
        <p:txBody>
          <a:bodyPr/>
          <a:lstStyle/>
          <a:p>
            <a:r>
              <a:rPr lang="en-US" sz="2900"/>
              <a:t>From Association to Correlation Analysis</a:t>
            </a:r>
          </a:p>
        </p:txBody>
      </p:sp>
      <p:sp>
        <p:nvSpPr>
          <p:cNvPr id="3" name="Content Placeholder 2"/>
          <p:cNvSpPr>
            <a:spLocks noGrp="1"/>
          </p:cNvSpPr>
          <p:nvPr>
            <p:ph sz="quarter" idx="1"/>
          </p:nvPr>
        </p:nvSpPr>
        <p:spPr>
          <a:xfrm>
            <a:off x="320675" y="615950"/>
            <a:ext cx="8537575" cy="5937250"/>
          </a:xfrm>
        </p:spPr>
        <p:txBody>
          <a:bodyPr/>
          <a:lstStyle/>
          <a:p>
            <a:r>
              <a:rPr lang="en-US" dirty="0"/>
              <a:t>Use </a:t>
            </a:r>
            <a:r>
              <a:rPr lang="en-US" b="1" dirty="0">
                <a:solidFill>
                  <a:srgbClr val="0070C0"/>
                </a:solidFill>
              </a:rPr>
              <a:t>Lift</a:t>
            </a:r>
            <a:r>
              <a:rPr lang="en-US" dirty="0"/>
              <a:t>, a simple correlation measure</a:t>
            </a:r>
          </a:p>
          <a:p>
            <a:r>
              <a:rPr lang="en-US" dirty="0"/>
              <a:t>The occurrence of </a:t>
            </a:r>
            <a:r>
              <a:rPr lang="en-US" dirty="0" err="1"/>
              <a:t>itemset</a:t>
            </a:r>
            <a:r>
              <a:rPr lang="en-US" dirty="0"/>
              <a:t> </a:t>
            </a:r>
            <a:r>
              <a:rPr lang="en-US" b="1" dirty="0">
                <a:solidFill>
                  <a:srgbClr val="660066"/>
                </a:solidFill>
              </a:rPr>
              <a:t>A</a:t>
            </a:r>
            <a:r>
              <a:rPr lang="en-US" dirty="0"/>
              <a:t> is independent of the occurrence of </a:t>
            </a:r>
            <a:r>
              <a:rPr lang="en-US" dirty="0" err="1"/>
              <a:t>itemset</a:t>
            </a:r>
            <a:r>
              <a:rPr lang="en-US" dirty="0"/>
              <a:t> </a:t>
            </a:r>
            <a:r>
              <a:rPr lang="en-US" b="1" dirty="0">
                <a:solidFill>
                  <a:srgbClr val="660066"/>
                </a:solidFill>
              </a:rPr>
              <a:t>B</a:t>
            </a:r>
            <a:r>
              <a:rPr lang="en-US" dirty="0"/>
              <a:t> if </a:t>
            </a:r>
            <a:r>
              <a:rPr lang="en-US" b="1" dirty="0">
                <a:solidFill>
                  <a:srgbClr val="660066"/>
                </a:solidFill>
              </a:rPr>
              <a:t>P(A</a:t>
            </a:r>
            <a:r>
              <a:rPr lang="en-US" b="1" dirty="0">
                <a:solidFill>
                  <a:srgbClr val="660066"/>
                </a:solidFill>
                <a:sym typeface="Symbol" pitchFamily="18" charset="2"/>
              </a:rPr>
              <a:t>B</a:t>
            </a:r>
            <a:r>
              <a:rPr lang="en-US" b="1" dirty="0">
                <a:solidFill>
                  <a:srgbClr val="660066"/>
                </a:solidFill>
              </a:rPr>
              <a:t>)=P(A)P(B)</a:t>
            </a:r>
            <a:r>
              <a:rPr lang="en-US" dirty="0"/>
              <a:t>, otherwise </a:t>
            </a:r>
            <a:r>
              <a:rPr lang="en-US" dirty="0" err="1"/>
              <a:t>itemsets</a:t>
            </a:r>
            <a:r>
              <a:rPr lang="en-US" dirty="0"/>
              <a:t> </a:t>
            </a:r>
            <a:r>
              <a:rPr lang="en-US" b="1" dirty="0">
                <a:solidFill>
                  <a:srgbClr val="660066"/>
                </a:solidFill>
              </a:rPr>
              <a:t>A</a:t>
            </a:r>
            <a:r>
              <a:rPr lang="en-US" dirty="0"/>
              <a:t> and </a:t>
            </a:r>
            <a:r>
              <a:rPr lang="en-US" b="1" dirty="0">
                <a:solidFill>
                  <a:srgbClr val="660066"/>
                </a:solidFill>
              </a:rPr>
              <a:t>B</a:t>
            </a:r>
            <a:r>
              <a:rPr lang="en-US" dirty="0"/>
              <a:t> are dependent and correlated as events</a:t>
            </a:r>
          </a:p>
          <a:p>
            <a:r>
              <a:rPr lang="en-US" dirty="0"/>
              <a:t>The lift between the </a:t>
            </a:r>
            <a:r>
              <a:rPr lang="en-US" dirty="0" err="1"/>
              <a:t>occurences</a:t>
            </a:r>
            <a:r>
              <a:rPr lang="en-US" dirty="0"/>
              <a:t> of </a:t>
            </a:r>
            <a:r>
              <a:rPr lang="en-US" b="1" dirty="0">
                <a:solidFill>
                  <a:srgbClr val="660066"/>
                </a:solidFill>
              </a:rPr>
              <a:t>A</a:t>
            </a:r>
            <a:r>
              <a:rPr lang="en-US" dirty="0"/>
              <a:t> and </a:t>
            </a:r>
            <a:r>
              <a:rPr lang="en-US" b="1" dirty="0">
                <a:solidFill>
                  <a:srgbClr val="660066"/>
                </a:solidFill>
              </a:rPr>
              <a:t>B</a:t>
            </a:r>
            <a:r>
              <a:rPr lang="en-US" dirty="0"/>
              <a:t> is given by</a:t>
            </a:r>
          </a:p>
          <a:p>
            <a:pPr algn="ctr">
              <a:buFont typeface="Wingdings 3" pitchFamily="18" charset="2"/>
              <a:buNone/>
            </a:pPr>
            <a:endParaRPr lang="en-US" b="1" dirty="0">
              <a:solidFill>
                <a:srgbClr val="660066"/>
              </a:solidFill>
            </a:endParaRPr>
          </a:p>
          <a:p>
            <a:pPr algn="ctr">
              <a:buFont typeface="Wingdings 3" pitchFamily="18" charset="2"/>
              <a:buNone/>
            </a:pPr>
            <a:r>
              <a:rPr lang="en-US" b="1" dirty="0">
                <a:solidFill>
                  <a:srgbClr val="660066"/>
                </a:solidFill>
              </a:rPr>
              <a:t>Lift(A,B)=P(A</a:t>
            </a:r>
            <a:r>
              <a:rPr lang="en-US" b="1" dirty="0">
                <a:solidFill>
                  <a:srgbClr val="660066"/>
                </a:solidFill>
                <a:sym typeface="Symbol" pitchFamily="18" charset="2"/>
              </a:rPr>
              <a:t>B</a:t>
            </a:r>
            <a:r>
              <a:rPr lang="en-US" b="1" dirty="0">
                <a:solidFill>
                  <a:srgbClr val="660066"/>
                </a:solidFill>
              </a:rPr>
              <a:t>)/P(A)P(B)</a:t>
            </a:r>
          </a:p>
          <a:p>
            <a:pPr algn="ctr">
              <a:buFont typeface="Wingdings 3" pitchFamily="18" charset="2"/>
              <a:buNone/>
            </a:pPr>
            <a:endParaRPr lang="en-US" b="1" dirty="0">
              <a:solidFill>
                <a:srgbClr val="660066"/>
              </a:solidFill>
            </a:endParaRPr>
          </a:p>
          <a:p>
            <a:pPr marL="273050" lvl="1"/>
            <a:r>
              <a:rPr lang="en-US" dirty="0"/>
              <a:t>If &gt; 1, then A and B are positively correlated (the occurrence of one implies the occurrence of the other) </a:t>
            </a:r>
          </a:p>
          <a:p>
            <a:pPr marL="273050" lvl="1"/>
            <a:r>
              <a:rPr lang="en-US" dirty="0"/>
              <a:t>If &lt;1, then A and B are negatively correlated</a:t>
            </a:r>
          </a:p>
          <a:p>
            <a:pPr marL="273050" lvl="1"/>
            <a:r>
              <a:rPr lang="en-US" dirty="0"/>
              <a:t>If =1, then A and B are independent</a:t>
            </a:r>
          </a:p>
          <a:p>
            <a:r>
              <a:rPr lang="en-US" b="1" dirty="0">
                <a:solidFill>
                  <a:srgbClr val="660066"/>
                </a:solidFill>
              </a:rPr>
              <a:t>Example: P({game, video})=0.4/(0.60 </a:t>
            </a:r>
            <a:r>
              <a:rPr lang="en-US" b="1" dirty="0">
                <a:solidFill>
                  <a:srgbClr val="660066"/>
                </a:solidFill>
                <a:sym typeface="Symbol" pitchFamily="18" charset="2"/>
              </a:rPr>
              <a:t> 0.75</a:t>
            </a:r>
            <a:r>
              <a:rPr lang="en-US" b="1" dirty="0">
                <a:solidFill>
                  <a:srgbClr val="660066"/>
                </a:solidFill>
              </a:rPr>
              <a:t>)=0.89</a:t>
            </a:r>
          </a:p>
        </p:txBody>
      </p:sp>
      <p:cxnSp>
        <p:nvCxnSpPr>
          <p:cNvPr id="4" name="Straight Connector 3"/>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3513" y="6096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8600" y="64754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linds(horizontal)">
                                      <p:cBhvr>
                                        <p:cTn id="23" dur="500"/>
                                        <p:tgtEl>
                                          <p:spTgt spid="3">
                                            <p:txEl>
                                              <p:pRg st="7" end="7"/>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blinds(horizontal)">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linds(horizontal)">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563562"/>
          </a:xfrm>
        </p:spPr>
        <p:txBody>
          <a:bodyPr/>
          <a:lstStyle/>
          <a:p>
            <a:pPr algn="ctr"/>
            <a:r>
              <a:rPr lang="en-US" b="1" dirty="0">
                <a:solidFill>
                  <a:srgbClr val="0070C0"/>
                </a:solidFill>
                <a:latin typeface="Times New Roman" pitchFamily="18" charset="0"/>
                <a:cs typeface="Times New Roman" pitchFamily="18" charset="0"/>
              </a:rPr>
              <a:t>Books</a:t>
            </a:r>
            <a:endParaRPr lang="en-US" dirty="0"/>
          </a:p>
        </p:txBody>
      </p:sp>
      <p:sp>
        <p:nvSpPr>
          <p:cNvPr id="3" name="Content Placeholder 2"/>
          <p:cNvSpPr>
            <a:spLocks noGrp="1"/>
          </p:cNvSpPr>
          <p:nvPr>
            <p:ph sz="quarter" idx="1"/>
          </p:nvPr>
        </p:nvSpPr>
        <p:spPr>
          <a:xfrm>
            <a:off x="76200" y="762000"/>
            <a:ext cx="8991600" cy="5486400"/>
          </a:xfrm>
        </p:spPr>
        <p:txBody>
          <a:bodyPr/>
          <a:lstStyle/>
          <a:p>
            <a:pPr algn="just">
              <a:buNone/>
            </a:pPr>
            <a:r>
              <a:rPr lang="en-US" sz="2000" b="1" u="sng" dirty="0">
                <a:cs typeface="Times New Roman" pitchFamily="18" charset="0"/>
              </a:rPr>
              <a:t>Text Books:</a:t>
            </a:r>
            <a:endParaRPr lang="en-US" sz="2000" dirty="0">
              <a:cs typeface="Times New Roman" pitchFamily="18" charset="0"/>
            </a:endParaRPr>
          </a:p>
          <a:p>
            <a:pPr marL="457200" indent="-457200" algn="just">
              <a:buNone/>
            </a:pPr>
            <a:r>
              <a:rPr lang="en-US" sz="2000" dirty="0">
                <a:cs typeface="Times New Roman" pitchFamily="18" charset="0"/>
              </a:rPr>
              <a:t>1. Han, </a:t>
            </a:r>
            <a:r>
              <a:rPr lang="en-US" sz="2000" dirty="0" err="1">
                <a:cs typeface="Times New Roman" pitchFamily="18" charset="0"/>
              </a:rPr>
              <a:t>Kamber</a:t>
            </a:r>
            <a:r>
              <a:rPr lang="en-US" sz="2000" dirty="0">
                <a:cs typeface="Times New Roman" pitchFamily="18" charset="0"/>
              </a:rPr>
              <a:t>, "Data Mining Concepts and Techniques", Morgan Kaufmann 3nd Edition</a:t>
            </a:r>
          </a:p>
          <a:p>
            <a:pPr algn="just">
              <a:buNone/>
            </a:pPr>
            <a:r>
              <a:rPr lang="en-US" sz="2000" dirty="0">
                <a:cs typeface="Times New Roman" pitchFamily="18" charset="0"/>
              </a:rPr>
              <a:t>2. P. N. Tan, M. Steinbach, </a:t>
            </a:r>
            <a:r>
              <a:rPr lang="en-US" sz="2000" dirty="0" err="1">
                <a:cs typeface="Times New Roman" pitchFamily="18" charset="0"/>
              </a:rPr>
              <a:t>Vipin</a:t>
            </a:r>
            <a:r>
              <a:rPr lang="en-US" sz="2000" dirty="0">
                <a:cs typeface="Times New Roman" pitchFamily="18" charset="0"/>
              </a:rPr>
              <a:t> Kumar, “Introduction to Data Mining”, Pearson Education</a:t>
            </a:r>
          </a:p>
          <a:p>
            <a:pPr algn="just">
              <a:buNone/>
            </a:pPr>
            <a:r>
              <a:rPr lang="en-US" sz="2000" b="1" dirty="0">
                <a:cs typeface="Times New Roman" pitchFamily="18" charset="0"/>
              </a:rPr>
              <a:t>3. M. H. Dunham, Data Mining Techniques and Algorithms”, Prentice Hall-2000.</a:t>
            </a:r>
          </a:p>
          <a:p>
            <a:endParaRPr lang="en-US" sz="2000" dirty="0"/>
          </a:p>
        </p:txBody>
      </p:sp>
      <p:sp>
        <p:nvSpPr>
          <p:cNvPr id="4" name="Slide Number Placeholder 3"/>
          <p:cNvSpPr>
            <a:spLocks noGrp="1"/>
          </p:cNvSpPr>
          <p:nvPr>
            <p:ph type="sldNum" sz="quarter" idx="12"/>
          </p:nvPr>
        </p:nvSpPr>
        <p:spPr/>
        <p:txBody>
          <a:bodyPr/>
          <a:lstStyle/>
          <a:p>
            <a:pPr>
              <a:defRPr/>
            </a:pPr>
            <a:fld id="{80EE7860-A516-4C37-88BB-EA52275B68E4}" type="slidenum">
              <a:rPr lang="en-US" smtClean="0"/>
              <a:pPr>
                <a:defRPr/>
              </a:pPr>
              <a:t>81</a:t>
            </a:fld>
            <a:endParaRPr lang="en-US"/>
          </a:p>
        </p:txBody>
      </p:sp>
      <p:cxnSp>
        <p:nvCxnSpPr>
          <p:cNvPr id="5" name="Straight Connector 4"/>
          <p:cNvCxnSpPr/>
          <p:nvPr/>
        </p:nvCxnSpPr>
        <p:spPr>
          <a:xfrm>
            <a:off x="163513" y="7620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28600" y="62468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a:noFill/>
        </p:spPr>
        <p:txBody>
          <a:bodyPr/>
          <a:lstStyle/>
          <a:p>
            <a:fld id="{DD172689-79C9-48F3-AA20-840CB6784C1A}" type="slidenum">
              <a:rPr lang="en-US" smtClean="0"/>
              <a:pPr/>
              <a:t>9</a:t>
            </a:fld>
            <a:endParaRPr lang="en-US"/>
          </a:p>
        </p:txBody>
      </p:sp>
      <p:sp>
        <p:nvSpPr>
          <p:cNvPr id="1028" name="Rectangle 2"/>
          <p:cNvSpPr>
            <a:spLocks noGrp="1" noChangeArrowheads="1"/>
          </p:cNvSpPr>
          <p:nvPr>
            <p:ph type="title"/>
          </p:nvPr>
        </p:nvSpPr>
        <p:spPr>
          <a:xfrm>
            <a:off x="1355725" y="152400"/>
            <a:ext cx="7296150" cy="609600"/>
          </a:xfrm>
        </p:spPr>
        <p:txBody>
          <a:bodyPr/>
          <a:lstStyle/>
          <a:p>
            <a:pPr algn="ctr" eaLnBrk="1" hangingPunct="1"/>
            <a:r>
              <a:rPr lang="en-US" sz="3200" b="1" dirty="0">
                <a:solidFill>
                  <a:srgbClr val="3333FF"/>
                </a:solidFill>
                <a:latin typeface="+mn-lt"/>
                <a:cs typeface="Times New Roman" pitchFamily="18" charset="0"/>
              </a:rPr>
              <a:t>K-Means Clustering </a:t>
            </a:r>
          </a:p>
        </p:txBody>
      </p:sp>
      <p:sp>
        <p:nvSpPr>
          <p:cNvPr id="1029" name="Rectangle 3"/>
          <p:cNvSpPr>
            <a:spLocks noGrp="1" noChangeArrowheads="1"/>
          </p:cNvSpPr>
          <p:nvPr>
            <p:ph type="body" idx="1"/>
          </p:nvPr>
        </p:nvSpPr>
        <p:spPr>
          <a:xfrm>
            <a:off x="228600" y="1295400"/>
            <a:ext cx="8610600" cy="3581400"/>
          </a:xfrm>
        </p:spPr>
        <p:txBody>
          <a:bodyPr/>
          <a:lstStyle/>
          <a:p>
            <a:pPr algn="just" eaLnBrk="1" hangingPunct="1">
              <a:lnSpc>
                <a:spcPct val="120000"/>
              </a:lnSpc>
            </a:pPr>
            <a:r>
              <a:rPr lang="en-US" sz="2400" dirty="0">
                <a:cs typeface="Times New Roman" pitchFamily="18" charset="0"/>
              </a:rPr>
              <a:t>Given </a:t>
            </a:r>
            <a:r>
              <a:rPr lang="en-US" sz="2400" i="1" dirty="0">
                <a:cs typeface="Times New Roman" pitchFamily="18" charset="0"/>
              </a:rPr>
              <a:t>k</a:t>
            </a:r>
            <a:r>
              <a:rPr lang="en-US" sz="2400" dirty="0">
                <a:cs typeface="Times New Roman" pitchFamily="18" charset="0"/>
              </a:rPr>
              <a:t>, the </a:t>
            </a:r>
            <a:r>
              <a:rPr lang="en-US" sz="2400" i="1" dirty="0">
                <a:cs typeface="Times New Roman" pitchFamily="18" charset="0"/>
              </a:rPr>
              <a:t>k-means</a:t>
            </a:r>
            <a:r>
              <a:rPr lang="en-US" sz="2400" dirty="0">
                <a:cs typeface="Times New Roman" pitchFamily="18" charset="0"/>
              </a:rPr>
              <a:t> algorithm is implemented in four steps:</a:t>
            </a:r>
          </a:p>
          <a:p>
            <a:pPr lvl="1" algn="just" eaLnBrk="1" hangingPunct="1">
              <a:lnSpc>
                <a:spcPct val="120000"/>
              </a:lnSpc>
            </a:pPr>
            <a:r>
              <a:rPr lang="en-US" sz="2400" dirty="0">
                <a:solidFill>
                  <a:srgbClr val="000000"/>
                </a:solidFill>
                <a:cs typeface="Times New Roman" pitchFamily="18" charset="0"/>
              </a:rPr>
              <a:t>Partition objects into </a:t>
            </a:r>
            <a:r>
              <a:rPr lang="en-US" sz="2400" i="1" dirty="0">
                <a:solidFill>
                  <a:srgbClr val="000000"/>
                </a:solidFill>
                <a:cs typeface="Times New Roman" pitchFamily="18" charset="0"/>
              </a:rPr>
              <a:t>k</a:t>
            </a:r>
            <a:r>
              <a:rPr lang="en-US" sz="2400" dirty="0">
                <a:solidFill>
                  <a:srgbClr val="000000"/>
                </a:solidFill>
                <a:cs typeface="Times New Roman" pitchFamily="18" charset="0"/>
              </a:rPr>
              <a:t> nonempty subsets</a:t>
            </a:r>
          </a:p>
          <a:p>
            <a:pPr lvl="1" algn="just" eaLnBrk="1" hangingPunct="1">
              <a:lnSpc>
                <a:spcPct val="120000"/>
              </a:lnSpc>
            </a:pPr>
            <a:r>
              <a:rPr lang="en-US" sz="2400" dirty="0">
                <a:solidFill>
                  <a:srgbClr val="000000"/>
                </a:solidFill>
                <a:cs typeface="Times New Roman" pitchFamily="18" charset="0"/>
              </a:rPr>
              <a:t>Compute seed points as the </a:t>
            </a:r>
            <a:r>
              <a:rPr lang="en-US" sz="2400" dirty="0" err="1">
                <a:solidFill>
                  <a:srgbClr val="000000"/>
                </a:solidFill>
                <a:cs typeface="Times New Roman" pitchFamily="18" charset="0"/>
              </a:rPr>
              <a:t>centroids</a:t>
            </a:r>
            <a:r>
              <a:rPr lang="en-US" sz="2400" dirty="0">
                <a:solidFill>
                  <a:srgbClr val="000000"/>
                </a:solidFill>
                <a:cs typeface="Times New Roman" pitchFamily="18" charset="0"/>
              </a:rPr>
              <a:t> of the clusters of the current partition (the </a:t>
            </a:r>
            <a:r>
              <a:rPr lang="en-US" sz="2400" dirty="0" err="1">
                <a:solidFill>
                  <a:srgbClr val="000000"/>
                </a:solidFill>
                <a:cs typeface="Times New Roman" pitchFamily="18" charset="0"/>
              </a:rPr>
              <a:t>centroid</a:t>
            </a:r>
            <a:r>
              <a:rPr lang="en-US" sz="2400" dirty="0">
                <a:solidFill>
                  <a:srgbClr val="000000"/>
                </a:solidFill>
                <a:cs typeface="Times New Roman" pitchFamily="18" charset="0"/>
              </a:rPr>
              <a:t> is the center, i.e., </a:t>
            </a:r>
            <a:r>
              <a:rPr lang="en-US" sz="2400" i="1" dirty="0">
                <a:solidFill>
                  <a:srgbClr val="FF0000"/>
                </a:solidFill>
                <a:cs typeface="Times New Roman" pitchFamily="18" charset="0"/>
              </a:rPr>
              <a:t>mean point</a:t>
            </a:r>
            <a:r>
              <a:rPr lang="en-US" sz="2400" dirty="0">
                <a:solidFill>
                  <a:srgbClr val="000000"/>
                </a:solidFill>
                <a:cs typeface="Times New Roman" pitchFamily="18" charset="0"/>
              </a:rPr>
              <a:t>, of the cluster)</a:t>
            </a:r>
          </a:p>
          <a:p>
            <a:pPr lvl="1" algn="just" eaLnBrk="1" hangingPunct="1">
              <a:lnSpc>
                <a:spcPct val="120000"/>
              </a:lnSpc>
            </a:pPr>
            <a:r>
              <a:rPr lang="en-US" sz="2400" dirty="0">
                <a:solidFill>
                  <a:srgbClr val="000000"/>
                </a:solidFill>
                <a:cs typeface="Times New Roman" pitchFamily="18" charset="0"/>
              </a:rPr>
              <a:t>Assign each object to the cluster with the nearest seed point  </a:t>
            </a:r>
          </a:p>
          <a:p>
            <a:pPr lvl="1" algn="just" eaLnBrk="1" hangingPunct="1">
              <a:lnSpc>
                <a:spcPct val="120000"/>
              </a:lnSpc>
            </a:pPr>
            <a:r>
              <a:rPr lang="en-US" sz="2400" dirty="0">
                <a:solidFill>
                  <a:srgbClr val="000000"/>
                </a:solidFill>
                <a:cs typeface="Times New Roman" pitchFamily="18" charset="0"/>
              </a:rPr>
              <a:t>Go back to Step 2, </a:t>
            </a:r>
            <a:r>
              <a:rPr lang="en-US" sz="2400" dirty="0">
                <a:solidFill>
                  <a:srgbClr val="FF0000"/>
                </a:solidFill>
                <a:cs typeface="Times New Roman" pitchFamily="18" charset="0"/>
              </a:rPr>
              <a:t>stop when no more new assignment</a:t>
            </a:r>
          </a:p>
        </p:txBody>
      </p:sp>
      <p:graphicFrame>
        <p:nvGraphicFramePr>
          <p:cNvPr id="1026" name="Object 4"/>
          <p:cNvGraphicFramePr>
            <a:graphicFrameLocks noChangeAspect="1"/>
          </p:cNvGraphicFramePr>
          <p:nvPr/>
        </p:nvGraphicFramePr>
        <p:xfrm>
          <a:off x="1752600" y="5029200"/>
          <a:ext cx="4343400" cy="990600"/>
        </p:xfrm>
        <a:graphic>
          <a:graphicData uri="http://schemas.openxmlformats.org/presentationml/2006/ole">
            <mc:AlternateContent xmlns:mc="http://schemas.openxmlformats.org/markup-compatibility/2006">
              <mc:Choice xmlns:v="urn:schemas-microsoft-com:vml" Requires="v">
                <p:oleObj name="Equation" r:id="rId2" imgW="1841400" imgH="622080" progId="Equation.3">
                  <p:embed/>
                </p:oleObj>
              </mc:Choice>
              <mc:Fallback>
                <p:oleObj name="Equation" r:id="rId2" imgW="1841400" imgH="622080" progId="Equation.3">
                  <p:embed/>
                  <p:pic>
                    <p:nvPicPr>
                      <p:cNvPr id="10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5029200"/>
                        <a:ext cx="43434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Straight Connector 5"/>
          <p:cNvCxnSpPr/>
          <p:nvPr/>
        </p:nvCxnSpPr>
        <p:spPr>
          <a:xfrm>
            <a:off x="163513" y="838200"/>
            <a:ext cx="876300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8600" y="6323013"/>
            <a:ext cx="8763000" cy="1587"/>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p:strips dir="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35159</TotalTime>
  <Words>6177</Words>
  <Application>Microsoft Office PowerPoint</Application>
  <PresentationFormat>On-screen Show (4:3)</PresentationFormat>
  <Paragraphs>1309</Paragraphs>
  <Slides>81</Slides>
  <Notes>7</Notes>
  <HiddenSlides>5</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8" baseType="lpstr">
      <vt:lpstr>Batang</vt:lpstr>
      <vt:lpstr>Arial</vt:lpstr>
      <vt:lpstr>Arial Black</vt:lpstr>
      <vt:lpstr>Arial Narrow</vt:lpstr>
      <vt:lpstr>Calibri</vt:lpstr>
      <vt:lpstr>Century Gothic</vt:lpstr>
      <vt:lpstr>Franklin Gothic Book</vt:lpstr>
      <vt:lpstr>Perpetua</vt:lpstr>
      <vt:lpstr>Roboto</vt:lpstr>
      <vt:lpstr>Tahoma</vt:lpstr>
      <vt:lpstr>Times New Roman</vt:lpstr>
      <vt:lpstr>Wingdings</vt:lpstr>
      <vt:lpstr>Wingdings 2</vt:lpstr>
      <vt:lpstr>Wingdings 3</vt:lpstr>
      <vt:lpstr>Equity</vt:lpstr>
      <vt:lpstr>Equation</vt:lpstr>
      <vt:lpstr>Worksheet</vt:lpstr>
      <vt:lpstr>Data Mining  Clustering  &amp;  Association </vt:lpstr>
      <vt:lpstr>Clustering</vt:lpstr>
      <vt:lpstr>What is Clustering?</vt:lpstr>
      <vt:lpstr>What Is a Good Clustering?</vt:lpstr>
      <vt:lpstr>Requirements for Clustering in Data Mining </vt:lpstr>
      <vt:lpstr>Major Clustering Approaches</vt:lpstr>
      <vt:lpstr>PowerPoint Presentation</vt:lpstr>
      <vt:lpstr>Partitioning Algorithms</vt:lpstr>
      <vt:lpstr>K-Means Clustering </vt:lpstr>
      <vt:lpstr>PowerPoint Presentation</vt:lpstr>
      <vt:lpstr>K-means Example</vt:lpstr>
      <vt:lpstr>Comments on the K-Means Method</vt:lpstr>
      <vt:lpstr>PowerPoint Presentation</vt:lpstr>
      <vt:lpstr>PowerPoint Presentation</vt:lpstr>
      <vt:lpstr>Hierarchical Clustering</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Clustering</vt:lpstr>
      <vt:lpstr>PowerPoint Presentation</vt:lpstr>
      <vt:lpstr>AGNES (Agglomerative Nesting)</vt:lpstr>
      <vt:lpstr>Hierarchical Clustering</vt:lpstr>
      <vt:lpstr>Hierarchical Clustering</vt:lpstr>
      <vt:lpstr>Example: Agglomerative Hierarchical Clustering </vt:lpstr>
      <vt:lpstr>Example: Agglomerative Hierarchical Clustering</vt:lpstr>
      <vt:lpstr>Example: Agglomerative Hierarchical Clustering</vt:lpstr>
      <vt:lpstr>Divisive Analysis  (DIANA) </vt:lpstr>
      <vt:lpstr>     Other Hierarchical Clustering Methods</vt:lpstr>
      <vt:lpstr>Density-Based Clustering</vt:lpstr>
      <vt:lpstr>PowerPoint Presentation</vt:lpstr>
      <vt:lpstr>DBSCAN: Definitions (I)</vt:lpstr>
      <vt:lpstr>DBSCAN</vt:lpstr>
      <vt:lpstr>DBSCAN: The Algorithm</vt:lpstr>
      <vt:lpstr>PowerPoint Presentation</vt:lpstr>
      <vt:lpstr>Basic Concepts</vt:lpstr>
      <vt:lpstr>PowerPoint Presentation</vt:lpstr>
      <vt:lpstr>Frequent Patterns</vt:lpstr>
      <vt:lpstr>Association Rules</vt:lpstr>
      <vt:lpstr>Closed Patterns and Max-Patterns</vt:lpstr>
      <vt:lpstr>Closed Patterns and Max-Patterns</vt:lpstr>
      <vt:lpstr>Computational Complexity</vt:lpstr>
      <vt:lpstr>Apriori: Concepts and Principle</vt:lpstr>
      <vt:lpstr>Apriori Principle</vt:lpstr>
      <vt:lpstr>Apriori Algorithm</vt:lpstr>
      <vt:lpstr>Apriori: Example</vt:lpstr>
      <vt:lpstr>Apriori Algorithm</vt:lpstr>
      <vt:lpstr>Candidate Generation</vt:lpstr>
      <vt:lpstr>Example of Candidate Generation</vt:lpstr>
      <vt:lpstr> Generating Association Rules</vt:lpstr>
      <vt:lpstr>Generating Association Rules</vt:lpstr>
      <vt:lpstr>Example</vt:lpstr>
      <vt:lpstr>Improving the Efficiency of Apriori</vt:lpstr>
      <vt:lpstr>Exercises</vt:lpstr>
      <vt:lpstr>PowerPoint Presentation</vt:lpstr>
      <vt:lpstr>FP-growth: Frequent Pattern-Growth</vt:lpstr>
      <vt:lpstr>Example: FP-growth</vt:lpstr>
      <vt:lpstr>Construct the FP-Tree</vt:lpstr>
      <vt:lpstr>Construct the FP-Tree</vt:lpstr>
      <vt:lpstr>Construct the FP-Tree</vt:lpstr>
      <vt:lpstr>Construct the FP-Tree</vt:lpstr>
      <vt:lpstr>Construct the FP-Tree</vt:lpstr>
      <vt:lpstr>Construct the FP-Tree</vt:lpstr>
      <vt:lpstr>Construct the FP-Tree</vt:lpstr>
      <vt:lpstr>Construct the FP-Tree</vt:lpstr>
      <vt:lpstr>Construct the FP-Tree</vt:lpstr>
      <vt:lpstr>Construct the FP-Tree</vt:lpstr>
      <vt:lpstr>FP-growth properties</vt:lpstr>
      <vt:lpstr>FP Mining with Vertical Data Format</vt:lpstr>
      <vt:lpstr>Example</vt:lpstr>
      <vt:lpstr>Example …</vt:lpstr>
      <vt:lpstr>Example …</vt:lpstr>
      <vt:lpstr>Strong Rules Are Not Necessarily Interesting </vt:lpstr>
      <vt:lpstr>Strong Rules Are Not Necessarily Interesting </vt:lpstr>
      <vt:lpstr>From Association to Correlation Analysis</vt:lpstr>
      <vt:lpstr>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Transition Sequence Exploration in UML Models for Testing Concurrent Systems</dc:title>
  <dc:creator>Mahesh</dc:creator>
  <cp:lastModifiedBy>Kavita Shirsat</cp:lastModifiedBy>
  <cp:revision>1744</cp:revision>
  <dcterms:created xsi:type="dcterms:W3CDTF">2012-06-20T10:00:10Z</dcterms:created>
  <dcterms:modified xsi:type="dcterms:W3CDTF">2023-10-03T04:40:35Z</dcterms:modified>
</cp:coreProperties>
</file>